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1"/>
    <p:sldMasterId id="2147483847" r:id="rId2"/>
  </p:sldMasterIdLst>
  <p:notesMasterIdLst>
    <p:notesMasterId r:id="rId18"/>
  </p:notesMasterIdLst>
  <p:handoutMasterIdLst>
    <p:handoutMasterId r:id="rId19"/>
  </p:handoutMasterIdLst>
  <p:sldIdLst>
    <p:sldId id="408" r:id="rId3"/>
    <p:sldId id="412" r:id="rId4"/>
    <p:sldId id="350" r:id="rId5"/>
    <p:sldId id="413" r:id="rId6"/>
    <p:sldId id="351" r:id="rId7"/>
    <p:sldId id="352" r:id="rId8"/>
    <p:sldId id="356" r:id="rId9"/>
    <p:sldId id="357" r:id="rId10"/>
    <p:sldId id="406" r:id="rId11"/>
    <p:sldId id="363" r:id="rId12"/>
    <p:sldId id="377" r:id="rId13"/>
    <p:sldId id="385" r:id="rId14"/>
    <p:sldId id="386" r:id="rId15"/>
    <p:sldId id="387" r:id="rId16"/>
    <p:sldId id="389" r:id="rId17"/>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78400" autoAdjust="0"/>
  </p:normalViewPr>
  <p:slideViewPr>
    <p:cSldViewPr>
      <p:cViewPr varScale="1">
        <p:scale>
          <a:sx n="86" d="100"/>
          <a:sy n="86" d="100"/>
        </p:scale>
        <p:origin x="225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B60D117-F74C-45DD-A815-9E55496351B8}" type="slidenum">
              <a:rPr lang="en-US"/>
              <a:pPr>
                <a:defRPr/>
              </a:pPr>
              <a:t>‹#›</a:t>
            </a:fld>
            <a:endParaRPr lang="en-US" dirty="0"/>
          </a:p>
        </p:txBody>
      </p:sp>
    </p:spTree>
    <p:extLst>
      <p:ext uri="{BB962C8B-B14F-4D97-AF65-F5344CB8AC3E}">
        <p14:creationId xmlns:p14="http://schemas.microsoft.com/office/powerpoint/2010/main" val="1145457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F3E0F2AC-4C8B-4E69-98D8-4FC3D927D0D2}" type="slidenum">
              <a:rPr lang="en-US"/>
              <a:pPr>
                <a:defRPr/>
              </a:pPr>
              <a:t>‹#›</a:t>
            </a:fld>
            <a:endParaRPr lang="en-US" dirty="0"/>
          </a:p>
        </p:txBody>
      </p:sp>
    </p:spTree>
    <p:extLst>
      <p:ext uri="{BB962C8B-B14F-4D97-AF65-F5344CB8AC3E}">
        <p14:creationId xmlns:p14="http://schemas.microsoft.com/office/powerpoint/2010/main" val="3165177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solidFill>
                  <a:srgbClr val="000000"/>
                </a:solidFill>
              </a:rPr>
              <a:pPr/>
              <a:t>1</a:t>
            </a:fld>
            <a:endParaRPr lang="en-US" dirty="0">
              <a:solidFill>
                <a:srgbClr val="000000"/>
              </a:solidFill>
            </a:endParaRPr>
          </a:p>
        </p:txBody>
      </p:sp>
    </p:spTree>
    <p:extLst>
      <p:ext uri="{BB962C8B-B14F-4D97-AF65-F5344CB8AC3E}">
        <p14:creationId xmlns:p14="http://schemas.microsoft.com/office/powerpoint/2010/main" val="4078507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2</a:t>
            </a:fld>
            <a:endParaRPr lang="en-US" dirty="0"/>
          </a:p>
        </p:txBody>
      </p:sp>
    </p:spTree>
    <p:extLst>
      <p:ext uri="{BB962C8B-B14F-4D97-AF65-F5344CB8AC3E}">
        <p14:creationId xmlns:p14="http://schemas.microsoft.com/office/powerpoint/2010/main" val="3494728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4</a:t>
            </a:fld>
            <a:endParaRPr lang="en-US" dirty="0"/>
          </a:p>
        </p:txBody>
      </p:sp>
    </p:spTree>
    <p:extLst>
      <p:ext uri="{BB962C8B-B14F-4D97-AF65-F5344CB8AC3E}">
        <p14:creationId xmlns:p14="http://schemas.microsoft.com/office/powerpoint/2010/main" val="1338965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6</a:t>
            </a:fld>
            <a:endParaRPr lang="en-US" dirty="0"/>
          </a:p>
        </p:txBody>
      </p:sp>
    </p:spTree>
    <p:extLst>
      <p:ext uri="{BB962C8B-B14F-4D97-AF65-F5344CB8AC3E}">
        <p14:creationId xmlns:p14="http://schemas.microsoft.com/office/powerpoint/2010/main" val="388975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100000"/>
              </a:spcBef>
            </a:pPr>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7</a:t>
            </a:fld>
            <a:endParaRPr lang="en-US" dirty="0"/>
          </a:p>
        </p:txBody>
      </p:sp>
    </p:spTree>
    <p:extLst>
      <p:ext uri="{BB962C8B-B14F-4D97-AF65-F5344CB8AC3E}">
        <p14:creationId xmlns:p14="http://schemas.microsoft.com/office/powerpoint/2010/main" val="4190120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60000"/>
              </a:spcBef>
            </a:pPr>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8</a:t>
            </a:fld>
            <a:endParaRPr lang="en-US" dirty="0"/>
          </a:p>
        </p:txBody>
      </p:sp>
    </p:spTree>
    <p:extLst>
      <p:ext uri="{BB962C8B-B14F-4D97-AF65-F5344CB8AC3E}">
        <p14:creationId xmlns:p14="http://schemas.microsoft.com/office/powerpoint/2010/main" val="2326092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11</a:t>
            </a:fld>
            <a:endParaRPr lang="en-US" dirty="0"/>
          </a:p>
        </p:txBody>
      </p:sp>
    </p:spTree>
    <p:extLst>
      <p:ext uri="{BB962C8B-B14F-4D97-AF65-F5344CB8AC3E}">
        <p14:creationId xmlns:p14="http://schemas.microsoft.com/office/powerpoint/2010/main" val="160398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12</a:t>
            </a:fld>
            <a:endParaRPr lang="en-US" dirty="0"/>
          </a:p>
        </p:txBody>
      </p:sp>
    </p:spTree>
    <p:extLst>
      <p:ext uri="{BB962C8B-B14F-4D97-AF65-F5344CB8AC3E}">
        <p14:creationId xmlns:p14="http://schemas.microsoft.com/office/powerpoint/2010/main" val="3928946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E0F2AC-4C8B-4E69-98D8-4FC3D927D0D2}" type="slidenum">
              <a:rPr lang="en-US" smtClean="0"/>
              <a:pPr>
                <a:defRPr/>
              </a:pPr>
              <a:t>14</a:t>
            </a:fld>
            <a:endParaRPr lang="en-US" dirty="0"/>
          </a:p>
        </p:txBody>
      </p:sp>
    </p:spTree>
    <p:extLst>
      <p:ext uri="{BB962C8B-B14F-4D97-AF65-F5344CB8AC3E}">
        <p14:creationId xmlns:p14="http://schemas.microsoft.com/office/powerpoint/2010/main" val="2238536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A9EB16-CEF4-4DC4-AE5E-84B8157BFD6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3D5A6CF-F2F4-44AA-AD93-7472A933C4B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650E3AA-DC1A-4D77-A5FA-3C0663FE698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44747"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24474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dirty="0"/>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02A9EB16-CEF4-4DC4-AE5E-84B8157BFD62}" type="slidenum">
              <a:rPr lang="en-US" smtClean="0"/>
              <a:pPr>
                <a:defRPr/>
              </a:pPr>
              <a:t>‹#›</a:t>
            </a:fld>
            <a:endParaRPr lang="en-US" dirty="0"/>
          </a:p>
        </p:txBody>
      </p:sp>
    </p:spTree>
    <p:extLst>
      <p:ext uri="{BB962C8B-B14F-4D97-AF65-F5344CB8AC3E}">
        <p14:creationId xmlns:p14="http://schemas.microsoft.com/office/powerpoint/2010/main" val="102566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ADD9E4B6-4DAA-41FE-80F7-442DE98529E0}" type="slidenum">
              <a:rPr lang="en-US" smtClean="0"/>
              <a:pPr>
                <a:defRPr/>
              </a:pPr>
              <a:t>‹#›</a:t>
            </a:fld>
            <a:endParaRPr lang="en-US" dirty="0"/>
          </a:p>
        </p:txBody>
      </p:sp>
    </p:spTree>
    <p:extLst>
      <p:ext uri="{BB962C8B-B14F-4D97-AF65-F5344CB8AC3E}">
        <p14:creationId xmlns:p14="http://schemas.microsoft.com/office/powerpoint/2010/main" val="1000035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B62605A6-91D4-432A-9CE8-5BF9116288D8}" type="slidenum">
              <a:rPr lang="en-US" smtClean="0"/>
              <a:pPr>
                <a:defRPr/>
              </a:pPr>
              <a:t>‹#›</a:t>
            </a:fld>
            <a:endParaRPr lang="en-US" dirty="0"/>
          </a:p>
        </p:txBody>
      </p:sp>
    </p:spTree>
    <p:extLst>
      <p:ext uri="{BB962C8B-B14F-4D97-AF65-F5344CB8AC3E}">
        <p14:creationId xmlns:p14="http://schemas.microsoft.com/office/powerpoint/2010/main" val="1225750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E153FD43-EC1A-4430-9548-08AA93B6D5DD}" type="slidenum">
              <a:rPr lang="en-US" smtClean="0"/>
              <a:pPr>
                <a:defRPr/>
              </a:pPr>
              <a:t>‹#›</a:t>
            </a:fld>
            <a:endParaRPr lang="en-US" dirty="0"/>
          </a:p>
        </p:txBody>
      </p:sp>
    </p:spTree>
    <p:extLst>
      <p:ext uri="{BB962C8B-B14F-4D97-AF65-F5344CB8AC3E}">
        <p14:creationId xmlns:p14="http://schemas.microsoft.com/office/powerpoint/2010/main" val="4146325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34585CE7-C2B8-4940-B39F-07D266A295A8}" type="slidenum">
              <a:rPr lang="en-US" smtClean="0"/>
              <a:pPr>
                <a:defRPr/>
              </a:pPr>
              <a:t>‹#›</a:t>
            </a:fld>
            <a:endParaRPr lang="en-US" dirty="0"/>
          </a:p>
        </p:txBody>
      </p:sp>
    </p:spTree>
    <p:extLst>
      <p:ext uri="{BB962C8B-B14F-4D97-AF65-F5344CB8AC3E}">
        <p14:creationId xmlns:p14="http://schemas.microsoft.com/office/powerpoint/2010/main" val="686895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329C5B73-22FC-4F44-A8FE-63C691329370}" type="slidenum">
              <a:rPr lang="en-US" smtClean="0"/>
              <a:pPr>
                <a:defRPr/>
              </a:pPr>
              <a:t>‹#›</a:t>
            </a:fld>
            <a:endParaRPr lang="en-US" dirty="0"/>
          </a:p>
        </p:txBody>
      </p:sp>
    </p:spTree>
    <p:extLst>
      <p:ext uri="{BB962C8B-B14F-4D97-AF65-F5344CB8AC3E}">
        <p14:creationId xmlns:p14="http://schemas.microsoft.com/office/powerpoint/2010/main" val="2570004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dirty="0"/>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BAEFA8A4-5E77-4DFA-8523-BB2BD366A285}" type="slidenum">
              <a:rPr lang="en-US" smtClean="0"/>
              <a:pPr>
                <a:defRPr/>
              </a:pPr>
              <a:t>‹#›</a:t>
            </a:fld>
            <a:endParaRPr lang="en-US" dirty="0"/>
          </a:p>
        </p:txBody>
      </p:sp>
    </p:spTree>
    <p:extLst>
      <p:ext uri="{BB962C8B-B14F-4D97-AF65-F5344CB8AC3E}">
        <p14:creationId xmlns:p14="http://schemas.microsoft.com/office/powerpoint/2010/main" val="660897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6D72121F-75BC-442D-8003-1D92BA357C91}" type="slidenum">
              <a:rPr lang="en-US" smtClean="0"/>
              <a:pPr>
                <a:defRPr/>
              </a:pPr>
              <a:t>‹#›</a:t>
            </a:fld>
            <a:endParaRPr lang="en-US" dirty="0"/>
          </a:p>
        </p:txBody>
      </p:sp>
    </p:spTree>
    <p:extLst>
      <p:ext uri="{BB962C8B-B14F-4D97-AF65-F5344CB8AC3E}">
        <p14:creationId xmlns:p14="http://schemas.microsoft.com/office/powerpoint/2010/main" val="52267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DD9E4B6-4DAA-41FE-80F7-442DE98529E0}"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A2D6724F-EC1B-4F27-8C6E-3598EB88353B}" type="slidenum">
              <a:rPr lang="en-US" smtClean="0"/>
              <a:pPr>
                <a:defRPr/>
              </a:pPr>
              <a:t>‹#›</a:t>
            </a:fld>
            <a:endParaRPr lang="en-US" dirty="0"/>
          </a:p>
        </p:txBody>
      </p:sp>
    </p:spTree>
    <p:extLst>
      <p:ext uri="{BB962C8B-B14F-4D97-AF65-F5344CB8AC3E}">
        <p14:creationId xmlns:p14="http://schemas.microsoft.com/office/powerpoint/2010/main" val="1725191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F3D5A6CF-F2F4-44AA-AD93-7472A933C4B4}" type="slidenum">
              <a:rPr lang="en-US" smtClean="0"/>
              <a:pPr>
                <a:defRPr/>
              </a:pPr>
              <a:t>‹#›</a:t>
            </a:fld>
            <a:endParaRPr lang="en-US" dirty="0"/>
          </a:p>
        </p:txBody>
      </p:sp>
    </p:spTree>
    <p:extLst>
      <p:ext uri="{BB962C8B-B14F-4D97-AF65-F5344CB8AC3E}">
        <p14:creationId xmlns:p14="http://schemas.microsoft.com/office/powerpoint/2010/main" val="2966052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5650E3AA-DC1A-4D77-A5FA-3C0663FE6985}" type="slidenum">
              <a:rPr lang="en-US" smtClean="0"/>
              <a:pPr>
                <a:defRPr/>
              </a:pPr>
              <a:t>‹#›</a:t>
            </a:fld>
            <a:endParaRPr lang="en-US" dirty="0"/>
          </a:p>
        </p:txBody>
      </p:sp>
    </p:spTree>
    <p:extLst>
      <p:ext uri="{BB962C8B-B14F-4D97-AF65-F5344CB8AC3E}">
        <p14:creationId xmlns:p14="http://schemas.microsoft.com/office/powerpoint/2010/main" val="183850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62605A6-91D4-432A-9CE8-5BF9116288D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153FD43-EC1A-4430-9548-08AA93B6D5DD}"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4585CE7-C2B8-4940-B39F-07D266A295A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29C5B73-22FC-4F44-A8FE-63C69132937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AEFA8A4-5E77-4DFA-8523-BB2BD366A28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D72121F-75BC-442D-8003-1D92BA357C9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2D6724F-EC1B-4F27-8C6E-3598EB88353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D86EE55E-B41D-4258-BEDF-F2FB3719710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3721"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dirty="0"/>
          </a:p>
        </p:txBody>
      </p:sp>
      <p:sp>
        <p:nvSpPr>
          <p:cNvPr id="243722"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p>
        </p:txBody>
      </p:sp>
      <p:sp>
        <p:nvSpPr>
          <p:cNvPr id="243723"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D86EE55E-B41D-4258-BEDF-F2FB37197106}" type="slidenum">
              <a:rPr lang="en-US" smtClean="0"/>
              <a:pPr>
                <a:defRPr/>
              </a:pPr>
              <a:t>‹#›</a:t>
            </a:fld>
            <a:endParaRPr lang="en-US" dirty="0"/>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1601" y="4137025"/>
            <a:ext cx="6705600" cy="1349375"/>
          </a:xfrm>
        </p:spPr>
        <p:txBody>
          <a:bodyPr>
            <a:noAutofit/>
          </a:bodyPr>
          <a:lstStyle/>
          <a:p>
            <a:pPr eaLnBrk="1" fontAlgn="auto" hangingPunct="1">
              <a:spcAft>
                <a:spcPts val="0"/>
              </a:spcAft>
              <a:defRPr/>
            </a:pPr>
            <a:r>
              <a:rPr sz="3600" dirty="0">
                <a:effectLst>
                  <a:outerShdw blurRad="38100" dist="38100" dir="2700000" algn="tl">
                    <a:srgbClr val="FFFFFF"/>
                  </a:outerShdw>
                </a:effectLst>
                <a:latin typeface="Arial Rounded MT Bold" pitchFamily="34" charset="0"/>
              </a:rPr>
              <a:t>Project </a:t>
            </a:r>
            <a:r>
              <a:rPr lang="en-US" sz="3600" dirty="0">
                <a:effectLst>
                  <a:outerShdw blurRad="38100" dist="38100" dir="2700000" algn="tl">
                    <a:srgbClr val="FFFFFF"/>
                  </a:outerShdw>
                </a:effectLst>
                <a:latin typeface="Arial Rounded MT Bold" pitchFamily="34" charset="0"/>
              </a:rPr>
              <a:t>Quality </a:t>
            </a:r>
            <a:r>
              <a:rPr sz="3600" dirty="0">
                <a:effectLst>
                  <a:outerShdw blurRad="38100" dist="38100" dir="2700000" algn="tl">
                    <a:srgbClr val="FFFFFF"/>
                  </a:outerShdw>
                </a:effectLst>
                <a:latin typeface="Arial Rounded MT Bold" pitchFamily="34" charset="0"/>
              </a:rPr>
              <a:t>Management</a:t>
            </a:r>
          </a:p>
        </p:txBody>
      </p:sp>
      <p:sp>
        <p:nvSpPr>
          <p:cNvPr id="9" name="Rectangle 8"/>
          <p:cNvSpPr/>
          <p:nvPr/>
        </p:nvSpPr>
        <p:spPr>
          <a:xfrm>
            <a:off x="3276600" y="1905000"/>
            <a:ext cx="5639937" cy="1323439"/>
          </a:xfrm>
          <a:prstGeom prst="rect">
            <a:avLst/>
          </a:prstGeom>
        </p:spPr>
        <p:txBody>
          <a:bodyPr wrap="square">
            <a:spAutoFit/>
          </a:bodyPr>
          <a:lstStyle/>
          <a:p>
            <a:r>
              <a:rPr lang="en-US" sz="4000" kern="0" dirty="0">
                <a:solidFill>
                  <a:srgbClr val="676A55"/>
                </a:solidFill>
                <a:effectLst>
                  <a:outerShdw blurRad="38100" dist="38100" dir="2700000" algn="tl">
                    <a:srgbClr val="FFFFFF"/>
                  </a:outerShdw>
                </a:effectLst>
                <a:latin typeface="Arial Rounded MT Bold" pitchFamily="34" charset="0"/>
              </a:rPr>
              <a:t>PMI Knowledge Areas	</a:t>
            </a:r>
            <a:endParaRPr lang="en-US" sz="1600" dirty="0">
              <a:solidFill>
                <a:prstClr val="black"/>
              </a:solidFill>
              <a:latin typeface="Times New Roman" pitchFamily="18" charset="0"/>
            </a:endParaRPr>
          </a:p>
        </p:txBody>
      </p:sp>
    </p:spTree>
    <p:extLst>
      <p:ext uri="{BB962C8B-B14F-4D97-AF65-F5344CB8AC3E}">
        <p14:creationId xmlns:p14="http://schemas.microsoft.com/office/powerpoint/2010/main" val="638978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Six 9s of Quality</a:t>
            </a:r>
          </a:p>
        </p:txBody>
      </p:sp>
      <p:sp>
        <p:nvSpPr>
          <p:cNvPr id="51203" name="Rectangle 3"/>
          <p:cNvSpPr>
            <a:spLocks noGrp="1" noChangeArrowheads="1"/>
          </p:cNvSpPr>
          <p:nvPr>
            <p:ph idx="1"/>
          </p:nvPr>
        </p:nvSpPr>
        <p:spPr/>
        <p:txBody>
          <a:bodyPr/>
          <a:lstStyle/>
          <a:p>
            <a:pPr>
              <a:spcBef>
                <a:spcPct val="100000"/>
              </a:spcBef>
            </a:pPr>
            <a:r>
              <a:rPr lang="en-US" b="1" dirty="0"/>
              <a:t>Six 9s of quality </a:t>
            </a:r>
            <a:r>
              <a:rPr lang="en-US" dirty="0"/>
              <a:t>is a measure of quality control equal to 1 fault in 1 million opportunities</a:t>
            </a:r>
          </a:p>
          <a:p>
            <a:pPr lvl="1">
              <a:spcBef>
                <a:spcPct val="100000"/>
              </a:spcBef>
            </a:pPr>
            <a:r>
              <a:rPr lang="en-US" dirty="0"/>
              <a:t>In the telecommunications industry, it means 99.9999 percent service availability or </a:t>
            </a:r>
            <a:r>
              <a:rPr lang="en-US" i="1" dirty="0"/>
              <a:t>30 seconds of down time a year</a:t>
            </a:r>
          </a:p>
          <a:p>
            <a:pPr>
              <a:spcBef>
                <a:spcPct val="100000"/>
              </a:spcBef>
            </a:pPr>
            <a:r>
              <a:rPr lang="en-US" dirty="0"/>
              <a:t>This level of quality has also been stated as the target goal for the number of errors in a communications circuit, system failures, or errors in lines of code </a:t>
            </a:r>
          </a:p>
        </p:txBody>
      </p:sp>
      <p:sp>
        <p:nvSpPr>
          <p:cNvPr id="6" name="Slide Number Placeholder 5"/>
          <p:cNvSpPr>
            <a:spLocks noGrp="1"/>
          </p:cNvSpPr>
          <p:nvPr>
            <p:ph type="sldNum" sz="quarter" idx="12"/>
          </p:nvPr>
        </p:nvSpPr>
        <p:spPr/>
        <p:txBody>
          <a:bodyPr/>
          <a:lstStyle/>
          <a:p>
            <a:pPr>
              <a:defRPr/>
            </a:pPr>
            <a:fld id="{1BA6D7FA-AA50-4761-BE7E-2B3828D676DD}"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r>
              <a:rPr lang="en-US" dirty="0"/>
              <a:t>Improving Information Technology Project Quality</a:t>
            </a:r>
          </a:p>
        </p:txBody>
      </p:sp>
      <p:sp>
        <p:nvSpPr>
          <p:cNvPr id="60419" name="Rectangle 3"/>
          <p:cNvSpPr>
            <a:spLocks noGrp="1" noChangeArrowheads="1"/>
          </p:cNvSpPr>
          <p:nvPr>
            <p:ph idx="1"/>
          </p:nvPr>
        </p:nvSpPr>
        <p:spPr>
          <a:xfrm>
            <a:off x="609600" y="1676400"/>
            <a:ext cx="8458200" cy="4572000"/>
          </a:xfrm>
        </p:spPr>
        <p:txBody>
          <a:bodyPr/>
          <a:lstStyle/>
          <a:p>
            <a:pPr>
              <a:spcBef>
                <a:spcPct val="100000"/>
              </a:spcBef>
            </a:pPr>
            <a:r>
              <a:rPr lang="en-US" dirty="0"/>
              <a:t>Several suggestions for improving quality for IT projects include:</a:t>
            </a:r>
          </a:p>
          <a:p>
            <a:pPr lvl="1">
              <a:spcBef>
                <a:spcPct val="100000"/>
              </a:spcBef>
            </a:pPr>
            <a:r>
              <a:rPr lang="en-US" dirty="0"/>
              <a:t>Establish leadership that promotes quality</a:t>
            </a:r>
          </a:p>
          <a:p>
            <a:pPr lvl="1">
              <a:spcBef>
                <a:spcPts val="1800"/>
              </a:spcBef>
            </a:pPr>
            <a:r>
              <a:rPr lang="en-US" dirty="0"/>
              <a:t>Understand the cost of quality</a:t>
            </a:r>
          </a:p>
          <a:p>
            <a:pPr lvl="1">
              <a:spcBef>
                <a:spcPts val="1800"/>
              </a:spcBef>
            </a:pPr>
            <a:r>
              <a:rPr lang="en-US" dirty="0"/>
              <a:t>Focus on organizational influences and workplace factors that affect quality</a:t>
            </a:r>
          </a:p>
          <a:p>
            <a:pPr lvl="1">
              <a:spcBef>
                <a:spcPts val="1800"/>
              </a:spcBef>
            </a:pPr>
            <a:r>
              <a:rPr lang="en-US" dirty="0"/>
              <a:t>Follow maturity models</a:t>
            </a:r>
          </a:p>
        </p:txBody>
      </p:sp>
      <p:sp>
        <p:nvSpPr>
          <p:cNvPr id="6" name="Slide Number Placeholder 5"/>
          <p:cNvSpPr>
            <a:spLocks noGrp="1"/>
          </p:cNvSpPr>
          <p:nvPr>
            <p:ph type="sldNum" sz="quarter" idx="12"/>
          </p:nvPr>
        </p:nvSpPr>
        <p:spPr/>
        <p:txBody>
          <a:bodyPr/>
          <a:lstStyle/>
          <a:p>
            <a:pPr>
              <a:defRPr/>
            </a:pPr>
            <a:fld id="{23F0EDE3-83E9-4417-B805-2D1A19CC59BE}"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30469" y="457200"/>
            <a:ext cx="8382000" cy="608013"/>
          </a:xfrm>
        </p:spPr>
        <p:txBody>
          <a:bodyPr>
            <a:normAutofit fontScale="90000"/>
          </a:bodyPr>
          <a:lstStyle/>
          <a:p>
            <a:r>
              <a:rPr lang="en-US" dirty="0"/>
              <a:t>Maturity Models</a:t>
            </a:r>
          </a:p>
        </p:txBody>
      </p:sp>
      <p:sp>
        <p:nvSpPr>
          <p:cNvPr id="67587" name="Rectangle 3"/>
          <p:cNvSpPr>
            <a:spLocks noGrp="1" noChangeArrowheads="1"/>
          </p:cNvSpPr>
          <p:nvPr>
            <p:ph idx="1"/>
          </p:nvPr>
        </p:nvSpPr>
        <p:spPr>
          <a:xfrm>
            <a:off x="762000" y="1600200"/>
            <a:ext cx="8229600" cy="4648200"/>
          </a:xfrm>
        </p:spPr>
        <p:txBody>
          <a:bodyPr/>
          <a:lstStyle/>
          <a:p>
            <a:pPr>
              <a:spcBef>
                <a:spcPct val="100000"/>
              </a:spcBef>
            </a:pPr>
            <a:r>
              <a:rPr lang="en-US" b="1" dirty="0"/>
              <a:t>Maturity models</a:t>
            </a:r>
            <a:r>
              <a:rPr lang="en-US" dirty="0"/>
              <a:t> are frameworks for helping organizations improve their processes and systems</a:t>
            </a:r>
          </a:p>
          <a:p>
            <a:pPr lvl="1">
              <a:spcBef>
                <a:spcPct val="100000"/>
              </a:spcBef>
            </a:pPr>
            <a:r>
              <a:rPr lang="en-US" b="1" dirty="0"/>
              <a:t>Software Quality Function Deployment Model</a:t>
            </a:r>
            <a:r>
              <a:rPr lang="en-US" dirty="0"/>
              <a:t> </a:t>
            </a:r>
          </a:p>
          <a:p>
            <a:pPr lvl="1">
              <a:spcBef>
                <a:spcPct val="100000"/>
              </a:spcBef>
            </a:pPr>
            <a:r>
              <a:rPr lang="en-US" b="1" dirty="0"/>
              <a:t>Capability Maturity Model Integration</a:t>
            </a:r>
            <a:endParaRPr lang="en-US" dirty="0"/>
          </a:p>
          <a:p>
            <a:pPr>
              <a:lnSpc>
                <a:spcPct val="90000"/>
              </a:lnSpc>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CMMI Levels</a:t>
            </a:r>
          </a:p>
        </p:txBody>
      </p:sp>
      <p:sp>
        <p:nvSpPr>
          <p:cNvPr id="68611" name="Rectangle 3"/>
          <p:cNvSpPr>
            <a:spLocks noGrp="1" noChangeArrowheads="1"/>
          </p:cNvSpPr>
          <p:nvPr>
            <p:ph idx="1"/>
          </p:nvPr>
        </p:nvSpPr>
        <p:spPr/>
        <p:txBody>
          <a:bodyPr/>
          <a:lstStyle/>
          <a:p>
            <a:r>
              <a:rPr lang="en-US" sz="2400" dirty="0"/>
              <a:t>CMMI levels, from lowest to highest, are:</a:t>
            </a:r>
          </a:p>
          <a:p>
            <a:pPr lvl="1"/>
            <a:r>
              <a:rPr lang="en-US" sz="2200" dirty="0"/>
              <a:t>Incomplete</a:t>
            </a:r>
          </a:p>
          <a:p>
            <a:pPr lvl="1"/>
            <a:r>
              <a:rPr lang="en-US" sz="2200" dirty="0"/>
              <a:t>Performed</a:t>
            </a:r>
          </a:p>
          <a:p>
            <a:pPr lvl="1"/>
            <a:r>
              <a:rPr lang="en-US" sz="2200" dirty="0"/>
              <a:t>Managed</a:t>
            </a:r>
          </a:p>
          <a:p>
            <a:pPr lvl="1"/>
            <a:r>
              <a:rPr lang="en-US" sz="2200" dirty="0"/>
              <a:t>Defined</a:t>
            </a:r>
          </a:p>
          <a:p>
            <a:pPr lvl="1"/>
            <a:r>
              <a:rPr lang="en-US" sz="2200" dirty="0"/>
              <a:t>Quantitatively Managed</a:t>
            </a:r>
          </a:p>
          <a:p>
            <a:pPr lvl="1"/>
            <a:r>
              <a:rPr lang="en-US" sz="2200" dirty="0"/>
              <a:t>Optimizing</a:t>
            </a:r>
          </a:p>
          <a:p>
            <a:r>
              <a:rPr lang="en-US" sz="2400" dirty="0"/>
              <a:t>Companies may not get to bid on government projects unless they have a CMMI Level 3</a:t>
            </a:r>
          </a:p>
        </p:txBody>
      </p:sp>
      <p:sp>
        <p:nvSpPr>
          <p:cNvPr id="6" name="Slide Number Placeholder 5"/>
          <p:cNvSpPr>
            <a:spLocks noGrp="1"/>
          </p:cNvSpPr>
          <p:nvPr>
            <p:ph type="sldNum" sz="quarter" idx="12"/>
          </p:nvPr>
        </p:nvSpPr>
        <p:spPr/>
        <p:txBody>
          <a:bodyPr/>
          <a:lstStyle/>
          <a:p>
            <a:pPr>
              <a:defRPr/>
            </a:pPr>
            <a:fld id="{2536F517-63F8-4410-8ED3-8EE3978F08B8}"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5800" y="381000"/>
            <a:ext cx="8305800" cy="715962"/>
          </a:xfrm>
        </p:spPr>
        <p:txBody>
          <a:bodyPr>
            <a:normAutofit fontScale="90000"/>
          </a:bodyPr>
          <a:lstStyle/>
          <a:p>
            <a:r>
              <a:rPr lang="en-US" dirty="0"/>
              <a:t>PMI’s Maturity Model</a:t>
            </a:r>
          </a:p>
        </p:txBody>
      </p:sp>
      <p:sp>
        <p:nvSpPr>
          <p:cNvPr id="69635" name="Rectangle 3"/>
          <p:cNvSpPr>
            <a:spLocks noGrp="1" noChangeArrowheads="1"/>
          </p:cNvSpPr>
          <p:nvPr>
            <p:ph idx="1"/>
          </p:nvPr>
        </p:nvSpPr>
        <p:spPr>
          <a:xfrm>
            <a:off x="593834" y="1752600"/>
            <a:ext cx="8534400" cy="4572000"/>
          </a:xfrm>
        </p:spPr>
        <p:txBody>
          <a:bodyPr/>
          <a:lstStyle/>
          <a:p>
            <a:pPr>
              <a:spcBef>
                <a:spcPct val="100000"/>
              </a:spcBef>
            </a:pPr>
            <a:r>
              <a:rPr lang="en-US" sz="2600" dirty="0"/>
              <a:t>PMI released the Organizational Project Management Maturity Model (OPM3) in December 2003</a:t>
            </a:r>
          </a:p>
          <a:p>
            <a:pPr lvl="1">
              <a:spcBef>
                <a:spcPct val="100000"/>
              </a:spcBef>
            </a:pPr>
            <a:r>
              <a:rPr lang="en-US" sz="2400" dirty="0"/>
              <a:t>Addresses standards for excellence in project, program, and portfolio management best practices and explains the capabilities necessary to achieve those best practices</a:t>
            </a:r>
          </a:p>
        </p:txBody>
      </p:sp>
      <p:sp>
        <p:nvSpPr>
          <p:cNvPr id="6" name="Slide Number Placeholder 5"/>
          <p:cNvSpPr>
            <a:spLocks noGrp="1"/>
          </p:cNvSpPr>
          <p:nvPr>
            <p:ph type="sldNum" sz="quarter" idx="12"/>
          </p:nvPr>
        </p:nvSpPr>
        <p:spPr/>
        <p:txBody>
          <a:bodyPr/>
          <a:lstStyle/>
          <a:p>
            <a:pPr>
              <a:defRPr/>
            </a:pPr>
            <a:fld id="{C672E0FA-8736-4702-813A-C0D0D43281EE}"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Chapter Summary</a:t>
            </a:r>
          </a:p>
        </p:txBody>
      </p:sp>
      <p:sp>
        <p:nvSpPr>
          <p:cNvPr id="72707" name="Rectangle 3"/>
          <p:cNvSpPr>
            <a:spLocks noGrp="1" noChangeArrowheads="1"/>
          </p:cNvSpPr>
          <p:nvPr>
            <p:ph idx="1"/>
          </p:nvPr>
        </p:nvSpPr>
        <p:spPr/>
        <p:txBody>
          <a:bodyPr/>
          <a:lstStyle/>
          <a:p>
            <a:pPr>
              <a:spcBef>
                <a:spcPct val="100000"/>
              </a:spcBef>
            </a:pPr>
            <a:r>
              <a:rPr lang="en-US" dirty="0"/>
              <a:t>Project quality management ensures that the project will satisfy the needs for which it was undertaken</a:t>
            </a:r>
          </a:p>
          <a:p>
            <a:pPr>
              <a:spcBef>
                <a:spcPct val="100000"/>
              </a:spcBef>
            </a:pPr>
            <a:r>
              <a:rPr lang="en-US" dirty="0"/>
              <a:t>Main processes include:</a:t>
            </a:r>
          </a:p>
          <a:p>
            <a:pPr lvl="1">
              <a:spcBef>
                <a:spcPts val="1800"/>
              </a:spcBef>
            </a:pPr>
            <a:r>
              <a:rPr lang="en-US" dirty="0"/>
              <a:t>Plan quality</a:t>
            </a:r>
          </a:p>
          <a:p>
            <a:pPr lvl="1">
              <a:spcBef>
                <a:spcPts val="1800"/>
              </a:spcBef>
            </a:pPr>
            <a:r>
              <a:rPr lang="en-US" dirty="0"/>
              <a:t>Perform quality assurance</a:t>
            </a:r>
          </a:p>
          <a:p>
            <a:pPr lvl="1">
              <a:spcBef>
                <a:spcPts val="1800"/>
              </a:spcBef>
            </a:pPr>
            <a:r>
              <a:rPr lang="en-US" dirty="0"/>
              <a:t>Perform quality control</a:t>
            </a:r>
          </a:p>
        </p:txBody>
      </p:sp>
      <p:sp>
        <p:nvSpPr>
          <p:cNvPr id="6" name="Slide Number Placeholder 5"/>
          <p:cNvSpPr>
            <a:spLocks noGrp="1"/>
          </p:cNvSpPr>
          <p:nvPr>
            <p:ph type="sldNum" sz="quarter" idx="12"/>
          </p:nvPr>
        </p:nvSpPr>
        <p:spPr/>
        <p:txBody>
          <a:bodyPr/>
          <a:lstStyle/>
          <a:p>
            <a:pPr>
              <a:defRPr/>
            </a:pPr>
            <a:fld id="{2E62C714-3C5F-4E07-AE88-D1AB390D0254}" type="slidenum">
              <a:rPr lang="en-US" smtClean="0"/>
              <a:pPr>
                <a:defRPr/>
              </a:pPr>
              <a:t>15</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304800"/>
            <a:ext cx="8382000" cy="1066800"/>
          </a:xfrm>
        </p:spPr>
        <p:txBody>
          <a:bodyPr>
            <a:normAutofit fontScale="90000"/>
          </a:bodyPr>
          <a:lstStyle/>
          <a:p>
            <a:pPr algn="ctr"/>
            <a:r>
              <a:rPr lang="en-US" dirty="0"/>
              <a:t>The Importance of Project Quality Management</a:t>
            </a:r>
          </a:p>
        </p:txBody>
      </p:sp>
      <p:sp>
        <p:nvSpPr>
          <p:cNvPr id="6" name="Slide Number Placeholder 5"/>
          <p:cNvSpPr>
            <a:spLocks noGrp="1"/>
          </p:cNvSpPr>
          <p:nvPr>
            <p:ph type="sldNum" sz="quarter" idx="12"/>
          </p:nvPr>
        </p:nvSpPr>
        <p:spPr/>
        <p:txBody>
          <a:bodyPr/>
          <a:lstStyle/>
          <a:p>
            <a:pPr>
              <a:defRPr/>
            </a:pPr>
            <a:fld id="{78CBE0A8-1929-40E9-BA85-606FE0791D2B}" type="slidenum">
              <a:rPr lang="en-US" smtClean="0"/>
              <a:pPr>
                <a:defRPr/>
              </a:pPr>
              <a:t>2</a:t>
            </a:fld>
            <a:endParaRPr lang="en-US" dirty="0"/>
          </a:p>
        </p:txBody>
      </p:sp>
      <p:sp>
        <p:nvSpPr>
          <p:cNvPr id="3" name="Rounded Rectangle 2"/>
          <p:cNvSpPr/>
          <p:nvPr/>
        </p:nvSpPr>
        <p:spPr>
          <a:xfrm>
            <a:off x="3581400" y="2286000"/>
            <a:ext cx="1600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Scope</a:t>
            </a:r>
          </a:p>
        </p:txBody>
      </p:sp>
      <p:sp>
        <p:nvSpPr>
          <p:cNvPr id="8" name="Rounded Rectangle 7"/>
          <p:cNvSpPr/>
          <p:nvPr/>
        </p:nvSpPr>
        <p:spPr>
          <a:xfrm>
            <a:off x="1752600" y="5181600"/>
            <a:ext cx="1600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a:t>
            </a:r>
          </a:p>
        </p:txBody>
      </p:sp>
      <p:sp>
        <p:nvSpPr>
          <p:cNvPr id="9" name="Rounded Rectangle 8"/>
          <p:cNvSpPr/>
          <p:nvPr/>
        </p:nvSpPr>
        <p:spPr>
          <a:xfrm>
            <a:off x="5486400" y="5168153"/>
            <a:ext cx="1600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Cost</a:t>
            </a:r>
          </a:p>
        </p:txBody>
      </p:sp>
      <p:cxnSp>
        <p:nvCxnSpPr>
          <p:cNvPr id="5" name="Straight Connector 4"/>
          <p:cNvCxnSpPr>
            <a:stCxn id="3" idx="2"/>
            <a:endCxn id="8" idx="0"/>
          </p:cNvCxnSpPr>
          <p:nvPr/>
        </p:nvCxnSpPr>
        <p:spPr>
          <a:xfrm flipH="1">
            <a:off x="2552700" y="3048000"/>
            <a:ext cx="1828800" cy="213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 idx="2"/>
            <a:endCxn id="9" idx="0"/>
          </p:cNvCxnSpPr>
          <p:nvPr/>
        </p:nvCxnSpPr>
        <p:spPr>
          <a:xfrm>
            <a:off x="4381500" y="3048000"/>
            <a:ext cx="1905000" cy="2120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3"/>
            <a:endCxn id="9" idx="1"/>
          </p:cNvCxnSpPr>
          <p:nvPr/>
        </p:nvCxnSpPr>
        <p:spPr>
          <a:xfrm flipV="1">
            <a:off x="3352800" y="5549153"/>
            <a:ext cx="2133600" cy="134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81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Six Sigma</a:t>
            </a:r>
          </a:p>
        </p:txBody>
      </p:sp>
      <p:sp>
        <p:nvSpPr>
          <p:cNvPr id="39939" name="Rectangle 3"/>
          <p:cNvSpPr>
            <a:spLocks noGrp="1" noChangeArrowheads="1"/>
          </p:cNvSpPr>
          <p:nvPr>
            <p:ph idx="1"/>
          </p:nvPr>
        </p:nvSpPr>
        <p:spPr>
          <a:xfrm>
            <a:off x="670034" y="1676400"/>
            <a:ext cx="8458200" cy="3657600"/>
          </a:xfrm>
        </p:spPr>
        <p:txBody>
          <a:bodyPr/>
          <a:lstStyle/>
          <a:p>
            <a:r>
              <a:rPr lang="en-US" b="1" dirty="0"/>
              <a:t>Six Sigma</a:t>
            </a:r>
            <a:r>
              <a:rPr lang="en-US" dirty="0"/>
              <a:t> is “a comprehensive and flexible system for achieving, sustaining, and maximizing business success.  Six Sigma is uniquely driven by close understanding of customer needs, disciplined use of facts, data, and statistical analysis, and diligent attention to managing, improving, and reinventing business processes”*</a:t>
            </a:r>
          </a:p>
        </p:txBody>
      </p:sp>
      <p:sp>
        <p:nvSpPr>
          <p:cNvPr id="7" name="Slide Number Placeholder 6"/>
          <p:cNvSpPr>
            <a:spLocks noGrp="1"/>
          </p:cNvSpPr>
          <p:nvPr>
            <p:ph type="sldNum" sz="quarter" idx="12"/>
          </p:nvPr>
        </p:nvSpPr>
        <p:spPr/>
        <p:txBody>
          <a:bodyPr/>
          <a:lstStyle/>
          <a:p>
            <a:pPr>
              <a:defRPr/>
            </a:pPr>
            <a:fld id="{5E9274A6-51E7-4302-8F67-4973D25B7901}" type="slidenum">
              <a:rPr lang="en-US" smtClean="0"/>
              <a:pPr>
                <a:defRPr/>
              </a:pPr>
              <a:t>3</a:t>
            </a:fld>
            <a:endParaRPr lang="en-US" dirty="0"/>
          </a:p>
        </p:txBody>
      </p:sp>
      <p:sp>
        <p:nvSpPr>
          <p:cNvPr id="39940" name="Text Box 5"/>
          <p:cNvSpPr txBox="1">
            <a:spLocks noChangeArrowheads="1"/>
          </p:cNvSpPr>
          <p:nvPr/>
        </p:nvSpPr>
        <p:spPr bwMode="auto">
          <a:xfrm>
            <a:off x="533400" y="5105400"/>
            <a:ext cx="8305800" cy="701675"/>
          </a:xfrm>
          <a:prstGeom prst="rect">
            <a:avLst/>
          </a:prstGeom>
          <a:noFill/>
          <a:ln w="9525">
            <a:noFill/>
            <a:miter lim="800000"/>
            <a:headEnd/>
            <a:tailEnd/>
          </a:ln>
        </p:spPr>
        <p:txBody>
          <a:bodyPr>
            <a:spAutoFit/>
          </a:bodyPr>
          <a:lstStyle/>
          <a:p>
            <a:r>
              <a:rPr lang="en-US" sz="2000" dirty="0"/>
              <a:t>*Pande, Peter S., Robert P. Neuman, and Roland R. Cavanagh, </a:t>
            </a:r>
            <a:r>
              <a:rPr lang="en-US" sz="2000" i="1" dirty="0"/>
              <a:t>The</a:t>
            </a:r>
          </a:p>
          <a:p>
            <a:r>
              <a:rPr lang="en-US" sz="2000" i="1" dirty="0"/>
              <a:t>Six Sigma Way</a:t>
            </a:r>
            <a:r>
              <a:rPr lang="en-US" sz="2000" dirty="0"/>
              <a:t>, New York: McGraw-Hill, 2000, p. xi.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PM Network: Winning Pair</a:t>
            </a:r>
          </a:p>
        </p:txBody>
      </p:sp>
      <p:sp>
        <p:nvSpPr>
          <p:cNvPr id="39939" name="Rectangle 3"/>
          <p:cNvSpPr>
            <a:spLocks noGrp="1" noChangeArrowheads="1"/>
          </p:cNvSpPr>
          <p:nvPr>
            <p:ph idx="1"/>
          </p:nvPr>
        </p:nvSpPr>
        <p:spPr>
          <a:xfrm>
            <a:off x="670034" y="1676400"/>
            <a:ext cx="8458200" cy="3657600"/>
          </a:xfrm>
        </p:spPr>
        <p:txBody>
          <a:bodyPr/>
          <a:lstStyle/>
          <a:p>
            <a:r>
              <a:rPr lang="en-US" dirty="0"/>
              <a:t>Are Six Sigma and PMBOK different?</a:t>
            </a:r>
          </a:p>
          <a:p>
            <a:endParaRPr lang="en-US" dirty="0"/>
          </a:p>
          <a:p>
            <a:r>
              <a:rPr lang="en-US" dirty="0"/>
              <a:t>Can these be combined?</a:t>
            </a:r>
          </a:p>
          <a:p>
            <a:pPr lvl="1"/>
            <a:r>
              <a:rPr lang="en-US" dirty="0"/>
              <a:t>How do they mesh?</a:t>
            </a:r>
          </a:p>
          <a:p>
            <a:pPr lvl="1"/>
            <a:endParaRPr lang="en-US" dirty="0"/>
          </a:p>
          <a:p>
            <a:r>
              <a:rPr lang="en-US" dirty="0"/>
              <a:t>Example  </a:t>
            </a:r>
          </a:p>
        </p:txBody>
      </p:sp>
      <p:sp>
        <p:nvSpPr>
          <p:cNvPr id="7" name="Slide Number Placeholder 6"/>
          <p:cNvSpPr>
            <a:spLocks noGrp="1"/>
          </p:cNvSpPr>
          <p:nvPr>
            <p:ph type="sldNum" sz="quarter" idx="12"/>
          </p:nvPr>
        </p:nvSpPr>
        <p:spPr/>
        <p:txBody>
          <a:bodyPr/>
          <a:lstStyle/>
          <a:p>
            <a:pPr>
              <a:defRPr/>
            </a:pPr>
            <a:fld id="{5E9274A6-51E7-4302-8F67-4973D25B7901}" type="slidenum">
              <a:rPr lang="en-US" smtClean="0"/>
              <a:pPr>
                <a:defRPr/>
              </a:pPr>
              <a:t>4</a:t>
            </a:fld>
            <a:endParaRPr lang="en-US" dirty="0"/>
          </a:p>
        </p:txBody>
      </p:sp>
    </p:spTree>
    <p:extLst>
      <p:ext uri="{BB962C8B-B14F-4D97-AF65-F5344CB8AC3E}">
        <p14:creationId xmlns:p14="http://schemas.microsoft.com/office/powerpoint/2010/main" val="2030274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Basic Information on Six Sigma</a:t>
            </a:r>
          </a:p>
        </p:txBody>
      </p:sp>
      <p:sp>
        <p:nvSpPr>
          <p:cNvPr id="40963" name="Rectangle 3"/>
          <p:cNvSpPr>
            <a:spLocks noGrp="1" noChangeArrowheads="1"/>
          </p:cNvSpPr>
          <p:nvPr>
            <p:ph idx="1"/>
          </p:nvPr>
        </p:nvSpPr>
        <p:spPr/>
        <p:txBody>
          <a:bodyPr/>
          <a:lstStyle/>
          <a:p>
            <a:pPr>
              <a:spcBef>
                <a:spcPct val="100000"/>
              </a:spcBef>
            </a:pPr>
            <a:r>
              <a:rPr lang="en-US" dirty="0"/>
              <a:t>The target for perfection is the achievement of no more than </a:t>
            </a:r>
            <a:r>
              <a:rPr lang="en-US" b="1" dirty="0"/>
              <a:t>3.4 defects per million opportunities</a:t>
            </a:r>
          </a:p>
          <a:p>
            <a:pPr>
              <a:spcBef>
                <a:spcPct val="100000"/>
              </a:spcBef>
            </a:pPr>
            <a:r>
              <a:rPr lang="en-US" dirty="0"/>
              <a:t>The principles can apply to a wide variety of processes</a:t>
            </a:r>
          </a:p>
          <a:p>
            <a:pPr>
              <a:spcBef>
                <a:spcPct val="100000"/>
              </a:spcBef>
            </a:pPr>
            <a:r>
              <a:rPr lang="en-US" dirty="0"/>
              <a:t>Six Sigma projects normally follow a five-phase improvement process called DMAIC</a:t>
            </a:r>
          </a:p>
        </p:txBody>
      </p:sp>
      <p:sp>
        <p:nvSpPr>
          <p:cNvPr id="40965" name="Footer Placeholder 6"/>
          <p:cNvSpPr>
            <a:spLocks noGrp="1"/>
          </p:cNvSpPr>
          <p:nvPr>
            <p:ph type="ftr" sz="quarter" idx="11"/>
          </p:nvPr>
        </p:nvSpPr>
        <p:spPr bwMode="auto">
          <a:xfrm>
            <a:off x="3124200" y="6356350"/>
            <a:ext cx="2895600" cy="365125"/>
          </a:xfrm>
          <a:prstGeom prst="rect">
            <a:avLst/>
          </a:prstGeom>
          <a:noFill/>
          <a:ln>
            <a:miter lim="800000"/>
            <a:headEnd/>
            <a:tailEnd/>
          </a:ln>
        </p:spPr>
        <p:txBody>
          <a:bodyPr/>
          <a:lstStyle/>
          <a:p>
            <a:r>
              <a:rPr lang="en-US" dirty="0"/>
              <a:t>Information Technology Project Management, Seventh Edition</a:t>
            </a:r>
          </a:p>
        </p:txBody>
      </p:sp>
      <p:sp>
        <p:nvSpPr>
          <p:cNvPr id="6" name="Slide Number Placeholder 5"/>
          <p:cNvSpPr>
            <a:spLocks noGrp="1"/>
          </p:cNvSpPr>
          <p:nvPr>
            <p:ph type="sldNum" sz="quarter" idx="12"/>
          </p:nvPr>
        </p:nvSpPr>
        <p:spPr/>
        <p:txBody>
          <a:bodyPr/>
          <a:lstStyle/>
          <a:p>
            <a:pPr>
              <a:defRPr/>
            </a:pPr>
            <a:fld id="{5A55A823-B13C-4B58-A4B0-5EDF7AE524AB}"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77766" y="457200"/>
            <a:ext cx="8382000" cy="685800"/>
          </a:xfrm>
        </p:spPr>
        <p:txBody>
          <a:bodyPr>
            <a:normAutofit fontScale="90000"/>
          </a:bodyPr>
          <a:lstStyle/>
          <a:p>
            <a:r>
              <a:rPr lang="en-US" dirty="0"/>
              <a:t>DMAIC</a:t>
            </a:r>
          </a:p>
        </p:txBody>
      </p:sp>
      <p:sp>
        <p:nvSpPr>
          <p:cNvPr id="41987" name="Rectangle 3"/>
          <p:cNvSpPr>
            <a:spLocks noGrp="1" noChangeArrowheads="1"/>
          </p:cNvSpPr>
          <p:nvPr>
            <p:ph idx="1"/>
          </p:nvPr>
        </p:nvSpPr>
        <p:spPr>
          <a:xfrm>
            <a:off x="685800" y="1676400"/>
            <a:ext cx="8458200" cy="5029200"/>
          </a:xfrm>
        </p:spPr>
        <p:txBody>
          <a:bodyPr/>
          <a:lstStyle/>
          <a:p>
            <a:r>
              <a:rPr lang="en-US" sz="2600" b="1" dirty="0"/>
              <a:t>DMAIC </a:t>
            </a:r>
            <a:r>
              <a:rPr lang="en-US" sz="2600" dirty="0"/>
              <a:t>is a systematic, closed-loop process for continued improvement that is scientific and fact based</a:t>
            </a:r>
          </a:p>
          <a:p>
            <a:endParaRPr lang="en-US" sz="2600" dirty="0"/>
          </a:p>
          <a:p>
            <a:r>
              <a:rPr lang="en-US" sz="2600" dirty="0"/>
              <a:t>DMAIC stands for:</a:t>
            </a:r>
          </a:p>
          <a:p>
            <a:pPr lvl="1"/>
            <a:r>
              <a:rPr lang="en-US" b="1" dirty="0"/>
              <a:t>D</a:t>
            </a:r>
            <a:r>
              <a:rPr lang="en-US" dirty="0"/>
              <a:t>efine</a:t>
            </a:r>
          </a:p>
          <a:p>
            <a:pPr lvl="1"/>
            <a:r>
              <a:rPr lang="en-US" b="1" dirty="0"/>
              <a:t>M</a:t>
            </a:r>
            <a:r>
              <a:rPr lang="en-US" dirty="0"/>
              <a:t>easure</a:t>
            </a:r>
          </a:p>
          <a:p>
            <a:pPr lvl="1"/>
            <a:r>
              <a:rPr lang="en-US" b="1" dirty="0"/>
              <a:t>A</a:t>
            </a:r>
            <a:r>
              <a:rPr lang="en-US" dirty="0"/>
              <a:t>nalyze</a:t>
            </a:r>
          </a:p>
          <a:p>
            <a:pPr lvl="1"/>
            <a:r>
              <a:rPr lang="en-US" b="1" dirty="0"/>
              <a:t>I</a:t>
            </a:r>
            <a:r>
              <a:rPr lang="en-US" dirty="0"/>
              <a:t>mprove</a:t>
            </a:r>
          </a:p>
          <a:p>
            <a:pPr lvl="1"/>
            <a:r>
              <a:rPr lang="en-US" b="1" dirty="0"/>
              <a:t>C</a:t>
            </a:r>
            <a:r>
              <a:rPr lang="en-US" dirty="0"/>
              <a:t>ontrol</a:t>
            </a:r>
            <a:endParaRPr lang="en-US" sz="2400" dirty="0"/>
          </a:p>
        </p:txBody>
      </p:sp>
      <p:sp>
        <p:nvSpPr>
          <p:cNvPr id="6" name="Slide Number Placeholder 5"/>
          <p:cNvSpPr>
            <a:spLocks noGrp="1"/>
          </p:cNvSpPr>
          <p:nvPr>
            <p:ph type="sldNum" sz="quarter" idx="12"/>
          </p:nvPr>
        </p:nvSpPr>
        <p:spPr/>
        <p:txBody>
          <a:bodyPr/>
          <a:lstStyle/>
          <a:p>
            <a:pPr>
              <a:defRPr/>
            </a:pPr>
            <a:fld id="{221AB4D5-9E2D-4A54-96AF-C461B1B43E2F}"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dirty="0"/>
              <a:t>Six Sigma Projects Use </a:t>
            </a:r>
            <a:br>
              <a:rPr lang="en-US" dirty="0"/>
            </a:br>
            <a:r>
              <a:rPr lang="en-US" dirty="0"/>
              <a:t>Project Management</a:t>
            </a:r>
          </a:p>
        </p:txBody>
      </p:sp>
      <p:sp>
        <p:nvSpPr>
          <p:cNvPr id="46083" name="Rectangle 3"/>
          <p:cNvSpPr>
            <a:spLocks noGrp="1" noChangeArrowheads="1"/>
          </p:cNvSpPr>
          <p:nvPr>
            <p:ph idx="1"/>
          </p:nvPr>
        </p:nvSpPr>
        <p:spPr>
          <a:xfrm>
            <a:off x="762000" y="1752600"/>
            <a:ext cx="8839200" cy="4572000"/>
          </a:xfrm>
        </p:spPr>
        <p:txBody>
          <a:bodyPr/>
          <a:lstStyle/>
          <a:p>
            <a:pPr>
              <a:spcBef>
                <a:spcPct val="100000"/>
              </a:spcBef>
            </a:pPr>
            <a:r>
              <a:rPr lang="en-US" dirty="0"/>
              <a:t>The training for Six Sigma includes many project management concepts, tools, and techniques</a:t>
            </a:r>
          </a:p>
          <a:p>
            <a:pPr>
              <a:lnSpc>
                <a:spcPct val="90000"/>
              </a:lnSpc>
            </a:pPr>
            <a:endParaRPr lang="en-US" dirty="0"/>
          </a:p>
          <a:p>
            <a:pPr>
              <a:lnSpc>
                <a:spcPct val="90000"/>
              </a:lnSpc>
            </a:pPr>
            <a:endParaRPr lang="en-US" dirty="0"/>
          </a:p>
          <a:p>
            <a:pPr>
              <a:lnSpc>
                <a:spcPct val="90000"/>
              </a:lnSpc>
            </a:pPr>
            <a:r>
              <a:rPr lang="en-US" dirty="0"/>
              <a:t>Examples</a:t>
            </a:r>
          </a:p>
          <a:p>
            <a:pPr>
              <a:lnSpc>
                <a:spcPct val="90000"/>
              </a:lnSpc>
              <a:buFont typeface="Wingdings" pitchFamily="2" charset="2"/>
              <a:buNone/>
            </a:pPr>
            <a:endParaRPr lang="en-US" dirty="0"/>
          </a:p>
        </p:txBody>
      </p:sp>
      <p:sp>
        <p:nvSpPr>
          <p:cNvPr id="6" name="Slide Number Placeholder 5"/>
          <p:cNvSpPr>
            <a:spLocks noGrp="1"/>
          </p:cNvSpPr>
          <p:nvPr>
            <p:ph type="sldNum" sz="quarter" idx="12"/>
          </p:nvPr>
        </p:nvSpPr>
        <p:spPr/>
        <p:txBody>
          <a:bodyPr/>
          <a:lstStyle/>
          <a:p>
            <a:pPr>
              <a:defRPr/>
            </a:pPr>
            <a:fld id="{9D998537-A8E0-4F80-868D-0665AD9DF5C7}"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Six Sigma and Statistics</a:t>
            </a:r>
          </a:p>
        </p:txBody>
      </p:sp>
      <p:sp>
        <p:nvSpPr>
          <p:cNvPr id="47107" name="Rectangle 3"/>
          <p:cNvSpPr>
            <a:spLocks noGrp="1" noChangeArrowheads="1"/>
          </p:cNvSpPr>
          <p:nvPr>
            <p:ph idx="1"/>
          </p:nvPr>
        </p:nvSpPr>
        <p:spPr/>
        <p:txBody>
          <a:bodyPr/>
          <a:lstStyle/>
          <a:p>
            <a:pPr>
              <a:spcBef>
                <a:spcPct val="60000"/>
              </a:spcBef>
            </a:pPr>
            <a:r>
              <a:rPr lang="en-US" dirty="0"/>
              <a:t>The term </a:t>
            </a:r>
            <a:r>
              <a:rPr lang="en-US" i="1" dirty="0"/>
              <a:t>sigma</a:t>
            </a:r>
            <a:r>
              <a:rPr lang="en-US" dirty="0"/>
              <a:t> means standard deviation</a:t>
            </a:r>
          </a:p>
          <a:p>
            <a:pPr>
              <a:spcBef>
                <a:spcPct val="60000"/>
              </a:spcBef>
            </a:pPr>
            <a:r>
              <a:rPr lang="en-US" b="1" dirty="0"/>
              <a:t>Standard deviation</a:t>
            </a:r>
            <a:r>
              <a:rPr lang="en-US" dirty="0"/>
              <a:t> measures how much variation exists in a distribution of data</a:t>
            </a:r>
          </a:p>
        </p:txBody>
      </p:sp>
      <p:sp>
        <p:nvSpPr>
          <p:cNvPr id="47109" name="Footer Placeholder 6"/>
          <p:cNvSpPr>
            <a:spLocks noGrp="1"/>
          </p:cNvSpPr>
          <p:nvPr>
            <p:ph type="ftr" sz="quarter" idx="11"/>
          </p:nvPr>
        </p:nvSpPr>
        <p:spPr bwMode="auto">
          <a:xfrm>
            <a:off x="3124200" y="6356350"/>
            <a:ext cx="2895600" cy="365125"/>
          </a:xfrm>
          <a:prstGeom prst="rect">
            <a:avLst/>
          </a:prstGeom>
          <a:noFill/>
          <a:ln>
            <a:miter lim="800000"/>
            <a:headEnd/>
            <a:tailEnd/>
          </a:ln>
        </p:spPr>
        <p:txBody>
          <a:bodyPr/>
          <a:lstStyle/>
          <a:p>
            <a:r>
              <a:rPr lang="en-US" dirty="0"/>
              <a:t>Information Technology Project Management, Seventh Edition</a:t>
            </a:r>
          </a:p>
        </p:txBody>
      </p:sp>
      <p:sp>
        <p:nvSpPr>
          <p:cNvPr id="6" name="Slide Number Placeholder 5"/>
          <p:cNvSpPr>
            <a:spLocks noGrp="1"/>
          </p:cNvSpPr>
          <p:nvPr>
            <p:ph type="sldNum" sz="quarter" idx="12"/>
          </p:nvPr>
        </p:nvSpPr>
        <p:spPr/>
        <p:txBody>
          <a:bodyPr/>
          <a:lstStyle/>
          <a:p>
            <a:pPr>
              <a:defRPr/>
            </a:pPr>
            <a:fld id="{C4F9650C-BDEF-49EE-ABEC-15BD81EE838E}" type="slidenum">
              <a:rPr lang="en-US" smtClean="0"/>
              <a:pPr>
                <a:defRPr/>
              </a:pPr>
              <a:t>8</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292598"/>
            <a:ext cx="4724400" cy="35102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534400" cy="1143000"/>
          </a:xfrm>
        </p:spPr>
        <p:txBody>
          <a:bodyPr>
            <a:normAutofit/>
          </a:bodyPr>
          <a:lstStyle/>
          <a:p>
            <a:r>
              <a:rPr lang="en-US" dirty="0"/>
              <a:t>Table 8-2. Sigma and Defective Units</a:t>
            </a: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5EA6CB9E-84A0-45DA-81C2-C3F66A5CA276}" type="slidenum">
              <a:rPr lang="en-US" smtClean="0"/>
              <a:pPr>
                <a:defRPr/>
              </a:pPr>
              <a:t>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68" y="1912150"/>
            <a:ext cx="8860032" cy="3040850"/>
          </a:xfrm>
          <a:prstGeom prst="rect">
            <a:avLst/>
          </a:prstGeom>
        </p:spPr>
      </p:pic>
    </p:spTree>
    <p:extLst>
      <p:ext uri="{BB962C8B-B14F-4D97-AF65-F5344CB8AC3E}">
        <p14:creationId xmlns:p14="http://schemas.microsoft.com/office/powerpoint/2010/main" val="30317721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ustom 1">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002060"/>
      </a:hlink>
      <a:folHlink>
        <a:srgbClr val="903638"/>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531</Words>
  <Application>Microsoft Office PowerPoint</Application>
  <PresentationFormat>On-screen Show (4:3)</PresentationFormat>
  <Paragraphs>96</Paragraphs>
  <Slides>15</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Arial Rounded MT Bold</vt:lpstr>
      <vt:lpstr>Calibri</vt:lpstr>
      <vt:lpstr>Times New Roman</vt:lpstr>
      <vt:lpstr>Wingdings</vt:lpstr>
      <vt:lpstr>Custom Design</vt:lpstr>
      <vt:lpstr>Theme1</vt:lpstr>
      <vt:lpstr>Project Quality Management</vt:lpstr>
      <vt:lpstr>The Importance of Project Quality Management</vt:lpstr>
      <vt:lpstr>Six Sigma</vt:lpstr>
      <vt:lpstr>PM Network: Winning Pair</vt:lpstr>
      <vt:lpstr>Basic Information on Six Sigma</vt:lpstr>
      <vt:lpstr>DMAIC</vt:lpstr>
      <vt:lpstr>Six Sigma Projects Use  Project Management</vt:lpstr>
      <vt:lpstr>Six Sigma and Statistics</vt:lpstr>
      <vt:lpstr>Table 8-2. Sigma and Defective Units</vt:lpstr>
      <vt:lpstr>Six 9s of Quality</vt:lpstr>
      <vt:lpstr>Improving Information Technology Project Quality</vt:lpstr>
      <vt:lpstr>Maturity Models</vt:lpstr>
      <vt:lpstr>CMMI Levels</vt:lpstr>
      <vt:lpstr>PMI’s Maturity Model</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2022-05-31T16:36:07Z</dcterms:created>
  <dcterms:modified xsi:type="dcterms:W3CDTF">2022-05-31T16:36:13Z</dcterms:modified>
</cp:coreProperties>
</file>