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924" r:id="rId2"/>
  </p:sldMasterIdLst>
  <p:notesMasterIdLst>
    <p:notesMasterId r:id="rId37"/>
  </p:notesMasterIdLst>
  <p:handoutMasterIdLst>
    <p:handoutMasterId r:id="rId38"/>
  </p:handoutMasterIdLst>
  <p:sldIdLst>
    <p:sldId id="393" r:id="rId3"/>
    <p:sldId id="338" r:id="rId4"/>
    <p:sldId id="394" r:id="rId5"/>
    <p:sldId id="339" r:id="rId6"/>
    <p:sldId id="386" r:id="rId7"/>
    <p:sldId id="355" r:id="rId8"/>
    <p:sldId id="340" r:id="rId9"/>
    <p:sldId id="341" r:id="rId10"/>
    <p:sldId id="343" r:id="rId11"/>
    <p:sldId id="395" r:id="rId12"/>
    <p:sldId id="402" r:id="rId13"/>
    <p:sldId id="396" r:id="rId14"/>
    <p:sldId id="397" r:id="rId15"/>
    <p:sldId id="398" r:id="rId16"/>
    <p:sldId id="388" r:id="rId17"/>
    <p:sldId id="399" r:id="rId18"/>
    <p:sldId id="391" r:id="rId19"/>
    <p:sldId id="403" r:id="rId20"/>
    <p:sldId id="405" r:id="rId21"/>
    <p:sldId id="400" r:id="rId22"/>
    <p:sldId id="392" r:id="rId23"/>
    <p:sldId id="361" r:id="rId24"/>
    <p:sldId id="364" r:id="rId25"/>
    <p:sldId id="365" r:id="rId26"/>
    <p:sldId id="366" r:id="rId27"/>
    <p:sldId id="404" r:id="rId28"/>
    <p:sldId id="368" r:id="rId29"/>
    <p:sldId id="369" r:id="rId30"/>
    <p:sldId id="370" r:id="rId31"/>
    <p:sldId id="371" r:id="rId32"/>
    <p:sldId id="372" r:id="rId33"/>
    <p:sldId id="373" r:id="rId34"/>
    <p:sldId id="381" r:id="rId35"/>
    <p:sldId id="401" r:id="rId3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5763" autoAdjust="0"/>
  </p:normalViewPr>
  <p:slideViewPr>
    <p:cSldViewPr>
      <p:cViewPr varScale="1">
        <p:scale>
          <a:sx n="83" d="100"/>
          <a:sy n="83" d="100"/>
        </p:scale>
        <p:origin x="23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2286199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12</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13</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14</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15</a:t>
            </a:fld>
            <a:endParaRPr lang="en-US" dirty="0"/>
          </a:p>
        </p:txBody>
      </p:sp>
    </p:spTree>
    <p:extLst>
      <p:ext uri="{BB962C8B-B14F-4D97-AF65-F5344CB8AC3E}">
        <p14:creationId xmlns:p14="http://schemas.microsoft.com/office/powerpoint/2010/main" val="331592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16</a:t>
            </a:fld>
            <a:endParaRPr lang="en-US" dirty="0"/>
          </a:p>
        </p:txBody>
      </p:sp>
    </p:spTree>
    <p:extLst>
      <p:ext uri="{BB962C8B-B14F-4D97-AF65-F5344CB8AC3E}">
        <p14:creationId xmlns:p14="http://schemas.microsoft.com/office/powerpoint/2010/main" val="379309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17</a:t>
            </a:fld>
            <a:endParaRPr lang="en-US" dirty="0"/>
          </a:p>
        </p:txBody>
      </p:sp>
    </p:spTree>
    <p:extLst>
      <p:ext uri="{BB962C8B-B14F-4D97-AF65-F5344CB8AC3E}">
        <p14:creationId xmlns:p14="http://schemas.microsoft.com/office/powerpoint/2010/main" val="1811197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ct val="80000"/>
              </a:spcBef>
              <a:buClr>
                <a:srgbClr val="666699"/>
              </a:buClr>
            </a:pP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20</a:t>
            </a:fld>
            <a:endParaRPr lang="en-US" dirty="0"/>
          </a:p>
        </p:txBody>
      </p:sp>
    </p:spTree>
    <p:extLst>
      <p:ext uri="{BB962C8B-B14F-4D97-AF65-F5344CB8AC3E}">
        <p14:creationId xmlns:p14="http://schemas.microsoft.com/office/powerpoint/2010/main" val="379309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21</a:t>
            </a:fld>
            <a:endParaRPr lang="en-US" dirty="0"/>
          </a:p>
        </p:txBody>
      </p:sp>
    </p:spTree>
    <p:extLst>
      <p:ext uri="{BB962C8B-B14F-4D97-AF65-F5344CB8AC3E}">
        <p14:creationId xmlns:p14="http://schemas.microsoft.com/office/powerpoint/2010/main" val="228667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23</a:t>
            </a:fld>
            <a:endParaRPr lang="en-US" dirty="0"/>
          </a:p>
        </p:txBody>
      </p:sp>
    </p:spTree>
    <p:extLst>
      <p:ext uri="{BB962C8B-B14F-4D97-AF65-F5344CB8AC3E}">
        <p14:creationId xmlns:p14="http://schemas.microsoft.com/office/powerpoint/2010/main" val="271353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24</a:t>
            </a:fld>
            <a:endParaRPr lang="en-US" dirty="0"/>
          </a:p>
        </p:txBody>
      </p:sp>
    </p:spTree>
    <p:extLst>
      <p:ext uri="{BB962C8B-B14F-4D97-AF65-F5344CB8AC3E}">
        <p14:creationId xmlns:p14="http://schemas.microsoft.com/office/powerpoint/2010/main" val="395584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a:t>
            </a:fld>
            <a:endParaRPr lang="en-US" dirty="0"/>
          </a:p>
        </p:txBody>
      </p:sp>
    </p:spTree>
    <p:extLst>
      <p:ext uri="{BB962C8B-B14F-4D97-AF65-F5344CB8AC3E}">
        <p14:creationId xmlns:p14="http://schemas.microsoft.com/office/powerpoint/2010/main" val="3735739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25</a:t>
            </a:fld>
            <a:endParaRPr lang="en-US" dirty="0"/>
          </a:p>
        </p:txBody>
      </p:sp>
    </p:spTree>
    <p:extLst>
      <p:ext uri="{BB962C8B-B14F-4D97-AF65-F5344CB8AC3E}">
        <p14:creationId xmlns:p14="http://schemas.microsoft.com/office/powerpoint/2010/main" val="2590942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26</a:t>
            </a:fld>
            <a:endParaRPr lang="en-US" dirty="0"/>
          </a:p>
        </p:txBody>
      </p:sp>
    </p:spTree>
    <p:extLst>
      <p:ext uri="{BB962C8B-B14F-4D97-AF65-F5344CB8AC3E}">
        <p14:creationId xmlns:p14="http://schemas.microsoft.com/office/powerpoint/2010/main" val="296338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31</a:t>
            </a:fld>
            <a:endParaRPr lang="en-US" dirty="0"/>
          </a:p>
        </p:txBody>
      </p:sp>
    </p:spTree>
    <p:extLst>
      <p:ext uri="{BB962C8B-B14F-4D97-AF65-F5344CB8AC3E}">
        <p14:creationId xmlns:p14="http://schemas.microsoft.com/office/powerpoint/2010/main" val="888786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373573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4</a:t>
            </a:fld>
            <a:endParaRPr lang="en-US" dirty="0"/>
          </a:p>
        </p:txBody>
      </p:sp>
    </p:spTree>
    <p:extLst>
      <p:ext uri="{BB962C8B-B14F-4D97-AF65-F5344CB8AC3E}">
        <p14:creationId xmlns:p14="http://schemas.microsoft.com/office/powerpoint/2010/main" val="83554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5</a:t>
            </a:fld>
            <a:endParaRPr lang="en-US" dirty="0"/>
          </a:p>
        </p:txBody>
      </p:sp>
    </p:spTree>
    <p:extLst>
      <p:ext uri="{BB962C8B-B14F-4D97-AF65-F5344CB8AC3E}">
        <p14:creationId xmlns:p14="http://schemas.microsoft.com/office/powerpoint/2010/main" val="94025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6</a:t>
            </a:fld>
            <a:endParaRPr lang="en-US" dirty="0"/>
          </a:p>
        </p:txBody>
      </p:sp>
    </p:spTree>
    <p:extLst>
      <p:ext uri="{BB962C8B-B14F-4D97-AF65-F5344CB8AC3E}">
        <p14:creationId xmlns:p14="http://schemas.microsoft.com/office/powerpoint/2010/main" val="175101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7</a:t>
            </a:fld>
            <a:endParaRPr lang="en-US" dirty="0"/>
          </a:p>
        </p:txBody>
      </p:sp>
    </p:spTree>
    <p:extLst>
      <p:ext uri="{BB962C8B-B14F-4D97-AF65-F5344CB8AC3E}">
        <p14:creationId xmlns:p14="http://schemas.microsoft.com/office/powerpoint/2010/main" val="286217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10</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11</a:t>
            </a:fld>
            <a:endParaRPr lang="en-US" dirty="0"/>
          </a:p>
        </p:txBody>
      </p:sp>
    </p:spTree>
    <p:extLst>
      <p:ext uri="{BB962C8B-B14F-4D97-AF65-F5344CB8AC3E}">
        <p14:creationId xmlns:p14="http://schemas.microsoft.com/office/powerpoint/2010/main" val="265477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t>Information Technology Project Management, Seventh Edition</a:t>
            </a:r>
            <a:endParaRPr lang="en-US" dirty="0"/>
          </a:p>
        </p:txBody>
      </p:sp>
      <p:sp>
        <p:nvSpPr>
          <p:cNvPr id="15" name="Rectangle 15"/>
          <p:cNvSpPr>
            <a:spLocks noGrp="1" noChangeArrowheads="1"/>
          </p:cNvSpPr>
          <p:nvPr>
            <p:ph type="sldNum" sz="quarter" idx="12"/>
          </p:nvPr>
        </p:nvSpPr>
        <p:spPr/>
        <p:txBody>
          <a:bodyPr/>
          <a:lstStyle>
            <a:lvl1pPr>
              <a:defRPr/>
            </a:lvl1pPr>
          </a:lstStyle>
          <a:p>
            <a:pPr>
              <a:defRPr/>
            </a:pPr>
            <a:fld id="{E5CE54AD-B30A-469E-AD93-7B59B656CE34}"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E7041028-70A1-4883-98CC-1414125760B5}" type="slidenum">
              <a:rPr lang="en-US" smtClean="0"/>
              <a:pPr>
                <a:defRPr/>
              </a:pPr>
              <a:t>‹#›</a:t>
            </a:fld>
            <a:endParaRPr lang="en-US"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4BDBFCCD-691C-40AA-8EFC-CF970F22E1E2}"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88ECA2BC-76D7-4F9C-9D66-33CDF6D9173E}"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9" name="Rectangle 11"/>
          <p:cNvSpPr>
            <a:spLocks noGrp="1" noChangeArrowheads="1"/>
          </p:cNvSpPr>
          <p:nvPr>
            <p:ph type="sldNum" sz="quarter" idx="12"/>
          </p:nvPr>
        </p:nvSpPr>
        <p:spPr>
          <a:ln/>
        </p:spPr>
        <p:txBody>
          <a:bodyPr/>
          <a:lstStyle>
            <a:lvl1pPr>
              <a:defRPr/>
            </a:lvl1pPr>
          </a:lstStyle>
          <a:p>
            <a:pPr>
              <a:defRPr/>
            </a:pPr>
            <a:fld id="{80E1AB30-0018-412D-8C9C-E8D2BE76AA17}"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84AA60CE-7DB8-4518-9645-A357FEA2E3F6}"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4" name="Rectangle 11"/>
          <p:cNvSpPr>
            <a:spLocks noGrp="1" noChangeArrowheads="1"/>
          </p:cNvSpPr>
          <p:nvPr>
            <p:ph type="sldNum" sz="quarter" idx="12"/>
          </p:nvPr>
        </p:nvSpPr>
        <p:spPr>
          <a:ln/>
        </p:spPr>
        <p:txBody>
          <a:bodyPr/>
          <a:lstStyle>
            <a:lvl1pPr>
              <a:defRPr/>
            </a:lvl1pPr>
          </a:lstStyle>
          <a:p>
            <a:pPr>
              <a:defRPr/>
            </a:pPr>
            <a:fld id="{FE14304E-FB8E-4A11-90C0-0D1234AF3E61}"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0BF5E2FE-52D3-4232-B85F-0C3C8901D3A0}"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E5475CA9-08CF-4B16-8E5B-A9E2B9C71B76}"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260BCE2F-BB23-47FB-93E3-7F57817977C3}"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3152180-080B-47A2-A616-2BCCE64515DA}"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a:t>Information Technology Project Management, Seventh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Information Technology Project Management, Seventh Edition</a:t>
            </a:r>
            <a:endParaRPr lang="en-US" dirty="0"/>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7B9482A8-9EF2-49AB-81BA-2929840DBB1F}"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projectmanagementdocs.com/template/Communications-Management-Plan.pdf"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eaLnBrk="1" fontAlgn="auto" hangingPunct="1">
              <a:spcAft>
                <a:spcPts val="0"/>
              </a:spcAft>
              <a:defRPr/>
            </a:pPr>
            <a:r>
              <a:rPr lang="en-US" sz="3600" dirty="0">
                <a:effectLst>
                  <a:outerShdw blurRad="38100" dist="38100" dir="2700000" algn="tl">
                    <a:srgbClr val="FFFFFF"/>
                  </a:outerShdw>
                </a:effectLst>
                <a:latin typeface="Arial Rounded MT Bold" pitchFamily="34" charset="0"/>
              </a:rPr>
              <a:t>Communication 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3276600" y="1905000"/>
            <a:ext cx="5639937" cy="1323439"/>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306311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a:t>Communication Technology Determination</a:t>
            </a:r>
          </a:p>
        </p:txBody>
      </p:sp>
      <p:sp>
        <p:nvSpPr>
          <p:cNvPr id="15363" name="Rectangle 3"/>
          <p:cNvSpPr>
            <a:spLocks noGrp="1" noChangeArrowheads="1"/>
          </p:cNvSpPr>
          <p:nvPr>
            <p:ph idx="1"/>
          </p:nvPr>
        </p:nvSpPr>
        <p:spPr>
          <a:xfrm>
            <a:off x="609600" y="1676400"/>
            <a:ext cx="8458200" cy="4419600"/>
          </a:xfrm>
        </p:spPr>
        <p:txBody>
          <a:bodyPr/>
          <a:lstStyle/>
          <a:p>
            <a:pPr marL="566737" indent="-457200"/>
            <a:r>
              <a:rPr lang="en-US" sz="2400" dirty="0"/>
              <a:t>Factors contributing to determining the communication technology to be used:</a:t>
            </a:r>
          </a:p>
          <a:p>
            <a:pPr marL="966787" lvl="1" indent="-457200"/>
            <a:r>
              <a:rPr lang="en-US" sz="2200" dirty="0"/>
              <a:t>Availability</a:t>
            </a:r>
          </a:p>
          <a:p>
            <a:pPr marL="966787" lvl="1" indent="-457200"/>
            <a:r>
              <a:rPr lang="en-US" sz="2200" dirty="0"/>
              <a:t>Project environment</a:t>
            </a:r>
          </a:p>
          <a:p>
            <a:pPr marL="966787" lvl="1" indent="-457200"/>
            <a:r>
              <a:rPr lang="en-US" sz="2200" dirty="0"/>
              <a:t>Project Length</a:t>
            </a:r>
          </a:p>
          <a:p>
            <a:pPr marL="966787" lvl="1" indent="-457200"/>
            <a:r>
              <a:rPr lang="en-US" sz="2200" dirty="0"/>
              <a:t>Urgency</a:t>
            </a:r>
          </a:p>
          <a:p>
            <a:pPr marL="966787" lvl="1" indent="-457200"/>
            <a:r>
              <a:rPr lang="en-US" sz="2200" dirty="0"/>
              <a:t>Preparation Level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10</a:t>
            </a:fld>
            <a:endParaRPr lang="en-US" dirty="0"/>
          </a:p>
        </p:txBody>
      </p:sp>
    </p:spTree>
    <p:extLst>
      <p:ext uri="{BB962C8B-B14F-4D97-AF65-F5344CB8AC3E}">
        <p14:creationId xmlns:p14="http://schemas.microsoft.com/office/powerpoint/2010/main" val="287044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t>Importance of Face-to-Face Communication</a:t>
            </a:r>
          </a:p>
        </p:txBody>
      </p:sp>
      <p:sp>
        <p:nvSpPr>
          <p:cNvPr id="21507" name="Rectangle 3"/>
          <p:cNvSpPr>
            <a:spLocks noGrp="1" noChangeArrowheads="1"/>
          </p:cNvSpPr>
          <p:nvPr>
            <p:ph idx="1"/>
          </p:nvPr>
        </p:nvSpPr>
        <p:spPr>
          <a:xfrm>
            <a:off x="609600" y="1676400"/>
            <a:ext cx="8458200" cy="4419600"/>
          </a:xfrm>
        </p:spPr>
        <p:txBody>
          <a:bodyPr/>
          <a:lstStyle/>
          <a:p>
            <a:pPr>
              <a:lnSpc>
                <a:spcPct val="90000"/>
              </a:lnSpc>
              <a:buClr>
                <a:srgbClr val="666699"/>
              </a:buClr>
              <a:buFont typeface="Wingdings" pitchFamily="2" charset="2"/>
              <a:buChar char="§"/>
            </a:pPr>
            <a:r>
              <a:rPr lang="en-US" dirty="0"/>
              <a:t>Communication needs to be adjusted depending on the channel</a:t>
            </a:r>
          </a:p>
          <a:p>
            <a:pPr>
              <a:lnSpc>
                <a:spcPct val="90000"/>
              </a:lnSpc>
              <a:buClr>
                <a:srgbClr val="666699"/>
              </a:buClr>
              <a:buFont typeface="Wingdings" pitchFamily="2" charset="2"/>
              <a:buChar char="§"/>
            </a:pPr>
            <a:endParaRPr lang="en-US" dirty="0"/>
          </a:p>
          <a:p>
            <a:pPr>
              <a:lnSpc>
                <a:spcPct val="90000"/>
              </a:lnSpc>
              <a:buClr>
                <a:srgbClr val="666699"/>
              </a:buClr>
              <a:buFont typeface="Wingdings" pitchFamily="2" charset="2"/>
              <a:buChar char="§"/>
            </a:pPr>
            <a:r>
              <a:rPr lang="en-US" dirty="0"/>
              <a:t>How should you approach communication </a:t>
            </a:r>
          </a:p>
          <a:p>
            <a:pPr lvl="1">
              <a:lnSpc>
                <a:spcPct val="90000"/>
              </a:lnSpc>
              <a:buClr>
                <a:srgbClr val="666699"/>
              </a:buClr>
              <a:buFont typeface="Wingdings" pitchFamily="2" charset="2"/>
              <a:buChar char="§"/>
            </a:pPr>
            <a:endParaRPr lang="en-US" dirty="0"/>
          </a:p>
          <a:p>
            <a:pPr lvl="1">
              <a:lnSpc>
                <a:spcPct val="90000"/>
              </a:lnSpc>
              <a:buClr>
                <a:srgbClr val="666699"/>
              </a:buClr>
              <a:buFont typeface="Wingdings" pitchFamily="2" charset="2"/>
              <a:buChar char="§"/>
            </a:pPr>
            <a:endParaRPr lang="en-US" dirty="0"/>
          </a:p>
          <a:p>
            <a:pPr>
              <a:spcBef>
                <a:spcPct val="100000"/>
              </a:spcBef>
              <a:buClr>
                <a:srgbClr val="666699"/>
              </a:buClr>
              <a:buFont typeface="Wingdings" pitchFamily="2" charset="2"/>
              <a:buChar char="§"/>
            </a:pPr>
            <a:r>
              <a:rPr lang="en-US" dirty="0"/>
              <a:t>Short, frequent meetings are often very effective in IT projects</a:t>
            </a:r>
          </a:p>
          <a:p>
            <a:pPr>
              <a:lnSpc>
                <a:spcPct val="90000"/>
              </a:lnSpc>
              <a:buClr>
                <a:srgbClr val="666699"/>
              </a:buClr>
              <a:buFont typeface="Wingdings" pitchFamily="2" charset="2"/>
              <a:buChar char="§"/>
            </a:pPr>
            <a:endParaRPr lang="en-US" dirty="0"/>
          </a:p>
          <a:p>
            <a:pPr>
              <a:lnSpc>
                <a:spcPct val="90000"/>
              </a:lnSpc>
              <a:buClr>
                <a:srgbClr val="666699"/>
              </a:buClr>
              <a:buFont typeface="Wingdings" pitchFamily="2" charset="2"/>
              <a:buChar char="§"/>
            </a:pPr>
            <a:endParaRPr lang="en-US" dirty="0"/>
          </a:p>
        </p:txBody>
      </p:sp>
      <p:sp>
        <p:nvSpPr>
          <p:cNvPr id="6" name="Slide Number Placeholder 5"/>
          <p:cNvSpPr>
            <a:spLocks noGrp="1"/>
          </p:cNvSpPr>
          <p:nvPr>
            <p:ph type="sldNum" sz="quarter" idx="12"/>
          </p:nvPr>
        </p:nvSpPr>
        <p:spPr/>
        <p:txBody>
          <a:bodyPr/>
          <a:lstStyle/>
          <a:p>
            <a:pPr>
              <a:defRPr/>
            </a:pPr>
            <a:fld id="{8CC0F8A4-3DA1-437C-B4FE-839391EAD6E6}" type="slidenum">
              <a:rPr lang="en-US" smtClean="0"/>
              <a:pPr>
                <a:defRPr/>
              </a:pPr>
              <a:t>11</a:t>
            </a:fld>
            <a:endParaRPr lang="en-US" dirty="0"/>
          </a:p>
        </p:txBody>
      </p:sp>
    </p:spTree>
    <p:extLst>
      <p:ext uri="{BB962C8B-B14F-4D97-AF65-F5344CB8AC3E}">
        <p14:creationId xmlns:p14="http://schemas.microsoft.com/office/powerpoint/2010/main" val="223212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a:t>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12</a:t>
            </a:fld>
            <a:endParaRPr lang="en-US" dirty="0"/>
          </a:p>
        </p:txBody>
      </p:sp>
      <p:pic>
        <p:nvPicPr>
          <p:cNvPr id="2050" name="Picture 2" descr="http://resources.intenseschool.com/wp-content/uploads/071913_1645_PMPSeriesP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675904"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343400" y="3886200"/>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62200" y="3695700"/>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48400" y="3712029"/>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54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a:t>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13</a:t>
            </a:fld>
            <a:endParaRPr lang="en-US" dirty="0"/>
          </a:p>
        </p:txBody>
      </p:sp>
      <p:pic>
        <p:nvPicPr>
          <p:cNvPr id="2050" name="Picture 2" descr="http://resources.intenseschool.com/wp-content/uploads/071913_1645_PMPSeriesP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675904" cy="37338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2362200" y="3048000"/>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248400" y="3064329"/>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328552" y="4572000"/>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886200" y="4400550"/>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886200" y="3257550"/>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297381" y="2826204"/>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8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a:t>Exercise: 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14</a:t>
            </a:fld>
            <a:endParaRPr lang="en-US" dirty="0"/>
          </a:p>
        </p:txBody>
      </p:sp>
      <p:sp>
        <p:nvSpPr>
          <p:cNvPr id="13" name="Rectangle 3"/>
          <p:cNvSpPr>
            <a:spLocks noGrp="1" noChangeArrowheads="1"/>
          </p:cNvSpPr>
          <p:nvPr>
            <p:ph idx="1"/>
          </p:nvPr>
        </p:nvSpPr>
        <p:spPr>
          <a:xfrm>
            <a:off x="609600" y="1524000"/>
            <a:ext cx="8458200" cy="4419600"/>
          </a:xfrm>
        </p:spPr>
        <p:txBody>
          <a:bodyPr/>
          <a:lstStyle/>
          <a:p>
            <a:pPr marL="109537" indent="0">
              <a:buNone/>
            </a:pPr>
            <a:r>
              <a:rPr lang="en-US" sz="2200" b="1" dirty="0"/>
              <a:t>You are the project manager for a large SAP implementation.  Match the parts of the communication model to the different actions below </a:t>
            </a:r>
            <a:r>
              <a:rPr lang="en-US" sz="1800" b="1" dirty="0"/>
              <a:t>(Message, Medium, Encode, Noise, Receiver, Feedback)</a:t>
            </a:r>
            <a:r>
              <a:rPr lang="en-US" sz="2200" b="1" dirty="0"/>
              <a:t>:</a:t>
            </a:r>
          </a:p>
          <a:p>
            <a:pPr marL="109537" indent="0">
              <a:buNone/>
            </a:pPr>
            <a:endParaRPr lang="en-US" sz="1100" dirty="0"/>
          </a:p>
          <a:p>
            <a:pPr marL="566737" indent="-457200">
              <a:buFont typeface="+mj-lt"/>
              <a:buAutoNum type="arabicPeriod"/>
            </a:pPr>
            <a:r>
              <a:rPr lang="en-US" sz="2200" dirty="0"/>
              <a:t>While developing the schedule, you realize that there was a risk involved in the project.  So, you put your thoughts in a note to be sent out shortly.</a:t>
            </a:r>
          </a:p>
          <a:p>
            <a:pPr marL="566737" indent="-457200">
              <a:buFont typeface="+mj-lt"/>
              <a:buAutoNum type="arabicPeriod"/>
            </a:pPr>
            <a:r>
              <a:rPr lang="en-US" sz="2200" dirty="0"/>
              <a:t>You send that note to your project sponsor</a:t>
            </a:r>
          </a:p>
          <a:p>
            <a:pPr marL="566737" indent="-457200">
              <a:buFont typeface="+mj-lt"/>
              <a:buAutoNum type="arabicPeriod"/>
            </a:pPr>
            <a:r>
              <a:rPr lang="en-US" sz="2200" dirty="0"/>
              <a:t>You used email to send the message</a:t>
            </a:r>
          </a:p>
          <a:p>
            <a:pPr marL="566737" indent="-457200">
              <a:buFont typeface="+mj-lt"/>
              <a:buAutoNum type="arabicPeriod"/>
            </a:pPr>
            <a:r>
              <a:rPr lang="en-US" sz="2200" dirty="0"/>
              <a:t>The sponsor received the message</a:t>
            </a:r>
          </a:p>
          <a:p>
            <a:pPr marL="566737" indent="-457200">
              <a:buFont typeface="+mj-lt"/>
              <a:buAutoNum type="arabicPeriod"/>
            </a:pPr>
            <a:r>
              <a:rPr lang="en-US" sz="2200" dirty="0"/>
              <a:t>The sponsor could not understand some of the acronyms and terms in the email message</a:t>
            </a:r>
          </a:p>
          <a:p>
            <a:pPr marL="566737" indent="-457200">
              <a:buFont typeface="+mj-lt"/>
              <a:buAutoNum type="arabicPeriod"/>
            </a:pPr>
            <a:r>
              <a:rPr lang="en-US" sz="2200" dirty="0"/>
              <a:t>The sponsor responded to you, expressing his concern that he could not exactly understand your concerns</a:t>
            </a:r>
          </a:p>
        </p:txBody>
      </p:sp>
    </p:spTree>
    <p:extLst>
      <p:ext uri="{BB962C8B-B14F-4D97-AF65-F5344CB8AC3E}">
        <p14:creationId xmlns:p14="http://schemas.microsoft.com/office/powerpoint/2010/main" val="176922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Executing Process Group</a:t>
            </a:r>
            <a:r>
              <a:rPr lang="en-US" dirty="0"/>
              <a:t>:</a:t>
            </a:r>
            <a:br>
              <a:rPr lang="en-US" dirty="0"/>
            </a:br>
            <a:r>
              <a:rPr lang="en-US" dirty="0"/>
              <a:t>Managing Communications</a:t>
            </a:r>
          </a:p>
        </p:txBody>
      </p:sp>
      <p:sp>
        <p:nvSpPr>
          <p:cNvPr id="2" name="Content Placeholder 1"/>
          <p:cNvSpPr>
            <a:spLocks noGrp="1"/>
          </p:cNvSpPr>
          <p:nvPr>
            <p:ph idx="1"/>
          </p:nvPr>
        </p:nvSpPr>
        <p:spPr>
          <a:xfrm>
            <a:off x="685800" y="1587637"/>
            <a:ext cx="7772400" cy="4530725"/>
          </a:xfrm>
        </p:spPr>
        <p:txBody>
          <a:bodyPr/>
          <a:lstStyle/>
          <a:p>
            <a:r>
              <a:rPr lang="en-US" dirty="0"/>
              <a:t>Managing communications is a large part of a project manager’s job</a:t>
            </a:r>
          </a:p>
          <a:p>
            <a:pPr lvl="1"/>
            <a:endParaRPr lang="en-US" dirty="0"/>
          </a:p>
          <a:p>
            <a:r>
              <a:rPr lang="en-US" dirty="0"/>
              <a:t>Important considerations include:</a:t>
            </a:r>
          </a:p>
          <a:p>
            <a:pPr lvl="1"/>
            <a:r>
              <a:rPr lang="en-US" dirty="0"/>
              <a:t>Technology</a:t>
            </a:r>
          </a:p>
          <a:p>
            <a:pPr lvl="1"/>
            <a:r>
              <a:rPr lang="en-US" dirty="0"/>
              <a:t>Appropriate methods and media to use</a:t>
            </a:r>
          </a:p>
          <a:p>
            <a:pPr lvl="1"/>
            <a:r>
              <a:rPr lang="en-US" dirty="0"/>
              <a:t>Performance reporting</a:t>
            </a:r>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15</a:t>
            </a:fld>
            <a:endParaRPr lang="en-US" dirty="0"/>
          </a:p>
        </p:txBody>
      </p:sp>
    </p:spTree>
    <p:extLst>
      <p:ext uri="{BB962C8B-B14F-4D97-AF65-F5344CB8AC3E}">
        <p14:creationId xmlns:p14="http://schemas.microsoft.com/office/powerpoint/2010/main" val="428865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a:t>Distributing Information</a:t>
            </a:r>
          </a:p>
        </p:txBody>
      </p:sp>
      <p:sp>
        <p:nvSpPr>
          <p:cNvPr id="6" name="Slide Number Placeholder 5"/>
          <p:cNvSpPr>
            <a:spLocks noGrp="1"/>
          </p:cNvSpPr>
          <p:nvPr>
            <p:ph type="sldNum" sz="quarter" idx="12"/>
          </p:nvPr>
        </p:nvSpPr>
        <p:spPr/>
        <p:txBody>
          <a:bodyPr/>
          <a:lstStyle/>
          <a:p>
            <a:pPr>
              <a:defRPr/>
            </a:pPr>
            <a:fld id="{CA2B9A5C-0C64-41FA-8381-4F909A8E042F}" type="slidenum">
              <a:rPr lang="en-US" smtClean="0"/>
              <a:pPr>
                <a:defRPr/>
              </a:pPr>
              <a:t>16</a:t>
            </a:fld>
            <a:endParaRPr lang="en-US" dirty="0"/>
          </a:p>
        </p:txBody>
      </p:sp>
      <p:sp>
        <p:nvSpPr>
          <p:cNvPr id="2" name="Content Placeholder 1"/>
          <p:cNvSpPr>
            <a:spLocks noGrp="1"/>
          </p:cNvSpPr>
          <p:nvPr>
            <p:ph idx="1"/>
          </p:nvPr>
        </p:nvSpPr>
        <p:spPr/>
        <p:txBody>
          <a:bodyPr/>
          <a:lstStyle/>
          <a:p>
            <a:r>
              <a:rPr lang="en-US" dirty="0"/>
              <a:t>Distribution Methods</a:t>
            </a:r>
          </a:p>
          <a:p>
            <a:endParaRPr lang="en-US" sz="1800" dirty="0"/>
          </a:p>
          <a:p>
            <a:endParaRPr lang="en-US" sz="1800" dirty="0"/>
          </a:p>
          <a:p>
            <a:r>
              <a:rPr lang="en-US" dirty="0"/>
              <a:t>Distribution Tools</a:t>
            </a:r>
          </a:p>
          <a:p>
            <a:pPr lvl="1"/>
            <a:endParaRPr lang="en-US" sz="1800" dirty="0"/>
          </a:p>
          <a:p>
            <a:pPr lvl="1"/>
            <a:endParaRPr lang="en-US" sz="1800" dirty="0"/>
          </a:p>
          <a:p>
            <a:pPr lvl="1"/>
            <a:endParaRPr lang="en-US" sz="1800" dirty="0"/>
          </a:p>
          <a:p>
            <a:pPr lvl="1"/>
            <a:endParaRPr lang="en-US" sz="1800" dirty="0"/>
          </a:p>
          <a:p>
            <a:r>
              <a:rPr lang="en-US" dirty="0"/>
              <a:t>Distribution of Information</a:t>
            </a:r>
          </a:p>
          <a:p>
            <a:pPr lvl="1"/>
            <a:endParaRPr lang="en-US" dirty="0"/>
          </a:p>
        </p:txBody>
      </p:sp>
    </p:spTree>
    <p:extLst>
      <p:ext uri="{BB962C8B-B14F-4D97-AF65-F5344CB8AC3E}">
        <p14:creationId xmlns:p14="http://schemas.microsoft.com/office/powerpoint/2010/main" val="200450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Classifications for Communication Methods</a:t>
            </a:r>
          </a:p>
        </p:txBody>
      </p:sp>
      <p:sp>
        <p:nvSpPr>
          <p:cNvPr id="2" name="Content Placeholder 1"/>
          <p:cNvSpPr>
            <a:spLocks noGrp="1"/>
          </p:cNvSpPr>
          <p:nvPr>
            <p:ph idx="1"/>
          </p:nvPr>
        </p:nvSpPr>
        <p:spPr>
          <a:xfrm>
            <a:off x="762000" y="1613612"/>
            <a:ext cx="7772400" cy="4530725"/>
          </a:xfrm>
        </p:spPr>
        <p:txBody>
          <a:bodyPr/>
          <a:lstStyle/>
          <a:p>
            <a:r>
              <a:rPr lang="en-US" sz="2400" i="1" dirty="0"/>
              <a:t>Interactive</a:t>
            </a:r>
            <a:endParaRPr lang="en-US" sz="2400" dirty="0"/>
          </a:p>
          <a:p>
            <a:r>
              <a:rPr lang="en-US" sz="2400" i="1" dirty="0"/>
              <a:t>Push </a:t>
            </a:r>
            <a:endParaRPr lang="en-US" sz="2400" dirty="0"/>
          </a:p>
          <a:p>
            <a:r>
              <a:rPr lang="en-US" sz="2400" i="1" dirty="0"/>
              <a:t>Pull </a:t>
            </a:r>
            <a:endParaRPr lang="en-US" sz="2400" dirty="0"/>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17</a:t>
            </a:fld>
            <a:endParaRPr lang="en-US" dirty="0"/>
          </a:p>
        </p:txBody>
      </p:sp>
      <p:pic>
        <p:nvPicPr>
          <p:cNvPr id="6" name="Picture 3"/>
          <p:cNvPicPr>
            <a:picLocks noChangeAspect="1" noChangeArrowheads="1"/>
          </p:cNvPicPr>
          <p:nvPr/>
        </p:nvPicPr>
        <p:blipFill>
          <a:blip r:embed="rId3"/>
          <a:srcRect/>
          <a:stretch>
            <a:fillRect/>
          </a:stretch>
        </p:blipFill>
        <p:spPr bwMode="auto">
          <a:xfrm>
            <a:off x="3505200" y="1600200"/>
            <a:ext cx="5435614" cy="5219699"/>
          </a:xfrm>
          <a:prstGeom prst="rect">
            <a:avLst/>
          </a:prstGeom>
          <a:noFill/>
          <a:ln w="9525">
            <a:noFill/>
            <a:miter lim="800000"/>
            <a:headEnd/>
            <a:tailEnd/>
          </a:ln>
        </p:spPr>
      </p:pic>
    </p:spTree>
    <p:extLst>
      <p:ext uri="{BB962C8B-B14F-4D97-AF65-F5344CB8AC3E}">
        <p14:creationId xmlns:p14="http://schemas.microsoft.com/office/powerpoint/2010/main" val="230384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dirty="0"/>
              <a:t>Distributing Information in an Effective and Timely Manner</a:t>
            </a:r>
          </a:p>
        </p:txBody>
      </p:sp>
      <p:sp>
        <p:nvSpPr>
          <p:cNvPr id="20483" name="Rectangle 3"/>
          <p:cNvSpPr>
            <a:spLocks noGrp="1" noChangeArrowheads="1"/>
          </p:cNvSpPr>
          <p:nvPr>
            <p:ph idx="1"/>
          </p:nvPr>
        </p:nvSpPr>
        <p:spPr>
          <a:xfrm>
            <a:off x="685800" y="1752600"/>
            <a:ext cx="8458200" cy="4343400"/>
          </a:xfrm>
        </p:spPr>
        <p:txBody>
          <a:bodyPr/>
          <a:lstStyle/>
          <a:p>
            <a:pPr>
              <a:spcBef>
                <a:spcPct val="100000"/>
              </a:spcBef>
              <a:buClr>
                <a:srgbClr val="666699"/>
              </a:buClr>
              <a:buFont typeface="Wingdings" pitchFamily="2" charset="2"/>
              <a:buChar char="§"/>
            </a:pPr>
            <a:r>
              <a:rPr lang="en-US" dirty="0"/>
              <a:t>Don’t bury crucial information</a:t>
            </a:r>
          </a:p>
          <a:p>
            <a:pPr>
              <a:spcBef>
                <a:spcPct val="100000"/>
              </a:spcBef>
              <a:buClr>
                <a:srgbClr val="666699"/>
              </a:buClr>
              <a:buFont typeface="Wingdings" pitchFamily="2" charset="2"/>
              <a:buChar char="§"/>
            </a:pPr>
            <a:r>
              <a:rPr lang="en-US" dirty="0"/>
              <a:t>Don’t be afraid to report bad information</a:t>
            </a:r>
          </a:p>
          <a:p>
            <a:pPr>
              <a:spcBef>
                <a:spcPct val="100000"/>
              </a:spcBef>
              <a:buClr>
                <a:srgbClr val="666699"/>
              </a:buClr>
              <a:buFont typeface="Wingdings" pitchFamily="2" charset="2"/>
              <a:buChar char="§"/>
            </a:pPr>
            <a:r>
              <a:rPr lang="en-US" dirty="0"/>
              <a:t>Oral communication via meetings and informal talks helps bring important information</a:t>
            </a:r>
            <a:r>
              <a:rPr lang="en-US" dirty="0">
                <a:cs typeface="Times New Roman" pitchFamily="18" charset="0"/>
              </a:rPr>
              <a:t>—</a:t>
            </a:r>
            <a:r>
              <a:rPr lang="en-US" dirty="0"/>
              <a:t>good and bad</a:t>
            </a:r>
            <a:r>
              <a:rPr lang="en-US" dirty="0">
                <a:cs typeface="Times New Roman" pitchFamily="18" charset="0"/>
              </a:rPr>
              <a:t>—</a:t>
            </a:r>
            <a:r>
              <a:rPr lang="en-US" dirty="0"/>
              <a:t>out into the open</a:t>
            </a:r>
          </a:p>
        </p:txBody>
      </p:sp>
      <p:sp>
        <p:nvSpPr>
          <p:cNvPr id="6" name="Slide Number Placeholder 5"/>
          <p:cNvSpPr>
            <a:spLocks noGrp="1"/>
          </p:cNvSpPr>
          <p:nvPr>
            <p:ph type="sldNum" sz="quarter" idx="12"/>
          </p:nvPr>
        </p:nvSpPr>
        <p:spPr/>
        <p:txBody>
          <a:bodyPr/>
          <a:lstStyle/>
          <a:p>
            <a:pPr>
              <a:defRPr/>
            </a:pPr>
            <a:fld id="{D18C68D1-3354-47B1-B13F-4C776BE79FAF}" type="slidenum">
              <a:rPr lang="en-US" smtClean="0"/>
              <a:pPr>
                <a:defRPr/>
              </a:pPr>
              <a:t>18</a:t>
            </a:fld>
            <a:endParaRPr lang="en-US" dirty="0"/>
          </a:p>
        </p:txBody>
      </p:sp>
    </p:spTree>
    <p:extLst>
      <p:ext uri="{BB962C8B-B14F-4D97-AF65-F5344CB8AC3E}">
        <p14:creationId xmlns:p14="http://schemas.microsoft.com/office/powerpoint/2010/main" val="348464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91056" y="173419"/>
            <a:ext cx="8686800" cy="1219200"/>
          </a:xfrm>
        </p:spPr>
        <p:txBody>
          <a:bodyPr/>
          <a:lstStyle/>
          <a:p>
            <a:r>
              <a:rPr lang="en-US" sz="3600" dirty="0"/>
              <a:t>Setting the Stage for Communicating </a:t>
            </a:r>
            <a:br>
              <a:rPr lang="en-US" sz="3600" dirty="0"/>
            </a:br>
            <a:r>
              <a:rPr lang="en-US" sz="3600" dirty="0"/>
              <a:t>Bad News</a:t>
            </a:r>
          </a:p>
        </p:txBody>
      </p:sp>
      <p:sp>
        <p:nvSpPr>
          <p:cNvPr id="6" name="Slide Number Placeholder 5"/>
          <p:cNvSpPr>
            <a:spLocks noGrp="1"/>
          </p:cNvSpPr>
          <p:nvPr>
            <p:ph type="sldNum" sz="quarter" idx="12"/>
          </p:nvPr>
        </p:nvSpPr>
        <p:spPr/>
        <p:txBody>
          <a:bodyPr/>
          <a:lstStyle/>
          <a:p>
            <a:pPr>
              <a:defRPr/>
            </a:pPr>
            <a:fld id="{503C7239-B876-469E-B0EE-032EF7C21342}" type="slidenum">
              <a:rPr lang="en-US" smtClean="0"/>
              <a:pPr>
                <a:defRPr/>
              </a:pPr>
              <a:t>19</a:t>
            </a:fld>
            <a:endParaRPr lang="en-US" dirty="0"/>
          </a:p>
        </p:txBody>
      </p:sp>
      <p:sp>
        <p:nvSpPr>
          <p:cNvPr id="28675" name="Rectangle 5"/>
          <p:cNvSpPr>
            <a:spLocks noChangeArrowheads="1"/>
          </p:cNvSpPr>
          <p:nvPr/>
        </p:nvSpPr>
        <p:spPr bwMode="auto">
          <a:xfrm>
            <a:off x="675290" y="1619907"/>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extLst>
      <p:ext uri="{BB962C8B-B14F-4D97-AF65-F5344CB8AC3E}">
        <p14:creationId xmlns:p14="http://schemas.microsoft.com/office/powerpoint/2010/main" val="39270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457200"/>
            <a:ext cx="7620000" cy="639762"/>
          </a:xfrm>
        </p:spPr>
        <p:txBody>
          <a:bodyPr>
            <a:normAutofit fontScale="90000"/>
          </a:bodyPr>
          <a:lstStyle/>
          <a:p>
            <a:r>
              <a:rPr lang="en-US" dirty="0"/>
              <a:t>Importance of Good Communications</a:t>
            </a:r>
          </a:p>
        </p:txBody>
      </p:sp>
      <p:sp>
        <p:nvSpPr>
          <p:cNvPr id="11267" name="Rectangle 1027"/>
          <p:cNvSpPr>
            <a:spLocks noGrp="1" noChangeArrowheads="1"/>
          </p:cNvSpPr>
          <p:nvPr>
            <p:ph idx="1"/>
          </p:nvPr>
        </p:nvSpPr>
        <p:spPr>
          <a:xfrm>
            <a:off x="685800" y="1681162"/>
            <a:ext cx="8305800" cy="4572000"/>
          </a:xfrm>
        </p:spPr>
        <p:txBody>
          <a:bodyPr/>
          <a:lstStyle/>
          <a:p>
            <a:pPr>
              <a:spcBef>
                <a:spcPct val="60000"/>
              </a:spcBef>
              <a:buClr>
                <a:srgbClr val="666699"/>
              </a:buClr>
              <a:buFont typeface="Wingdings" pitchFamily="2" charset="2"/>
              <a:buChar char="§"/>
            </a:pPr>
            <a:r>
              <a:rPr lang="en-US" dirty="0"/>
              <a:t>A threat to many projects is a failure to communicate</a:t>
            </a:r>
          </a:p>
          <a:p>
            <a:pPr>
              <a:spcBef>
                <a:spcPct val="60000"/>
              </a:spcBef>
              <a:buClr>
                <a:srgbClr val="666699"/>
              </a:buClr>
              <a:buFont typeface="Wingdings" pitchFamily="2" charset="2"/>
              <a:buChar char="§"/>
            </a:pPr>
            <a:r>
              <a:rPr lang="en-US" dirty="0"/>
              <a:t>Strong verbal and non-technical skills are a key factor in career advancement for IT professionals</a:t>
            </a:r>
          </a:p>
        </p:txBody>
      </p:sp>
      <p:sp>
        <p:nvSpPr>
          <p:cNvPr id="6" name="Slide Number Placeholder 5"/>
          <p:cNvSpPr>
            <a:spLocks noGrp="1"/>
          </p:cNvSpPr>
          <p:nvPr>
            <p:ph type="sldNum" sz="quarter" idx="12"/>
          </p:nvPr>
        </p:nvSpPr>
        <p:spPr/>
        <p:txBody>
          <a:bodyPr/>
          <a:lstStyle/>
          <a:p>
            <a:pPr>
              <a:defRPr/>
            </a:pPr>
            <a:fld id="{7F552E40-316F-4674-A043-23A6DEDF19B8}" type="slidenum">
              <a:rPr lang="en-US" smtClean="0"/>
              <a:pPr>
                <a:defRPr/>
              </a:pPr>
              <a:t>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67200"/>
            <a:ext cx="5639526"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a:t>Reporting Performance</a:t>
            </a:r>
          </a:p>
        </p:txBody>
      </p:sp>
      <p:sp>
        <p:nvSpPr>
          <p:cNvPr id="31747" name="Rectangle 3"/>
          <p:cNvSpPr>
            <a:spLocks noGrp="1" noChangeArrowheads="1"/>
          </p:cNvSpPr>
          <p:nvPr>
            <p:ph idx="1"/>
          </p:nvPr>
        </p:nvSpPr>
        <p:spPr>
          <a:xfrm>
            <a:off x="457200" y="1600200"/>
            <a:ext cx="8534400" cy="5029200"/>
          </a:xfrm>
        </p:spPr>
        <p:txBody>
          <a:bodyPr/>
          <a:lstStyle/>
          <a:p>
            <a:pPr>
              <a:spcBef>
                <a:spcPct val="80000"/>
              </a:spcBef>
              <a:buClr>
                <a:srgbClr val="666699"/>
              </a:buClr>
              <a:buNone/>
            </a:pPr>
            <a:r>
              <a:rPr lang="en-US" dirty="0"/>
              <a:t>   Performance reporting keeps stakeholders informed about how resources are being used to achieve project objectives</a:t>
            </a:r>
          </a:p>
          <a:p>
            <a:pPr lvl="1">
              <a:spcBef>
                <a:spcPct val="80000"/>
              </a:spcBef>
              <a:buClr>
                <a:srgbClr val="666699"/>
              </a:buClr>
            </a:pPr>
            <a:r>
              <a:rPr lang="en-US" b="1" dirty="0"/>
              <a:t>Status reports</a:t>
            </a:r>
            <a:endParaRPr lang="en-US" dirty="0"/>
          </a:p>
          <a:p>
            <a:pPr lvl="1">
              <a:spcBef>
                <a:spcPts val="1200"/>
              </a:spcBef>
              <a:buClr>
                <a:srgbClr val="666699"/>
              </a:buClr>
            </a:pPr>
            <a:r>
              <a:rPr lang="en-US" b="1" dirty="0"/>
              <a:t>Progress reports</a:t>
            </a:r>
          </a:p>
          <a:p>
            <a:pPr lvl="1">
              <a:spcBef>
                <a:spcPts val="1200"/>
              </a:spcBef>
              <a:buClr>
                <a:srgbClr val="666699"/>
              </a:buClr>
            </a:pPr>
            <a:r>
              <a:rPr lang="en-US" b="1" dirty="0"/>
              <a:t>Forecasts</a:t>
            </a:r>
            <a:endParaRPr lang="en-US" dirty="0"/>
          </a:p>
        </p:txBody>
      </p:sp>
      <p:sp>
        <p:nvSpPr>
          <p:cNvPr id="6" name="Slide Number Placeholder 5"/>
          <p:cNvSpPr>
            <a:spLocks noGrp="1"/>
          </p:cNvSpPr>
          <p:nvPr>
            <p:ph type="sldNum" sz="quarter" idx="12"/>
          </p:nvPr>
        </p:nvSpPr>
        <p:spPr/>
        <p:txBody>
          <a:bodyPr/>
          <a:lstStyle/>
          <a:p>
            <a:pPr>
              <a:defRPr/>
            </a:pPr>
            <a:fld id="{CA2B9A5C-0C64-41FA-8381-4F909A8E042F}" type="slidenum">
              <a:rPr lang="en-US" smtClean="0"/>
              <a:pPr>
                <a:defRPr/>
              </a:pPr>
              <a:t>20</a:t>
            </a:fld>
            <a:endParaRPr lang="en-US" dirty="0"/>
          </a:p>
        </p:txBody>
      </p:sp>
    </p:spTree>
    <p:extLst>
      <p:ext uri="{BB962C8B-B14F-4D97-AF65-F5344CB8AC3E}">
        <p14:creationId xmlns:p14="http://schemas.microsoft.com/office/powerpoint/2010/main" val="332959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Monitor/Control Process Group:</a:t>
            </a:r>
            <a:br>
              <a:rPr lang="en-US" dirty="0"/>
            </a:br>
            <a:r>
              <a:rPr lang="en-US" dirty="0"/>
              <a:t>Controlling Communications</a:t>
            </a:r>
          </a:p>
        </p:txBody>
      </p:sp>
      <p:sp>
        <p:nvSpPr>
          <p:cNvPr id="2" name="Content Placeholder 1"/>
          <p:cNvSpPr>
            <a:spLocks noGrp="1"/>
          </p:cNvSpPr>
          <p:nvPr>
            <p:ph idx="1"/>
          </p:nvPr>
        </p:nvSpPr>
        <p:spPr>
          <a:xfrm>
            <a:off x="609600" y="1646238"/>
            <a:ext cx="8534400" cy="4525962"/>
          </a:xfrm>
        </p:spPr>
        <p:txBody>
          <a:bodyPr/>
          <a:lstStyle/>
          <a:p>
            <a:r>
              <a:rPr lang="en-US" sz="2400" dirty="0"/>
              <a:t>The main goal of controlling communications is to ensure the optimal flow of information throughout the entire project life cycle</a:t>
            </a:r>
          </a:p>
          <a:p>
            <a:endParaRPr lang="en-US" sz="2400" dirty="0"/>
          </a:p>
          <a:p>
            <a:r>
              <a:rPr lang="en-US" sz="2400" dirty="0"/>
              <a:t>The project manager and project team should use their various reporting systems, expert judgment, and meetings to assess how well communications are working. </a:t>
            </a:r>
          </a:p>
          <a:p>
            <a:pPr lvl="1"/>
            <a:r>
              <a:rPr lang="en-US" sz="2200" dirty="0"/>
              <a:t>If problems exist, the project manager and team need to take action, which often requires changes to the earlier processes of planning and managing project communications</a:t>
            </a:r>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21</a:t>
            </a:fld>
            <a:endParaRPr lang="en-US" dirty="0"/>
          </a:p>
        </p:txBody>
      </p:sp>
    </p:spTree>
    <p:extLst>
      <p:ext uri="{BB962C8B-B14F-4D97-AF65-F5344CB8AC3E}">
        <p14:creationId xmlns:p14="http://schemas.microsoft.com/office/powerpoint/2010/main" val="129820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a:t>Suggestions for Improving Project Communications</a:t>
            </a:r>
          </a:p>
        </p:txBody>
      </p:sp>
      <p:sp>
        <p:nvSpPr>
          <p:cNvPr id="35843" name="Rectangle 3"/>
          <p:cNvSpPr>
            <a:spLocks noGrp="1" noChangeArrowheads="1"/>
          </p:cNvSpPr>
          <p:nvPr>
            <p:ph idx="1"/>
          </p:nvPr>
        </p:nvSpPr>
        <p:spPr>
          <a:xfrm>
            <a:off x="908649" y="1670095"/>
            <a:ext cx="8458200" cy="4343400"/>
          </a:xfrm>
        </p:spPr>
        <p:txBody>
          <a:bodyPr/>
          <a:lstStyle/>
          <a:p>
            <a:pPr>
              <a:spcBef>
                <a:spcPct val="100000"/>
              </a:spcBef>
              <a:buClr>
                <a:srgbClr val="666699"/>
              </a:buClr>
            </a:pPr>
            <a:r>
              <a:rPr lang="en-US" dirty="0"/>
              <a:t>Develop better communication skills</a:t>
            </a:r>
          </a:p>
          <a:p>
            <a:pPr>
              <a:spcBef>
                <a:spcPct val="100000"/>
              </a:spcBef>
              <a:buClr>
                <a:srgbClr val="666699"/>
              </a:buClr>
            </a:pPr>
            <a:r>
              <a:rPr lang="en-US" dirty="0"/>
              <a:t>Run effective meetings</a:t>
            </a:r>
          </a:p>
          <a:p>
            <a:pPr>
              <a:spcBef>
                <a:spcPct val="100000"/>
              </a:spcBef>
              <a:buClr>
                <a:srgbClr val="666699"/>
              </a:buClr>
            </a:pPr>
            <a:r>
              <a:rPr lang="en-US" dirty="0"/>
              <a:t>Use e-mail and other technologies effectively</a:t>
            </a:r>
          </a:p>
          <a:p>
            <a:pPr>
              <a:spcBef>
                <a:spcPct val="100000"/>
              </a:spcBef>
              <a:buClr>
                <a:srgbClr val="666699"/>
              </a:buClr>
            </a:pPr>
            <a:r>
              <a:rPr lang="en-US" dirty="0"/>
              <a:t>Use templates for project communications</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25BA7D44-575A-473D-AB4F-693D9AC55880}"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152400"/>
            <a:ext cx="8686800" cy="1219200"/>
          </a:xfrm>
        </p:spPr>
        <p:txBody>
          <a:bodyPr>
            <a:normAutofit fontScale="90000"/>
          </a:bodyPr>
          <a:lstStyle/>
          <a:p>
            <a:r>
              <a:rPr lang="en-US" sz="4200" dirty="0"/>
              <a:t>Developing Better Communication Skills</a:t>
            </a:r>
          </a:p>
        </p:txBody>
      </p:sp>
      <p:sp>
        <p:nvSpPr>
          <p:cNvPr id="38915" name="Rectangle 3"/>
          <p:cNvSpPr>
            <a:spLocks noGrp="1" noChangeArrowheads="1"/>
          </p:cNvSpPr>
          <p:nvPr>
            <p:ph idx="1"/>
          </p:nvPr>
        </p:nvSpPr>
        <p:spPr>
          <a:xfrm>
            <a:off x="664029" y="1600200"/>
            <a:ext cx="8458200" cy="4572000"/>
          </a:xfrm>
        </p:spPr>
        <p:txBody>
          <a:bodyPr/>
          <a:lstStyle/>
          <a:p>
            <a:r>
              <a:rPr lang="en-US" dirty="0"/>
              <a:t>Most companies spend a lot of money on technical training for their employees, even when employees might benefit more from communications training</a:t>
            </a:r>
          </a:p>
          <a:p>
            <a:endParaRPr lang="en-US" dirty="0"/>
          </a:p>
          <a:p>
            <a:pPr marL="0" indent="0">
              <a:buNone/>
            </a:pPr>
            <a:endParaRPr lang="en-US" dirty="0"/>
          </a:p>
          <a:p>
            <a:r>
              <a:rPr lang="en-US" dirty="0"/>
              <a:t>It takes leadership to improve communication</a:t>
            </a:r>
          </a:p>
        </p:txBody>
      </p:sp>
      <p:sp>
        <p:nvSpPr>
          <p:cNvPr id="6" name="Slide Number Placeholder 5"/>
          <p:cNvSpPr>
            <a:spLocks noGrp="1"/>
          </p:cNvSpPr>
          <p:nvPr>
            <p:ph type="sldNum" sz="quarter" idx="12"/>
          </p:nvPr>
        </p:nvSpPr>
        <p:spPr/>
        <p:txBody>
          <a:bodyPr/>
          <a:lstStyle/>
          <a:p>
            <a:pPr>
              <a:defRPr/>
            </a:pPr>
            <a:fld id="{03421E75-015D-49C3-B778-9A793BB407F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Running Effective Meetings</a:t>
            </a:r>
          </a:p>
        </p:txBody>
      </p:sp>
      <p:sp>
        <p:nvSpPr>
          <p:cNvPr id="40963" name="Rectangle 3"/>
          <p:cNvSpPr>
            <a:spLocks noGrp="1" noChangeArrowheads="1"/>
          </p:cNvSpPr>
          <p:nvPr>
            <p:ph idx="1"/>
          </p:nvPr>
        </p:nvSpPr>
        <p:spPr>
          <a:xfrm>
            <a:off x="685800" y="1676400"/>
            <a:ext cx="8229600" cy="3916362"/>
          </a:xfrm>
        </p:spPr>
        <p:txBody>
          <a:bodyPr/>
          <a:lstStyle/>
          <a:p>
            <a:pPr>
              <a:buClr>
                <a:srgbClr val="666699"/>
              </a:buClr>
            </a:pPr>
            <a:r>
              <a:rPr lang="en-US" b="1" dirty="0"/>
              <a:t>Determine if a meeting can be avoided</a:t>
            </a:r>
          </a:p>
          <a:p>
            <a:pPr>
              <a:buClr>
                <a:srgbClr val="666699"/>
              </a:buClr>
            </a:pPr>
            <a:r>
              <a:rPr lang="en-US" dirty="0"/>
              <a:t>Define the purpose and intended outcome of the meeting</a:t>
            </a:r>
          </a:p>
          <a:p>
            <a:pPr>
              <a:buClr>
                <a:srgbClr val="666699"/>
              </a:buClr>
            </a:pPr>
            <a:r>
              <a:rPr lang="en-US" b="1" dirty="0"/>
              <a:t>Determine who should attend</a:t>
            </a:r>
          </a:p>
          <a:p>
            <a:pPr>
              <a:buClr>
                <a:srgbClr val="666699"/>
              </a:buClr>
            </a:pPr>
            <a:r>
              <a:rPr lang="en-US" b="1" dirty="0"/>
              <a:t>Provide an agenda before meeting</a:t>
            </a:r>
          </a:p>
          <a:p>
            <a:pPr>
              <a:buClr>
                <a:srgbClr val="666699"/>
              </a:buClr>
            </a:pPr>
            <a:r>
              <a:rPr lang="en-US" dirty="0"/>
              <a:t>Set the ground rules for the meeting</a:t>
            </a:r>
          </a:p>
        </p:txBody>
      </p:sp>
      <p:sp>
        <p:nvSpPr>
          <p:cNvPr id="6" name="Slide Number Placeholder 5"/>
          <p:cNvSpPr>
            <a:spLocks noGrp="1"/>
          </p:cNvSpPr>
          <p:nvPr>
            <p:ph type="sldNum" sz="quarter" idx="12"/>
          </p:nvPr>
        </p:nvSpPr>
        <p:spPr/>
        <p:txBody>
          <a:bodyPr/>
          <a:lstStyle/>
          <a:p>
            <a:pPr>
              <a:defRPr/>
            </a:pPr>
            <a:fld id="{CE8DA428-FE21-4B1B-B832-4011C6449F06}"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304800"/>
            <a:ext cx="8305800" cy="944562"/>
          </a:xfrm>
        </p:spPr>
        <p:txBody>
          <a:bodyPr>
            <a:normAutofit fontScale="90000"/>
          </a:bodyPr>
          <a:lstStyle/>
          <a:p>
            <a:r>
              <a:rPr lang="en-US" sz="3600" dirty="0"/>
              <a:t>Using E-Mail, Instant Messaging, Texting, and Collaborative Tools Effectively</a:t>
            </a:r>
          </a:p>
        </p:txBody>
      </p:sp>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endParaRPr lang="en-US" dirty="0"/>
          </a:p>
          <a:p>
            <a:pPr>
              <a:buClr>
                <a:srgbClr val="666699"/>
              </a:buClr>
            </a:pPr>
            <a:endParaRPr lang="en-US" dirty="0"/>
          </a:p>
          <a:p>
            <a:pPr>
              <a:buClr>
                <a:srgbClr val="666699"/>
              </a:buClr>
            </a:pPr>
            <a:endParaRPr lang="en-US" dirty="0"/>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a:p>
          <a:p>
            <a:pPr lvl="1">
              <a:lnSpc>
                <a:spcPct val="90000"/>
              </a:lnSpc>
            </a:pPr>
            <a:endParaRPr lang="en-US" dirty="0"/>
          </a:p>
        </p:txBody>
      </p:sp>
      <p:sp>
        <p:nvSpPr>
          <p:cNvPr id="6" name="Slide Number Placeholder 5"/>
          <p:cNvSpPr>
            <a:spLocks noGrp="1"/>
          </p:cNvSpPr>
          <p:nvPr>
            <p:ph type="sldNum" sz="quarter" idx="12"/>
          </p:nvPr>
        </p:nvSpPr>
        <p:spPr/>
        <p:txBody>
          <a:bodyPr/>
          <a:lstStyle/>
          <a:p>
            <a:pPr>
              <a:defRPr/>
            </a:pPr>
            <a:fld id="{A78C4353-7F2B-49DB-B587-1D6E1530DCA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dirty="0"/>
              <a:t>Other Communication Considerations</a:t>
            </a:r>
          </a:p>
        </p:txBody>
      </p:sp>
      <p:sp>
        <p:nvSpPr>
          <p:cNvPr id="27651" name="Rectangle 3"/>
          <p:cNvSpPr>
            <a:spLocks noGrp="1" noChangeArrowheads="1"/>
          </p:cNvSpPr>
          <p:nvPr>
            <p:ph idx="1"/>
          </p:nvPr>
        </p:nvSpPr>
        <p:spPr>
          <a:xfrm>
            <a:off x="571500" y="1700048"/>
            <a:ext cx="8458200" cy="4572000"/>
          </a:xfrm>
        </p:spPr>
        <p:txBody>
          <a:bodyPr/>
          <a:lstStyle/>
          <a:p>
            <a:pPr>
              <a:spcBef>
                <a:spcPct val="80000"/>
              </a:spcBef>
              <a:buClr>
                <a:srgbClr val="666699"/>
              </a:buClr>
            </a:pPr>
            <a:r>
              <a:rPr lang="en-US" dirty="0"/>
              <a:t>Rarely does the receiver interpret a message exactly as the sender intended</a:t>
            </a:r>
          </a:p>
          <a:p>
            <a:pPr>
              <a:spcBef>
                <a:spcPct val="80000"/>
              </a:spcBef>
              <a:buClr>
                <a:srgbClr val="666699"/>
              </a:buClr>
            </a:pPr>
            <a:r>
              <a:rPr lang="en-US" dirty="0"/>
              <a:t>Geographic location and cultural background affect the complexity of project communications</a:t>
            </a:r>
          </a:p>
          <a:p>
            <a:pPr lvl="1">
              <a:spcBef>
                <a:spcPct val="80000"/>
              </a:spcBef>
              <a:buClr>
                <a:srgbClr val="666699"/>
              </a:buClr>
            </a:pPr>
            <a:r>
              <a:rPr lang="en-US" dirty="0"/>
              <a:t>Different working hours</a:t>
            </a:r>
          </a:p>
          <a:p>
            <a:pPr lvl="1">
              <a:spcBef>
                <a:spcPts val="600"/>
              </a:spcBef>
              <a:buClr>
                <a:srgbClr val="666699"/>
              </a:buClr>
            </a:pPr>
            <a:r>
              <a:rPr lang="en-US" dirty="0"/>
              <a:t>Language barriers</a:t>
            </a:r>
          </a:p>
          <a:p>
            <a:pPr lvl="1">
              <a:spcBef>
                <a:spcPts val="600"/>
              </a:spcBef>
              <a:buClr>
                <a:srgbClr val="666699"/>
              </a:buClr>
            </a:pPr>
            <a:r>
              <a:rPr lang="en-US" dirty="0"/>
              <a:t>Different cultural norms</a:t>
            </a:r>
          </a:p>
          <a:p>
            <a:endParaRPr lang="en-US" dirty="0"/>
          </a:p>
        </p:txBody>
      </p:sp>
      <p:sp>
        <p:nvSpPr>
          <p:cNvPr id="6" name="Slide Number Placeholder 5"/>
          <p:cNvSpPr>
            <a:spLocks noGrp="1"/>
          </p:cNvSpPr>
          <p:nvPr>
            <p:ph type="sldNum" sz="quarter" idx="12"/>
          </p:nvPr>
        </p:nvSpPr>
        <p:spPr/>
        <p:txBody>
          <a:bodyPr/>
          <a:lstStyle/>
          <a:p>
            <a:pPr>
              <a:defRPr/>
            </a:pPr>
            <a:fld id="{73ED1362-77DC-4486-BA61-3B6FCC150406}" type="slidenum">
              <a:rPr lang="en-US" smtClean="0"/>
              <a:pPr>
                <a:defRPr/>
              </a:pPr>
              <a:t>26</a:t>
            </a:fld>
            <a:endParaRPr lang="en-US" dirty="0"/>
          </a:p>
        </p:txBody>
      </p:sp>
    </p:spTree>
    <p:extLst>
      <p:ext uri="{BB962C8B-B14F-4D97-AF65-F5344CB8AC3E}">
        <p14:creationId xmlns:p14="http://schemas.microsoft.com/office/powerpoint/2010/main" val="98912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152400"/>
            <a:ext cx="8229600" cy="1143000"/>
          </a:xfrm>
        </p:spPr>
        <p:txBody>
          <a:bodyPr>
            <a:normAutofit fontScale="90000"/>
          </a:bodyPr>
          <a:lstStyle/>
          <a:p>
            <a:r>
              <a:rPr lang="en-US" dirty="0"/>
              <a:t>Using Templates for Project Communications</a:t>
            </a:r>
          </a:p>
        </p:txBody>
      </p:sp>
      <p:sp>
        <p:nvSpPr>
          <p:cNvPr id="44035" name="Rectangle 3"/>
          <p:cNvSpPr>
            <a:spLocks noGrp="1" noChangeArrowheads="1"/>
          </p:cNvSpPr>
          <p:nvPr>
            <p:ph idx="1"/>
          </p:nvPr>
        </p:nvSpPr>
        <p:spPr>
          <a:xfrm>
            <a:off x="685800" y="1676400"/>
            <a:ext cx="8153400" cy="4191000"/>
          </a:xfrm>
        </p:spPr>
        <p:txBody>
          <a:bodyPr/>
          <a:lstStyle/>
          <a:p>
            <a:pPr>
              <a:spcBef>
                <a:spcPct val="70000"/>
              </a:spcBef>
              <a:buClr>
                <a:srgbClr val="666699"/>
              </a:buClr>
            </a:pPr>
            <a:r>
              <a:rPr lang="en-US" dirty="0"/>
              <a:t>Many technical people are afraid to ask for help</a:t>
            </a:r>
          </a:p>
          <a:p>
            <a:pPr>
              <a:spcBef>
                <a:spcPct val="70000"/>
              </a:spcBef>
              <a:buClr>
                <a:srgbClr val="666699"/>
              </a:buClr>
            </a:pPr>
            <a:r>
              <a:rPr lang="en-US" dirty="0"/>
              <a:t>Providing examples and templates for project communications saves time and money</a:t>
            </a:r>
          </a:p>
          <a:p>
            <a:pPr>
              <a:spcBef>
                <a:spcPct val="70000"/>
              </a:spcBef>
              <a:buClr>
                <a:srgbClr val="666699"/>
              </a:buClr>
            </a:pPr>
            <a:r>
              <a:rPr lang="en-US" dirty="0"/>
              <a:t>Organizations can develop their own templates, use some provided by outside organizations, or use samples from textbooks</a:t>
            </a:r>
          </a:p>
          <a:p>
            <a:pPr>
              <a:spcBef>
                <a:spcPct val="70000"/>
              </a:spcBef>
              <a:buClr>
                <a:srgbClr val="666699"/>
              </a:buClr>
            </a:pPr>
            <a:r>
              <a:rPr lang="en-US" dirty="0"/>
              <a:t>Recall that research shows that companies that excel in project management make effective use of templates</a:t>
            </a:r>
          </a:p>
        </p:txBody>
      </p:sp>
      <p:sp>
        <p:nvSpPr>
          <p:cNvPr id="6" name="Slide Number Placeholder 5"/>
          <p:cNvSpPr>
            <a:spLocks noGrp="1"/>
          </p:cNvSpPr>
          <p:nvPr>
            <p:ph type="sldNum" sz="quarter" idx="12"/>
          </p:nvPr>
        </p:nvSpPr>
        <p:spPr/>
        <p:txBody>
          <a:bodyPr/>
          <a:lstStyle/>
          <a:p>
            <a:pPr>
              <a:defRPr/>
            </a:pPr>
            <a:fld id="{FEF57902-66F0-4ADD-B262-093048E70547}"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0"/>
            <a:ext cx="7924800" cy="1143000"/>
          </a:xfrm>
        </p:spPr>
        <p:txBody>
          <a:bodyPr>
            <a:normAutofit fontScale="90000"/>
          </a:bodyPr>
          <a:lstStyle/>
          <a:p>
            <a:r>
              <a:rPr lang="en-US" sz="3600" dirty="0"/>
              <a:t>Sample Template for a Project Description</a:t>
            </a:r>
          </a:p>
        </p:txBody>
      </p:sp>
      <p:sp>
        <p:nvSpPr>
          <p:cNvPr id="45061" name="Footer Placeholder 6"/>
          <p:cNvSpPr>
            <a:spLocks noGrp="1"/>
          </p:cNvSpPr>
          <p:nvPr>
            <p:ph type="ftr" sz="quarter" idx="11"/>
          </p:nvPr>
        </p:nvSpPr>
        <p:spPr bwMode="auto">
          <a:noFill/>
          <a:ln>
            <a:miter lim="800000"/>
            <a:headEnd/>
            <a:tailEnd/>
          </a:ln>
        </p:spPr>
        <p:txBody>
          <a:bodyPr/>
          <a:lstStyle/>
          <a:p>
            <a:pPr>
              <a:buFontTx/>
              <a:buNone/>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p>
            <a:pPr>
              <a:buFontTx/>
              <a:buNone/>
              <a:defRPr/>
            </a:pPr>
            <a:fld id="{BEB61753-3085-4DFB-A2B2-F492B6419F58}" type="slidenum">
              <a:rPr lang="en-US" smtClean="0"/>
              <a:pPr>
                <a:buFontTx/>
                <a:buNone/>
                <a:defRPr/>
              </a:pPr>
              <a:t>28</a:t>
            </a:fld>
            <a:endParaRPr lang="en-US" dirty="0"/>
          </a:p>
        </p:txBody>
      </p:sp>
      <p:pic>
        <p:nvPicPr>
          <p:cNvPr id="7" name="Picture 6" descr="86921_10_F03.jpg"/>
          <p:cNvPicPr>
            <a:picLocks noChangeAspect="1"/>
          </p:cNvPicPr>
          <p:nvPr/>
        </p:nvPicPr>
        <p:blipFill>
          <a:blip r:embed="rId2"/>
          <a:stretch>
            <a:fillRect/>
          </a:stretch>
        </p:blipFill>
        <p:spPr>
          <a:xfrm>
            <a:off x="2057400" y="1752600"/>
            <a:ext cx="5516880" cy="47972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a:t>Sample Template for a Monthly Progress Report</a:t>
            </a:r>
          </a:p>
        </p:txBody>
      </p:sp>
      <p:sp>
        <p:nvSpPr>
          <p:cNvPr id="6" name="Slide Number Placeholder 5"/>
          <p:cNvSpPr>
            <a:spLocks noGrp="1"/>
          </p:cNvSpPr>
          <p:nvPr>
            <p:ph type="sldNum" sz="quarter" idx="12"/>
          </p:nvPr>
        </p:nvSpPr>
        <p:spPr/>
        <p:txBody>
          <a:bodyPr/>
          <a:lstStyle/>
          <a:p>
            <a:pPr>
              <a:buFontTx/>
              <a:buNone/>
              <a:defRPr/>
            </a:pPr>
            <a:fld id="{3F96509D-2F51-4E30-B355-2A9B8CF30081}" type="slidenum">
              <a:rPr lang="en-US" smtClean="0"/>
              <a:pPr>
                <a:buFontTx/>
                <a:buNone/>
                <a:defRPr/>
              </a:pPr>
              <a:t>29</a:t>
            </a:fld>
            <a:endParaRPr lang="en-US" dirty="0"/>
          </a:p>
        </p:txBody>
      </p:sp>
      <p:pic>
        <p:nvPicPr>
          <p:cNvPr id="46083" name="Picture 3"/>
          <p:cNvPicPr>
            <a:picLocks noChangeAspect="1" noChangeArrowheads="1"/>
          </p:cNvPicPr>
          <p:nvPr/>
        </p:nvPicPr>
        <p:blipFill>
          <a:blip r:embed="rId2"/>
          <a:srcRect/>
          <a:stretch>
            <a:fillRect/>
          </a:stretch>
        </p:blipFill>
        <p:spPr bwMode="auto">
          <a:xfrm>
            <a:off x="645324" y="1905000"/>
            <a:ext cx="8193875" cy="36671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457200"/>
            <a:ext cx="7620000" cy="639762"/>
          </a:xfrm>
        </p:spPr>
        <p:txBody>
          <a:bodyPr>
            <a:normAutofit fontScale="90000"/>
          </a:bodyPr>
          <a:lstStyle/>
          <a:p>
            <a:r>
              <a:rPr lang="en-US" dirty="0"/>
              <a:t>Importance of Good Communications</a:t>
            </a:r>
          </a:p>
        </p:txBody>
      </p:sp>
      <p:sp>
        <p:nvSpPr>
          <p:cNvPr id="6" name="Slide Number Placeholder 5"/>
          <p:cNvSpPr>
            <a:spLocks noGrp="1"/>
          </p:cNvSpPr>
          <p:nvPr>
            <p:ph type="sldNum" sz="quarter" idx="12"/>
          </p:nvPr>
        </p:nvSpPr>
        <p:spPr/>
        <p:txBody>
          <a:bodyPr/>
          <a:lstStyle/>
          <a:p>
            <a:pPr>
              <a:defRPr/>
            </a:pPr>
            <a:fld id="{7F552E40-316F-4674-A043-23A6DEDF19B8}" type="slidenum">
              <a:rPr lang="en-US" smtClean="0"/>
              <a:pPr>
                <a:defRPr/>
              </a:pPr>
              <a:t>3</a:t>
            </a:fld>
            <a:endParaRPr lang="en-US" dirty="0"/>
          </a:p>
        </p:txBody>
      </p:sp>
      <p:sp>
        <p:nvSpPr>
          <p:cNvPr id="8" name="Rectangle 3"/>
          <p:cNvSpPr txBox="1">
            <a:spLocks noChangeArrowheads="1"/>
          </p:cNvSpPr>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a:lstStyle>
          <a:p>
            <a:pPr>
              <a:buFont typeface="Monotype Sorts" pitchFamily="2" charset="2"/>
              <a:buNone/>
            </a:pPr>
            <a:r>
              <a:rPr lang="en-US" dirty="0"/>
              <a:t>Communication Paths Between a Project’s Parties-At-Interest</a:t>
            </a:r>
          </a:p>
        </p:txBody>
      </p:sp>
      <p:pic>
        <p:nvPicPr>
          <p:cNvPr id="9" name="Picture 4" descr="F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7999"/>
            <a:ext cx="6553200" cy="292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33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a:t>Final Project Documentation Items</a:t>
            </a:r>
          </a:p>
        </p:txBody>
      </p:sp>
      <p:sp>
        <p:nvSpPr>
          <p:cNvPr id="7" name="Slide Number Placeholder 6"/>
          <p:cNvSpPr>
            <a:spLocks noGrp="1"/>
          </p:cNvSpPr>
          <p:nvPr>
            <p:ph type="sldNum" sz="quarter" idx="12"/>
          </p:nvPr>
        </p:nvSpPr>
        <p:spPr/>
        <p:txBody>
          <a:bodyPr/>
          <a:lstStyle/>
          <a:p>
            <a:pPr>
              <a:buFontTx/>
              <a:buNone/>
              <a:defRPr/>
            </a:pPr>
            <a:fld id="{45FDA56A-BA2F-4733-B083-3E5F89F68CAD}" type="slidenum">
              <a:rPr lang="en-US" smtClean="0"/>
              <a:pPr>
                <a:buFontTx/>
                <a:buNone/>
                <a:defRPr/>
              </a:pPr>
              <a:t>30</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990600" y="1828800"/>
            <a:ext cx="7696200" cy="2854008"/>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1003068" y="4710459"/>
            <a:ext cx="7836131" cy="123314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Lessons Learned Reports &amp; Archives</a:t>
            </a:r>
          </a:p>
        </p:txBody>
      </p:sp>
      <p:sp>
        <p:nvSpPr>
          <p:cNvPr id="48131" name="Rectangle 3"/>
          <p:cNvSpPr>
            <a:spLocks noGrp="1" noChangeArrowheads="1"/>
          </p:cNvSpPr>
          <p:nvPr>
            <p:ph idx="1"/>
          </p:nvPr>
        </p:nvSpPr>
        <p:spPr/>
        <p:txBody>
          <a:bodyPr/>
          <a:lstStyle/>
          <a:p>
            <a:pPr>
              <a:spcBef>
                <a:spcPct val="80000"/>
              </a:spcBef>
              <a:buClr>
                <a:srgbClr val="666699"/>
              </a:buClr>
            </a:pPr>
            <a:r>
              <a:rPr lang="en-US" dirty="0"/>
              <a:t>The project manager and project team members should each prepare a </a:t>
            </a:r>
            <a:r>
              <a:rPr lang="en-US" b="1" dirty="0"/>
              <a:t>lessons-learned report</a:t>
            </a:r>
          </a:p>
          <a:p>
            <a:endParaRPr lang="en-US" b="1" dirty="0"/>
          </a:p>
          <a:p>
            <a:r>
              <a:rPr lang="en-US" b="1" dirty="0"/>
              <a:t>Project archives </a:t>
            </a:r>
            <a:r>
              <a:rPr lang="en-US" dirty="0"/>
              <a:t>are a complete set of organized project records that provide an accurate history of the project</a:t>
            </a:r>
          </a:p>
          <a:p>
            <a:pPr lvl="1"/>
            <a:r>
              <a:rPr lang="en-US" dirty="0"/>
              <a:t>These archives can provide valuable information for future projects as well</a:t>
            </a:r>
          </a:p>
          <a:p>
            <a:pPr marL="0" indent="0">
              <a:spcBef>
                <a:spcPct val="80000"/>
              </a:spcBef>
              <a:buClr>
                <a:srgbClr val="666699"/>
              </a:buClr>
              <a:buNone/>
            </a:pPr>
            <a:endParaRPr lang="en-US" dirty="0"/>
          </a:p>
        </p:txBody>
      </p:sp>
      <p:sp>
        <p:nvSpPr>
          <p:cNvPr id="6" name="Slide Number Placeholder 5"/>
          <p:cNvSpPr>
            <a:spLocks noGrp="1"/>
          </p:cNvSpPr>
          <p:nvPr>
            <p:ph type="sldNum" sz="quarter" idx="12"/>
          </p:nvPr>
        </p:nvSpPr>
        <p:spPr/>
        <p:txBody>
          <a:bodyPr/>
          <a:lstStyle/>
          <a:p>
            <a:pPr>
              <a:defRPr/>
            </a:pPr>
            <a:fld id="{F3B4F694-095F-486F-8387-699AF9EC3794}"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Project Web Sites</a:t>
            </a:r>
          </a:p>
        </p:txBody>
      </p:sp>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endParaRPr lang="en-US" dirty="0"/>
          </a:p>
        </p:txBody>
      </p:sp>
      <p:sp>
        <p:nvSpPr>
          <p:cNvPr id="6" name="Slide Number Placeholder 5"/>
          <p:cNvSpPr>
            <a:spLocks noGrp="1"/>
          </p:cNvSpPr>
          <p:nvPr>
            <p:ph type="sldNum" sz="quarter" idx="12"/>
          </p:nvPr>
        </p:nvSpPr>
        <p:spPr/>
        <p:txBody>
          <a:bodyPr/>
          <a:lstStyle/>
          <a:p>
            <a:pPr>
              <a:defRPr/>
            </a:pPr>
            <a:fld id="{5AD48DC6-0253-4A93-AB7F-1DA77469CDAA}" type="slidenum">
              <a:rPr lang="en-US" smtClean="0"/>
              <a:pPr>
                <a:defRPr/>
              </a:pPr>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320143"/>
            <a:ext cx="5113500" cy="3306204"/>
          </a:xfrm>
          <a:prstGeom prst="rect">
            <a:avLst/>
          </a:prstGeom>
        </p:spPr>
      </p:pic>
      <p:sp>
        <p:nvSpPr>
          <p:cNvPr id="7" name="Rectangle 2"/>
          <p:cNvSpPr txBox="1">
            <a:spLocks noChangeArrowheads="1"/>
          </p:cNvSpPr>
          <p:nvPr/>
        </p:nvSpPr>
        <p:spPr bwMode="auto">
          <a:xfrm>
            <a:off x="838200" y="3886200"/>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a:lstStyle>
          <a:p>
            <a:r>
              <a:rPr lang="en-US" sz="3600" dirty="0"/>
              <a:t>Microsoft’s Project Web Application Master Project Summary Screen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304800"/>
            <a:ext cx="8305800" cy="715962"/>
          </a:xfrm>
        </p:spPr>
        <p:txBody>
          <a:bodyPr>
            <a:normAutofit fontScale="90000"/>
          </a:bodyPr>
          <a:lstStyle/>
          <a:p>
            <a:r>
              <a:rPr lang="en-US" dirty="0"/>
              <a:t>Best Practice</a:t>
            </a:r>
          </a:p>
        </p:txBody>
      </p:sp>
      <p:sp>
        <p:nvSpPr>
          <p:cNvPr id="43011" name="Content Placeholder 2"/>
          <p:cNvSpPr>
            <a:spLocks noGrp="1"/>
          </p:cNvSpPr>
          <p:nvPr>
            <p:ph idx="1"/>
          </p:nvPr>
        </p:nvSpPr>
        <p:spPr>
          <a:xfrm>
            <a:off x="685800" y="1600200"/>
            <a:ext cx="8305800" cy="4572000"/>
          </a:xfrm>
        </p:spPr>
        <p:txBody>
          <a:bodyPr/>
          <a:lstStyle/>
          <a:p>
            <a:r>
              <a:rPr lang="en-US" dirty="0"/>
              <a:t>Alaska Airlines uses secure project wikis to facilitate project communications and collaborations</a:t>
            </a:r>
          </a:p>
          <a:p>
            <a:r>
              <a:rPr lang="en-US" dirty="0"/>
              <a:t>Benefits include:</a:t>
            </a:r>
          </a:p>
          <a:p>
            <a:pPr lvl="1"/>
            <a:r>
              <a:rPr lang="en-US" dirty="0"/>
              <a:t>Better documentation</a:t>
            </a:r>
          </a:p>
          <a:p>
            <a:pPr lvl="1"/>
            <a:r>
              <a:rPr lang="en-US" dirty="0"/>
              <a:t>Improved trust and information sharing</a:t>
            </a:r>
          </a:p>
          <a:p>
            <a:pPr lvl="1"/>
            <a:r>
              <a:rPr lang="en-US" dirty="0"/>
              <a:t>Sustained growth</a:t>
            </a:r>
          </a:p>
          <a:p>
            <a:r>
              <a:rPr lang="en-US" dirty="0"/>
              <a:t>The Alaska Airlines IT department even created a “Mother of All Wikis” to serve as an index for all the known project wikis</a:t>
            </a:r>
          </a:p>
          <a:p>
            <a:endParaRPr lang="en-US" dirty="0"/>
          </a:p>
        </p:txBody>
      </p:sp>
      <p:sp>
        <p:nvSpPr>
          <p:cNvPr id="5" name="Slide Number Placeholder 4"/>
          <p:cNvSpPr>
            <a:spLocks noGrp="1"/>
          </p:cNvSpPr>
          <p:nvPr>
            <p:ph type="sldNum" sz="quarter" idx="12"/>
          </p:nvPr>
        </p:nvSpPr>
        <p:spPr/>
        <p:txBody>
          <a:bodyPr/>
          <a:lstStyle/>
          <a:p>
            <a:pPr>
              <a:defRPr/>
            </a:pPr>
            <a:fld id="{90B020CA-07A6-401F-85D5-11514611053A}"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152400"/>
            <a:ext cx="8229600" cy="1143000"/>
          </a:xfrm>
        </p:spPr>
        <p:txBody>
          <a:bodyPr>
            <a:normAutofit/>
          </a:bodyPr>
          <a:lstStyle/>
          <a:p>
            <a:r>
              <a:rPr lang="en-US" dirty="0"/>
              <a:t>Chapter Takeaways</a:t>
            </a:r>
          </a:p>
        </p:txBody>
      </p:sp>
      <p:sp>
        <p:nvSpPr>
          <p:cNvPr id="52227" name="Rectangle 3"/>
          <p:cNvSpPr>
            <a:spLocks noGrp="1" noChangeArrowheads="1"/>
          </p:cNvSpPr>
          <p:nvPr>
            <p:ph idx="1"/>
          </p:nvPr>
        </p:nvSpPr>
        <p:spPr>
          <a:xfrm>
            <a:off x="533400" y="1676400"/>
            <a:ext cx="8305800" cy="4267200"/>
          </a:xfrm>
        </p:spPr>
        <p:txBody>
          <a:bodyPr/>
          <a:lstStyle/>
          <a:p>
            <a:r>
              <a:rPr lang="en-US" dirty="0"/>
              <a:t>Communication should run throughout the project.  This is why the communication plan is so important.</a:t>
            </a:r>
          </a:p>
          <a:p>
            <a:pPr lvl="1"/>
            <a:r>
              <a:rPr lang="en-US" sz="2200" dirty="0"/>
              <a:t>Goal: deliver the right information to the right people at the right time</a:t>
            </a:r>
          </a:p>
          <a:p>
            <a:pPr lvl="1"/>
            <a:endParaRPr lang="en-US" sz="2200" dirty="0"/>
          </a:p>
          <a:p>
            <a:r>
              <a:rPr lang="en-US" dirty="0"/>
              <a:t>The work performance measures communicated can have impacts throughout the knowledge areas including scope, time, cost and quality</a:t>
            </a:r>
          </a:p>
        </p:txBody>
      </p:sp>
      <p:sp>
        <p:nvSpPr>
          <p:cNvPr id="6" name="Slide Number Placeholder 5"/>
          <p:cNvSpPr>
            <a:spLocks noGrp="1"/>
          </p:cNvSpPr>
          <p:nvPr>
            <p:ph type="sldNum" sz="quarter" idx="12"/>
          </p:nvPr>
        </p:nvSpPr>
        <p:spPr/>
        <p:txBody>
          <a:bodyPr/>
          <a:lstStyle/>
          <a:p>
            <a:pPr>
              <a:defRPr/>
            </a:pPr>
            <a:fld id="{75C8DC91-7EC3-46AE-90CF-83008C4FC803}" type="slidenum">
              <a:rPr lang="en-US" smtClean="0"/>
              <a:pPr>
                <a:defRPr/>
              </a:pPr>
              <a:t>34</a:t>
            </a:fld>
            <a:endParaRPr lang="en-US" dirty="0"/>
          </a:p>
        </p:txBody>
      </p:sp>
    </p:spTree>
    <p:extLst>
      <p:ext uri="{BB962C8B-B14F-4D97-AF65-F5344CB8AC3E}">
        <p14:creationId xmlns:p14="http://schemas.microsoft.com/office/powerpoint/2010/main" val="83025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3172" y="209550"/>
            <a:ext cx="8382000" cy="895350"/>
          </a:xfrm>
        </p:spPr>
        <p:txBody>
          <a:bodyPr>
            <a:normAutofit fontScale="90000"/>
          </a:bodyPr>
          <a:lstStyle/>
          <a:p>
            <a:r>
              <a:rPr lang="en-US" dirty="0"/>
              <a:t>Project Communications</a:t>
            </a:r>
            <a:br>
              <a:rPr lang="en-US" dirty="0"/>
            </a:br>
            <a:r>
              <a:rPr lang="en-US" dirty="0"/>
              <a:t>Management Processes</a:t>
            </a:r>
          </a:p>
        </p:txBody>
      </p:sp>
      <p:sp>
        <p:nvSpPr>
          <p:cNvPr id="12291" name="Rectangle 3"/>
          <p:cNvSpPr>
            <a:spLocks noGrp="1" noChangeArrowheads="1"/>
          </p:cNvSpPr>
          <p:nvPr>
            <p:ph idx="1"/>
          </p:nvPr>
        </p:nvSpPr>
        <p:spPr>
          <a:xfrm>
            <a:off x="706820" y="1600200"/>
            <a:ext cx="8610600" cy="4267200"/>
          </a:xfrm>
        </p:spPr>
        <p:txBody>
          <a:bodyPr/>
          <a:lstStyle/>
          <a:p>
            <a:r>
              <a:rPr lang="en-US" sz="2800" b="1" dirty="0"/>
              <a:t>Planning Communications management</a:t>
            </a:r>
          </a:p>
          <a:p>
            <a:r>
              <a:rPr lang="en-US" sz="2800" b="1" dirty="0"/>
              <a:t>Managing communications</a:t>
            </a:r>
            <a:endParaRPr lang="en-US" sz="2800" dirty="0"/>
          </a:p>
          <a:p>
            <a:r>
              <a:rPr lang="en-US" sz="2800" b="1" dirty="0"/>
              <a:t>Controlling communications</a:t>
            </a:r>
            <a:endParaRPr lang="en-US" sz="2800" dirty="0"/>
          </a:p>
        </p:txBody>
      </p:sp>
      <p:sp>
        <p:nvSpPr>
          <p:cNvPr id="6" name="Slide Number Placeholder 5"/>
          <p:cNvSpPr>
            <a:spLocks noGrp="1"/>
          </p:cNvSpPr>
          <p:nvPr>
            <p:ph type="sldNum" sz="quarter" idx="12"/>
          </p:nvPr>
        </p:nvSpPr>
        <p:spPr>
          <a:xfrm>
            <a:off x="8588375" y="6173787"/>
            <a:ext cx="555625" cy="365125"/>
          </a:xfrm>
        </p:spPr>
        <p:txBody>
          <a:bodyPr/>
          <a:lstStyle/>
          <a:p>
            <a:pPr>
              <a:defRPr/>
            </a:pPr>
            <a:fld id="{B9A1AC6A-E4DB-4E62-8C3D-8A55BC890F75}" type="slidenum">
              <a:rPr lang="en-US" smtClean="0"/>
              <a:pPr>
                <a:defRPr/>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276600"/>
            <a:ext cx="6553200" cy="3618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Keys to Good Communications</a:t>
            </a:r>
          </a:p>
        </p:txBody>
      </p:sp>
      <p:sp>
        <p:nvSpPr>
          <p:cNvPr id="2" name="Content Placeholder 1"/>
          <p:cNvSpPr>
            <a:spLocks noGrp="1"/>
          </p:cNvSpPr>
          <p:nvPr>
            <p:ph idx="1"/>
          </p:nvPr>
        </p:nvSpPr>
        <p:spPr>
          <a:xfrm>
            <a:off x="762000" y="1606625"/>
            <a:ext cx="8229600" cy="4530725"/>
          </a:xfrm>
        </p:spPr>
        <p:txBody>
          <a:bodyPr/>
          <a:lstStyle/>
          <a:p>
            <a:r>
              <a:rPr lang="en-US" dirty="0"/>
              <a:t>~80-90% of a PM’s time spent communicating</a:t>
            </a:r>
          </a:p>
          <a:p>
            <a:pPr lvl="1"/>
            <a:r>
              <a:rPr lang="en-US" dirty="0"/>
              <a:t>Focus on needs – both group and individual</a:t>
            </a:r>
          </a:p>
          <a:p>
            <a:pPr lvl="1"/>
            <a:r>
              <a:rPr lang="en-US" dirty="0"/>
              <a:t>Mix methods - formal and informal </a:t>
            </a:r>
          </a:p>
          <a:p>
            <a:pPr lvl="1"/>
            <a:r>
              <a:rPr lang="en-US" dirty="0"/>
              <a:t>Set the stage for communicating bad news</a:t>
            </a:r>
          </a:p>
          <a:p>
            <a:pPr lvl="1"/>
            <a:endParaRPr lang="en-US" dirty="0"/>
          </a:p>
          <a:p>
            <a:r>
              <a:rPr lang="en-US" dirty="0"/>
              <a:t>Distribute important information in an effective and timely manner</a:t>
            </a:r>
          </a:p>
          <a:p>
            <a:endParaRPr lang="en-US" dirty="0"/>
          </a:p>
          <a:p>
            <a:r>
              <a:rPr lang="en-US" dirty="0"/>
              <a:t>Determine the number of communication channels</a:t>
            </a:r>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5</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a:t>Communications Channels</a:t>
            </a:r>
          </a:p>
        </p:txBody>
      </p:sp>
      <p:sp>
        <p:nvSpPr>
          <p:cNvPr id="29699" name="Rectangle 3"/>
          <p:cNvSpPr>
            <a:spLocks noGrp="1" noChangeArrowheads="1"/>
          </p:cNvSpPr>
          <p:nvPr>
            <p:ph idx="1"/>
          </p:nvPr>
        </p:nvSpPr>
        <p:spPr>
          <a:xfrm>
            <a:off x="701566" y="1828800"/>
            <a:ext cx="8458200" cy="4267200"/>
          </a:xfrm>
        </p:spPr>
        <p:txBody>
          <a:bodyPr/>
          <a:lstStyle/>
          <a:p>
            <a:pPr>
              <a:buClr>
                <a:srgbClr val="666699"/>
              </a:buClr>
            </a:pPr>
            <a:r>
              <a:rPr lang="en-US" dirty="0"/>
              <a:t>As the number of people involved increases, the complexity of communications increases because there are more communications channels or pathways through which people can communicate.</a:t>
            </a:r>
          </a:p>
          <a:p>
            <a:pPr>
              <a:buClr>
                <a:srgbClr val="666699"/>
              </a:buClr>
            </a:pPr>
            <a:endParaRPr lang="en-US" dirty="0"/>
          </a:p>
          <a:p>
            <a:pPr>
              <a:buClr>
                <a:srgbClr val="666699"/>
              </a:buClr>
            </a:pPr>
            <a:r>
              <a:rPr lang="en-US" dirty="0"/>
              <a:t>Number of communications channels = </a:t>
            </a:r>
            <a:r>
              <a:rPr lang="en-US" i="1" u="sng" dirty="0"/>
              <a:t>n</a:t>
            </a:r>
            <a:r>
              <a:rPr lang="en-US" u="sng" dirty="0"/>
              <a:t>(</a:t>
            </a:r>
            <a:r>
              <a:rPr lang="en-US" i="1" u="sng" dirty="0"/>
              <a:t>n-1</a:t>
            </a:r>
            <a:r>
              <a:rPr lang="en-US" u="sng" dirty="0"/>
              <a:t>)</a:t>
            </a:r>
            <a:endParaRPr lang="en-US" dirty="0"/>
          </a:p>
          <a:p>
            <a:pPr>
              <a:buClr>
                <a:srgbClr val="666699"/>
              </a:buClr>
              <a:buNone/>
            </a:pPr>
            <a:r>
              <a:rPr lang="en-US" dirty="0"/>
              <a:t>				      			 	     2		 </a:t>
            </a:r>
            <a:br>
              <a:rPr lang="en-US" dirty="0"/>
            </a:br>
            <a:r>
              <a:rPr lang="en-US" dirty="0"/>
              <a:t>where</a:t>
            </a:r>
            <a:r>
              <a:rPr lang="en-US" i="1" dirty="0"/>
              <a:t> n</a:t>
            </a:r>
            <a:r>
              <a:rPr lang="en-US" dirty="0"/>
              <a:t> is the number of people involved</a:t>
            </a:r>
          </a:p>
        </p:txBody>
      </p:sp>
      <p:sp>
        <p:nvSpPr>
          <p:cNvPr id="6" name="Slide Number Placeholder 5"/>
          <p:cNvSpPr>
            <a:spLocks noGrp="1"/>
          </p:cNvSpPr>
          <p:nvPr>
            <p:ph type="sldNum" sz="quarter" idx="12"/>
          </p:nvPr>
        </p:nvSpPr>
        <p:spPr/>
        <p:txBody>
          <a:bodyPr/>
          <a:lstStyle/>
          <a:p>
            <a:pPr>
              <a:defRPr/>
            </a:pPr>
            <a:fld id="{C9A9DAF9-50B2-4BD0-A6D7-3428D1B547B9}"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152400"/>
            <a:ext cx="7772400" cy="1143000"/>
          </a:xfrm>
        </p:spPr>
        <p:txBody>
          <a:bodyPr>
            <a:normAutofit fontScale="90000"/>
          </a:bodyPr>
          <a:lstStyle/>
          <a:p>
            <a:r>
              <a:rPr lang="en-US" sz="3600" b="1" dirty="0"/>
              <a:t>Planning Process Group</a:t>
            </a:r>
            <a:r>
              <a:rPr lang="en-US" dirty="0"/>
              <a:t>:</a:t>
            </a:r>
            <a:br>
              <a:rPr lang="en-US" dirty="0"/>
            </a:br>
            <a:r>
              <a:rPr lang="en-US" dirty="0"/>
              <a:t>Planning Communications </a:t>
            </a:r>
            <a:r>
              <a:rPr lang="en-US" dirty="0" err="1"/>
              <a:t>Mgmt</a:t>
            </a:r>
            <a:endParaRPr lang="en-US" dirty="0"/>
          </a:p>
        </p:txBody>
      </p:sp>
      <p:sp>
        <p:nvSpPr>
          <p:cNvPr id="14339" name="Rectangle 3"/>
          <p:cNvSpPr>
            <a:spLocks noGrp="1" noChangeArrowheads="1"/>
          </p:cNvSpPr>
          <p:nvPr>
            <p:ph idx="1"/>
          </p:nvPr>
        </p:nvSpPr>
        <p:spPr>
          <a:xfrm>
            <a:off x="685800" y="1704518"/>
            <a:ext cx="7772400" cy="4530725"/>
          </a:xfrm>
        </p:spPr>
        <p:txBody>
          <a:bodyPr/>
          <a:lstStyle/>
          <a:p>
            <a:pPr>
              <a:spcBef>
                <a:spcPct val="100000"/>
              </a:spcBef>
              <a:buClr>
                <a:srgbClr val="666699"/>
              </a:buClr>
            </a:pPr>
            <a:r>
              <a:rPr lang="en-US" dirty="0"/>
              <a:t>Every project should include some type of </a:t>
            </a:r>
            <a:r>
              <a:rPr lang="en-US" b="1" dirty="0"/>
              <a:t>communications management </a:t>
            </a:r>
            <a:r>
              <a:rPr lang="en-US" dirty="0"/>
              <a:t>plan, a document that guides project communications</a:t>
            </a:r>
          </a:p>
          <a:p>
            <a:pPr lvl="1"/>
            <a:endParaRPr lang="en-US" dirty="0"/>
          </a:p>
          <a:p>
            <a:pPr lvl="1"/>
            <a:endParaRPr lang="en-US" dirty="0"/>
          </a:p>
          <a:p>
            <a:r>
              <a:rPr lang="en-US" dirty="0"/>
              <a:t>Determine the four </a:t>
            </a:r>
            <a:r>
              <a:rPr lang="en-US" dirty="0" err="1"/>
              <a:t>Ws</a:t>
            </a:r>
            <a:endParaRPr lang="en-US" dirty="0"/>
          </a:p>
        </p:txBody>
      </p:sp>
      <p:sp>
        <p:nvSpPr>
          <p:cNvPr id="6" name="Slide Number Placeholder 5"/>
          <p:cNvSpPr>
            <a:spLocks noGrp="1"/>
          </p:cNvSpPr>
          <p:nvPr>
            <p:ph type="sldNum" sz="quarter" idx="12"/>
          </p:nvPr>
        </p:nvSpPr>
        <p:spPr/>
        <p:txBody>
          <a:bodyPr/>
          <a:lstStyle/>
          <a:p>
            <a:pPr>
              <a:defRPr/>
            </a:pPr>
            <a:fld id="{36750A1E-0D14-4AFD-BFA9-02B84F7E0A76}" type="slidenum">
              <a:rPr lang="en-US" smtClean="0"/>
              <a:pPr>
                <a:defRPr/>
              </a:pPr>
              <a:t>7</a:t>
            </a:fld>
            <a:endParaRPr lang="en-US" dirty="0"/>
          </a:p>
        </p:txBody>
      </p:sp>
      <p:sp>
        <p:nvSpPr>
          <p:cNvPr id="2" name="Rectangle 1"/>
          <p:cNvSpPr/>
          <p:nvPr/>
        </p:nvSpPr>
        <p:spPr>
          <a:xfrm>
            <a:off x="2590800" y="6219816"/>
            <a:ext cx="4572000" cy="430887"/>
          </a:xfrm>
          <a:prstGeom prst="rect">
            <a:avLst/>
          </a:prstGeom>
        </p:spPr>
        <p:txBody>
          <a:bodyPr>
            <a:spAutoFit/>
          </a:bodyPr>
          <a:lstStyle/>
          <a:p>
            <a:r>
              <a:rPr lang="en-US" dirty="0">
                <a:hlinkClick r:id="rId3"/>
              </a:rPr>
              <a:t>Sample Project Management Plan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4000" dirty="0"/>
              <a:t>Communications Management Plan Contents</a:t>
            </a:r>
          </a:p>
        </p:txBody>
      </p:sp>
      <p:sp>
        <p:nvSpPr>
          <p:cNvPr id="15363" name="Rectangle 3"/>
          <p:cNvSpPr>
            <a:spLocks noGrp="1" noChangeArrowheads="1"/>
          </p:cNvSpPr>
          <p:nvPr>
            <p:ph idx="1"/>
          </p:nvPr>
        </p:nvSpPr>
        <p:spPr>
          <a:xfrm>
            <a:off x="609600" y="1676400"/>
            <a:ext cx="8458200" cy="4419600"/>
          </a:xfrm>
        </p:spPr>
        <p:txBody>
          <a:bodyPr/>
          <a:lstStyle/>
          <a:p>
            <a:pPr marL="566737" indent="-457200">
              <a:buFont typeface="+mj-lt"/>
              <a:buAutoNum type="arabicPeriod"/>
            </a:pPr>
            <a:r>
              <a:rPr lang="en-US" sz="2400" dirty="0"/>
              <a:t>Stakeholder communications requirements</a:t>
            </a:r>
          </a:p>
          <a:p>
            <a:pPr marL="566737" indent="-457200">
              <a:buFont typeface="+mj-lt"/>
              <a:buAutoNum type="arabicPeriod"/>
            </a:pPr>
            <a:endParaRPr lang="en-US" sz="2400" dirty="0"/>
          </a:p>
          <a:p>
            <a:pPr marL="566737" indent="-457200">
              <a:buFont typeface="+mj-lt"/>
              <a:buAutoNum type="arabicPeriod"/>
            </a:pPr>
            <a:r>
              <a:rPr lang="en-US" sz="2400" dirty="0"/>
              <a:t>Suggested methods or technologies for conveying the information</a:t>
            </a:r>
          </a:p>
          <a:p>
            <a:pPr marL="566737" indent="-457200">
              <a:buFont typeface="+mj-lt"/>
              <a:buAutoNum type="arabicPeriod"/>
            </a:pPr>
            <a:endParaRPr lang="en-US" sz="2400" dirty="0"/>
          </a:p>
          <a:p>
            <a:pPr marL="566737" indent="-457200">
              <a:buFont typeface="+mj-lt"/>
              <a:buAutoNum type="arabicPeriod"/>
            </a:pPr>
            <a:r>
              <a:rPr lang="en-US" sz="2400" dirty="0"/>
              <a:t>Escalation procedures for resolving issues</a:t>
            </a:r>
          </a:p>
          <a:p>
            <a:pPr marL="566737" indent="-457200">
              <a:buFont typeface="+mj-lt"/>
              <a:buAutoNum type="arabicPeriod"/>
            </a:pPr>
            <a:endParaRPr lang="en-US" sz="2400" dirty="0"/>
          </a:p>
          <a:p>
            <a:pPr marL="566737" indent="-457200">
              <a:buFont typeface="+mj-lt"/>
              <a:buAutoNum type="arabicPeriod"/>
            </a:pPr>
            <a:r>
              <a:rPr lang="en-US" sz="2400" dirty="0"/>
              <a:t>Revision procedures for updating the communications management plan</a:t>
            </a:r>
          </a:p>
          <a:p>
            <a:pPr marL="566737" indent="-457200">
              <a:buFont typeface="+mj-lt"/>
              <a:buAutoNum type="arabicPeriod"/>
            </a:pPr>
            <a:endParaRPr lang="en-US" sz="2400" dirty="0"/>
          </a:p>
          <a:p>
            <a:pPr marL="566737" indent="-457200">
              <a:buFont typeface="+mj-lt"/>
              <a:buAutoNum type="arabicPeriod"/>
            </a:pPr>
            <a:r>
              <a:rPr lang="en-US" sz="2400" dirty="0"/>
              <a:t>A glossary of common terminology</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23900" y="228600"/>
            <a:ext cx="8229600" cy="1143000"/>
          </a:xfrm>
        </p:spPr>
        <p:txBody>
          <a:bodyPr>
            <a:normAutofit fontScale="90000"/>
          </a:bodyPr>
          <a:lstStyle/>
          <a:p>
            <a:r>
              <a:rPr lang="en-US" sz="3600" dirty="0"/>
              <a:t>Sample Stakeholder Analysis for Project Communications</a:t>
            </a:r>
          </a:p>
        </p:txBody>
      </p:sp>
      <p:sp>
        <p:nvSpPr>
          <p:cNvPr id="17412" name="Footer Placeholder 7"/>
          <p:cNvSpPr>
            <a:spLocks noGrp="1"/>
          </p:cNvSpPr>
          <p:nvPr>
            <p:ph type="ftr" sz="quarter" idx="11"/>
          </p:nvPr>
        </p:nvSpPr>
        <p:spPr bwMode="auto">
          <a:noFill/>
          <a:ln>
            <a:miter lim="800000"/>
            <a:headEnd/>
            <a:tailEnd/>
          </a:ln>
        </p:spPr>
        <p:txBody>
          <a:bodyPr/>
          <a:lstStyle/>
          <a:p>
            <a:pPr>
              <a:buFontTx/>
              <a:buNone/>
            </a:pPr>
            <a:r>
              <a:rPr lang="en-US" dirty="0"/>
              <a:t>Information Technology Project Management, Seventh Edition</a:t>
            </a:r>
          </a:p>
        </p:txBody>
      </p:sp>
      <p:sp>
        <p:nvSpPr>
          <p:cNvPr id="7" name="Slide Number Placeholder 6"/>
          <p:cNvSpPr>
            <a:spLocks noGrp="1"/>
          </p:cNvSpPr>
          <p:nvPr>
            <p:ph type="sldNum" sz="quarter" idx="12"/>
          </p:nvPr>
        </p:nvSpPr>
        <p:spPr/>
        <p:txBody>
          <a:bodyPr/>
          <a:lstStyle/>
          <a:p>
            <a:pPr>
              <a:buFontTx/>
              <a:buNone/>
              <a:defRPr/>
            </a:pPr>
            <a:fld id="{59E06270-8745-46BE-905A-87514833B8ED}" type="slidenum">
              <a:rPr lang="en-US" smtClean="0"/>
              <a:pPr>
                <a:buFontTx/>
                <a:buNone/>
                <a:defRPr/>
              </a:pPr>
              <a:t>9</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1143000" y="1654629"/>
            <a:ext cx="7147034" cy="5181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1289</Words>
  <Application>Microsoft Office PowerPoint</Application>
  <PresentationFormat>On-screen Show (4:3)</PresentationFormat>
  <Paragraphs>225</Paragraphs>
  <Slides>34</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Arial Rounded MT Bold</vt:lpstr>
      <vt:lpstr>Bodoni MT</vt:lpstr>
      <vt:lpstr>Calibri</vt:lpstr>
      <vt:lpstr>Monotype Sorts</vt:lpstr>
      <vt:lpstr>Times New Roman</vt:lpstr>
      <vt:lpstr>Wingdings</vt:lpstr>
      <vt:lpstr>Custom Design</vt:lpstr>
      <vt:lpstr>Theme1</vt:lpstr>
      <vt:lpstr>Communication Management</vt:lpstr>
      <vt:lpstr>Importance of Good Communications</vt:lpstr>
      <vt:lpstr>Importance of Good Communications</vt:lpstr>
      <vt:lpstr>Project Communications Management Processes</vt:lpstr>
      <vt:lpstr>Keys to Good Communications</vt:lpstr>
      <vt:lpstr>Communications Channels</vt:lpstr>
      <vt:lpstr>Planning Process Group: Planning Communications Mgmt</vt:lpstr>
      <vt:lpstr>Communications Management Plan Contents</vt:lpstr>
      <vt:lpstr>Sample Stakeholder Analysis for Project Communications</vt:lpstr>
      <vt:lpstr>Communication Technology Determination</vt:lpstr>
      <vt:lpstr>Importance of Face-to-Face Communication</vt:lpstr>
      <vt:lpstr>Communication Model</vt:lpstr>
      <vt:lpstr>Communication Model</vt:lpstr>
      <vt:lpstr>Exercise: Communication Model</vt:lpstr>
      <vt:lpstr>Executing Process Group: Managing Communications</vt:lpstr>
      <vt:lpstr>Distributing Information</vt:lpstr>
      <vt:lpstr>Classifications for Communication Methods</vt:lpstr>
      <vt:lpstr>Distributing Information in an Effective and Timely Manner</vt:lpstr>
      <vt:lpstr>Setting the Stage for Communicating  Bad News</vt:lpstr>
      <vt:lpstr>Reporting Performance</vt:lpstr>
      <vt:lpstr>Monitor/Control Process Group: Controlling Communications</vt:lpstr>
      <vt:lpstr>Suggestions for Improving Project Communications</vt:lpstr>
      <vt:lpstr>Developing Better Communication Skills</vt:lpstr>
      <vt:lpstr>Running Effective Meetings</vt:lpstr>
      <vt:lpstr>Using E-Mail, Instant Messaging, Texting, and Collaborative Tools Effectively</vt:lpstr>
      <vt:lpstr>Other Communication Considerations</vt:lpstr>
      <vt:lpstr>Using Templates for Project Communications</vt:lpstr>
      <vt:lpstr>Sample Template for a Project Description</vt:lpstr>
      <vt:lpstr>Sample Template for a Monthly Progress Report</vt:lpstr>
      <vt:lpstr>Final Project Documentation Items</vt:lpstr>
      <vt:lpstr>Lessons Learned Reports &amp; Archives</vt:lpstr>
      <vt:lpstr>Project Web Sites</vt:lpstr>
      <vt:lpstr>Best Practice</vt:lpstr>
      <vt:lpstr>Chapter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2022-05-31T16:37:24Z</dcterms:created>
  <dcterms:modified xsi:type="dcterms:W3CDTF">2022-05-31T16:37:37Z</dcterms:modified>
</cp:coreProperties>
</file>