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2/17/2021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2/17/2021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2/17/2021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2/17/2021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2/17/2021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2/17/2021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2/17/2021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neighbourhoods_in_Toront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488DB-F3D7-4CB1-9076-86E5A1EEEACD}"/>
              </a:ext>
            </a:extLst>
          </p:cNvPr>
          <p:cNvSpPr>
            <a:spLocks noGrp="1"/>
          </p:cNvSpPr>
          <p:nvPr>
            <p:ph type="ctrTitle"/>
          </p:nvPr>
        </p:nvSpPr>
        <p:spPr/>
        <p:txBody>
          <a:bodyPr/>
          <a:lstStyle/>
          <a:p>
            <a:r>
              <a:rPr lang="cs-CZ" dirty="0"/>
              <a:t>Toronto </a:t>
            </a:r>
            <a:r>
              <a:rPr lang="cs-CZ" dirty="0" err="1"/>
              <a:t>Hospitality</a:t>
            </a:r>
            <a:endParaRPr lang="en-GB" dirty="0"/>
          </a:p>
        </p:txBody>
      </p:sp>
      <p:sp>
        <p:nvSpPr>
          <p:cNvPr id="3" name="Subtitle 2">
            <a:extLst>
              <a:ext uri="{FF2B5EF4-FFF2-40B4-BE49-F238E27FC236}">
                <a16:creationId xmlns:a16="http://schemas.microsoft.com/office/drawing/2014/main" id="{3269B2C6-11CD-43B8-809C-ACFD208DA333}"/>
              </a:ext>
            </a:extLst>
          </p:cNvPr>
          <p:cNvSpPr>
            <a:spLocks noGrp="1"/>
          </p:cNvSpPr>
          <p:nvPr>
            <p:ph type="subTitle" idx="1"/>
          </p:nvPr>
        </p:nvSpPr>
        <p:spPr/>
        <p:txBody>
          <a:bodyPr/>
          <a:lstStyle/>
          <a:p>
            <a:r>
              <a:rPr lang="cs-CZ" dirty="0"/>
              <a:t>Restaurant </a:t>
            </a:r>
            <a:r>
              <a:rPr lang="en-GB" dirty="0"/>
              <a:t>investment</a:t>
            </a:r>
            <a:r>
              <a:rPr lang="cs-CZ" dirty="0"/>
              <a:t> </a:t>
            </a:r>
            <a:r>
              <a:rPr lang="cs-CZ" dirty="0" err="1"/>
              <a:t>recommendation</a:t>
            </a:r>
            <a:r>
              <a:rPr lang="cs-CZ" dirty="0"/>
              <a:t> </a:t>
            </a:r>
            <a:r>
              <a:rPr lang="cs-CZ" dirty="0" err="1"/>
              <a:t>analysis</a:t>
            </a:r>
            <a:endParaRPr lang="en-GB" dirty="0"/>
          </a:p>
        </p:txBody>
      </p:sp>
    </p:spTree>
    <p:extLst>
      <p:ext uri="{BB962C8B-B14F-4D97-AF65-F5344CB8AC3E}">
        <p14:creationId xmlns:p14="http://schemas.microsoft.com/office/powerpoint/2010/main" val="1026778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15F66-077C-46B5-B6BC-96850296DEDD}"/>
              </a:ext>
            </a:extLst>
          </p:cNvPr>
          <p:cNvSpPr>
            <a:spLocks noGrp="1"/>
          </p:cNvSpPr>
          <p:nvPr>
            <p:ph type="title"/>
          </p:nvPr>
        </p:nvSpPr>
        <p:spPr/>
        <p:txBody>
          <a:bodyPr/>
          <a:lstStyle/>
          <a:p>
            <a:r>
              <a:rPr lang="cs-CZ" dirty="0" err="1"/>
              <a:t>Hospitality</a:t>
            </a:r>
            <a:r>
              <a:rPr lang="cs-CZ" dirty="0"/>
              <a:t> in Toronto</a:t>
            </a:r>
            <a:endParaRPr lang="en-GB" dirty="0"/>
          </a:p>
        </p:txBody>
      </p:sp>
      <p:sp>
        <p:nvSpPr>
          <p:cNvPr id="3" name="Content Placeholder 2">
            <a:extLst>
              <a:ext uri="{FF2B5EF4-FFF2-40B4-BE49-F238E27FC236}">
                <a16:creationId xmlns:a16="http://schemas.microsoft.com/office/drawing/2014/main" id="{3343FC81-D139-4677-BEDC-92AE3D72EAAE}"/>
              </a:ext>
            </a:extLst>
          </p:cNvPr>
          <p:cNvSpPr>
            <a:spLocks noGrp="1"/>
          </p:cNvSpPr>
          <p:nvPr>
            <p:ph idx="1"/>
          </p:nvPr>
        </p:nvSpPr>
        <p:spPr/>
        <p:txBody>
          <a:bodyPr/>
          <a:lstStyle/>
          <a:p>
            <a:r>
              <a:rPr lang="en-GB" sz="1800" dirty="0">
                <a:effectLst/>
                <a:latin typeface="Arial" panose="020B0604020202020204" pitchFamily="34" charset="0"/>
                <a:ea typeface="Calibri" panose="020F0502020204030204" pitchFamily="34" charset="0"/>
              </a:rPr>
              <a:t>Like every industry, the world of hospitality changes continuously</a:t>
            </a:r>
            <a:endParaRPr lang="cs-CZ" sz="1800" dirty="0">
              <a:effectLst/>
              <a:latin typeface="Arial" panose="020B0604020202020204" pitchFamily="34" charset="0"/>
              <a:ea typeface="Calibri" panose="020F0502020204030204" pitchFamily="34" charset="0"/>
            </a:endParaRPr>
          </a:p>
          <a:p>
            <a:r>
              <a:rPr lang="en-GB" sz="1800" dirty="0">
                <a:effectLst/>
                <a:latin typeface="Arial" panose="020B0604020202020204" pitchFamily="34" charset="0"/>
                <a:ea typeface="Calibri" panose="020F0502020204030204" pitchFamily="34" charset="0"/>
              </a:rPr>
              <a:t>The hospitality industry in Canada is registering growing numbers year-on-year</a:t>
            </a:r>
            <a:endParaRPr lang="cs-CZ" sz="1800" dirty="0">
              <a:latin typeface="Arial" panose="020B0604020202020204" pitchFamily="34" charset="0"/>
              <a:ea typeface="Calibri" panose="020F0502020204030204" pitchFamily="34" charset="0"/>
            </a:endParaRPr>
          </a:p>
          <a:p>
            <a:r>
              <a:rPr lang="en-GB" sz="1800" dirty="0">
                <a:effectLst/>
                <a:latin typeface="Arial" panose="020B0604020202020204" pitchFamily="34" charset="0"/>
                <a:ea typeface="Calibri" panose="020F0502020204030204" pitchFamily="34" charset="0"/>
              </a:rPr>
              <a:t>Toronto restaurant business is diversified into several distinct categories, and although there are a lot of new pop-up restaurant openings across the city each year, the classical cuisines remain to dominant the city culinary scene, namely: Italian, American, French, and Asian restaurants. </a:t>
            </a:r>
            <a:endParaRPr lang="en-GB" dirty="0"/>
          </a:p>
        </p:txBody>
      </p:sp>
    </p:spTree>
    <p:extLst>
      <p:ext uri="{BB962C8B-B14F-4D97-AF65-F5344CB8AC3E}">
        <p14:creationId xmlns:p14="http://schemas.microsoft.com/office/powerpoint/2010/main" val="2564287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9B3E8-CD77-4DE1-9104-F77EEDC67DBD}"/>
              </a:ext>
            </a:extLst>
          </p:cNvPr>
          <p:cNvSpPr>
            <a:spLocks noGrp="1"/>
          </p:cNvSpPr>
          <p:nvPr>
            <p:ph type="title"/>
          </p:nvPr>
        </p:nvSpPr>
        <p:spPr/>
        <p:txBody>
          <a:bodyPr/>
          <a:lstStyle/>
          <a:p>
            <a:r>
              <a:rPr lang="cs-CZ" dirty="0"/>
              <a:t>Data </a:t>
            </a:r>
            <a:r>
              <a:rPr lang="cs-CZ" dirty="0" err="1"/>
              <a:t>Aquisition</a:t>
            </a:r>
            <a:r>
              <a:rPr lang="cs-CZ" dirty="0"/>
              <a:t> and </a:t>
            </a:r>
            <a:r>
              <a:rPr lang="cs-CZ" dirty="0" err="1"/>
              <a:t>Cleaning</a:t>
            </a:r>
            <a:endParaRPr lang="en-GB" dirty="0"/>
          </a:p>
        </p:txBody>
      </p:sp>
      <p:sp>
        <p:nvSpPr>
          <p:cNvPr id="3" name="Content Placeholder 2">
            <a:extLst>
              <a:ext uri="{FF2B5EF4-FFF2-40B4-BE49-F238E27FC236}">
                <a16:creationId xmlns:a16="http://schemas.microsoft.com/office/drawing/2014/main" id="{D9BF86DC-56A9-41E7-B261-5B206E125709}"/>
              </a:ext>
            </a:extLst>
          </p:cNvPr>
          <p:cNvSpPr>
            <a:spLocks noGrp="1"/>
          </p:cNvSpPr>
          <p:nvPr>
            <p:ph idx="1"/>
          </p:nvPr>
        </p:nvSpPr>
        <p:spPr>
          <a:xfrm>
            <a:off x="1103312" y="2052918"/>
            <a:ext cx="10227297" cy="4195481"/>
          </a:xfrm>
        </p:spPr>
        <p:txBody>
          <a:bodyPr/>
          <a:lstStyle/>
          <a:p>
            <a:r>
              <a:rPr lang="en-GB" sz="1800" dirty="0">
                <a:effectLst/>
                <a:latin typeface="Arial" panose="020B0604020202020204" pitchFamily="34" charset="0"/>
                <a:ea typeface="Calibri" panose="020F0502020204030204" pitchFamily="34" charset="0"/>
              </a:rPr>
              <a:t>This </a:t>
            </a:r>
            <a:r>
              <a:rPr lang="cs-CZ" sz="1800" dirty="0" err="1">
                <a:effectLst/>
                <a:latin typeface="Arial" panose="020B0604020202020204" pitchFamily="34" charset="0"/>
                <a:ea typeface="Calibri" panose="020F0502020204030204" pitchFamily="34" charset="0"/>
              </a:rPr>
              <a:t>analysis</a:t>
            </a:r>
            <a:r>
              <a:rPr lang="en-GB" sz="1800" dirty="0">
                <a:effectLst/>
                <a:latin typeface="Arial" panose="020B0604020202020204" pitchFamily="34" charset="0"/>
                <a:ea typeface="Calibri" panose="020F0502020204030204" pitchFamily="34" charset="0"/>
              </a:rPr>
              <a:t> leveraged the list of city-designated neighbourhoods in </a:t>
            </a:r>
            <a:r>
              <a:rPr lang="en-GB" sz="1800" u="sng" dirty="0">
                <a:solidFill>
                  <a:srgbClr val="0563C1"/>
                </a:solidFill>
                <a:effectLst/>
                <a:latin typeface="Arial" panose="020B0604020202020204" pitchFamily="34" charset="0"/>
                <a:ea typeface="Calibri" panose="020F0502020204030204" pitchFamily="34" charset="0"/>
                <a:hlinkClick r:id="rId2"/>
              </a:rPr>
              <a:t>Toronto</a:t>
            </a:r>
            <a:r>
              <a:rPr lang="en-GB" sz="1800" dirty="0">
                <a:effectLst/>
                <a:latin typeface="Arial" panose="020B0604020202020204" pitchFamily="34" charset="0"/>
                <a:ea typeface="Calibri" panose="020F0502020204030204" pitchFamily="34" charset="0"/>
              </a:rPr>
              <a:t> to obtain a detailed information pertaining to postcodes. These postcodes were further used to obtain a geographical data, specifically latitude and longitude, through Foursquare API.</a:t>
            </a:r>
            <a:endParaRPr lang="cs-CZ" sz="1800" dirty="0">
              <a:effectLst/>
              <a:latin typeface="Arial" panose="020B0604020202020204" pitchFamily="34" charset="0"/>
              <a:ea typeface="Calibri" panose="020F0502020204030204" pitchFamily="34" charset="0"/>
            </a:endParaRPr>
          </a:p>
          <a:p>
            <a:endParaRPr lang="cs-CZ" sz="1800" dirty="0">
              <a:latin typeface="Arial" panose="020B0604020202020204" pitchFamily="34" charset="0"/>
            </a:endParaRPr>
          </a:p>
          <a:p>
            <a:pPr marL="0" indent="0">
              <a:buNone/>
            </a:pPr>
            <a:r>
              <a:rPr lang="cs-CZ" b="1" u="sng" dirty="0"/>
              <a:t>Data </a:t>
            </a:r>
            <a:r>
              <a:rPr lang="cs-CZ" b="1" u="sng" dirty="0" err="1"/>
              <a:t>Cleaning</a:t>
            </a:r>
            <a:r>
              <a:rPr lang="cs-CZ" b="1" u="sng" dirty="0"/>
              <a:t> </a:t>
            </a:r>
            <a:r>
              <a:rPr lang="cs-CZ" b="1" u="sng" dirty="0" err="1"/>
              <a:t>Process</a:t>
            </a:r>
            <a:r>
              <a:rPr lang="cs-CZ" b="1" u="sng" dirty="0"/>
              <a:t>:</a:t>
            </a:r>
          </a:p>
          <a:p>
            <a:pPr marL="0" indent="0">
              <a:buNone/>
            </a:pPr>
            <a:r>
              <a:rPr lang="cs-CZ" dirty="0" err="1"/>
              <a:t>Creating</a:t>
            </a:r>
            <a:r>
              <a:rPr lang="cs-CZ" dirty="0"/>
              <a:t> Data </a:t>
            </a:r>
            <a:r>
              <a:rPr lang="cs-CZ" dirty="0" err="1"/>
              <a:t>Frames</a:t>
            </a:r>
            <a:r>
              <a:rPr lang="cs-CZ" dirty="0"/>
              <a:t> -&gt; </a:t>
            </a:r>
          </a:p>
          <a:p>
            <a:pPr marL="0" indent="0">
              <a:buNone/>
            </a:pPr>
            <a:r>
              <a:rPr lang="cs-CZ" dirty="0" err="1"/>
              <a:t>Obtaining</a:t>
            </a:r>
            <a:r>
              <a:rPr lang="cs-CZ" dirty="0"/>
              <a:t> </a:t>
            </a:r>
            <a:r>
              <a:rPr lang="cs-CZ" dirty="0" err="1"/>
              <a:t>Geo</a:t>
            </a:r>
            <a:r>
              <a:rPr lang="cs-CZ" dirty="0"/>
              <a:t> </a:t>
            </a:r>
            <a:r>
              <a:rPr lang="cs-CZ" dirty="0" err="1"/>
              <a:t>Locations</a:t>
            </a:r>
            <a:r>
              <a:rPr lang="cs-CZ" dirty="0"/>
              <a:t> -&gt; </a:t>
            </a:r>
          </a:p>
          <a:p>
            <a:pPr marL="0" indent="0">
              <a:buNone/>
            </a:pPr>
            <a:r>
              <a:rPr lang="cs-CZ" dirty="0" err="1"/>
              <a:t>Clustering</a:t>
            </a:r>
            <a:r>
              <a:rPr lang="cs-CZ" dirty="0"/>
              <a:t> Data -&gt; </a:t>
            </a:r>
          </a:p>
          <a:p>
            <a:pPr marL="0" indent="0">
              <a:buNone/>
            </a:pPr>
            <a:r>
              <a:rPr lang="cs-CZ" dirty="0" err="1"/>
              <a:t>Exploring</a:t>
            </a:r>
            <a:r>
              <a:rPr lang="cs-CZ" dirty="0"/>
              <a:t> </a:t>
            </a:r>
            <a:r>
              <a:rPr lang="cs-CZ" dirty="0" err="1"/>
              <a:t>Neighbourhoods</a:t>
            </a:r>
            <a:endParaRPr lang="cs-CZ" dirty="0"/>
          </a:p>
        </p:txBody>
      </p:sp>
    </p:spTree>
    <p:extLst>
      <p:ext uri="{BB962C8B-B14F-4D97-AF65-F5344CB8AC3E}">
        <p14:creationId xmlns:p14="http://schemas.microsoft.com/office/powerpoint/2010/main" val="1257844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DF453-B2A9-4962-86C7-CD99918A98E9}"/>
              </a:ext>
            </a:extLst>
          </p:cNvPr>
          <p:cNvSpPr>
            <a:spLocks noGrp="1"/>
          </p:cNvSpPr>
          <p:nvPr>
            <p:ph type="title"/>
          </p:nvPr>
        </p:nvSpPr>
        <p:spPr/>
        <p:txBody>
          <a:bodyPr/>
          <a:lstStyle/>
          <a:p>
            <a:r>
              <a:rPr lang="cs-CZ" dirty="0"/>
              <a:t>Data </a:t>
            </a:r>
            <a:r>
              <a:rPr lang="cs-CZ" dirty="0" err="1"/>
              <a:t>Analysis</a:t>
            </a:r>
            <a:endParaRPr lang="en-GB" dirty="0"/>
          </a:p>
        </p:txBody>
      </p:sp>
      <p:sp>
        <p:nvSpPr>
          <p:cNvPr id="3" name="Content Placeholder 2">
            <a:extLst>
              <a:ext uri="{FF2B5EF4-FFF2-40B4-BE49-F238E27FC236}">
                <a16:creationId xmlns:a16="http://schemas.microsoft.com/office/drawing/2014/main" id="{738B6738-C5BC-4DF2-A0F2-16B155979EA7}"/>
              </a:ext>
            </a:extLst>
          </p:cNvPr>
          <p:cNvSpPr>
            <a:spLocks noGrp="1"/>
          </p:cNvSpPr>
          <p:nvPr>
            <p:ph idx="1"/>
          </p:nvPr>
        </p:nvSpPr>
        <p:spPr/>
        <p:txBody>
          <a:bodyPr/>
          <a:lstStyle/>
          <a:p>
            <a:pPr marL="0" indent="0">
              <a:buNone/>
            </a:pPr>
            <a:r>
              <a:rPr lang="cs-CZ" b="1" dirty="0"/>
              <a:t>Sample </a:t>
            </a:r>
            <a:r>
              <a:rPr lang="cs-CZ" b="1" dirty="0" err="1"/>
              <a:t>Size</a:t>
            </a:r>
            <a:endParaRPr lang="cs-CZ" b="1" dirty="0"/>
          </a:p>
          <a:p>
            <a:r>
              <a:rPr lang="en-GB" sz="1800" dirty="0">
                <a:effectLst/>
                <a:latin typeface="Arial" panose="020B0604020202020204" pitchFamily="34" charset="0"/>
                <a:ea typeface="Calibri" panose="020F0502020204030204" pitchFamily="34" charset="0"/>
                <a:cs typeface="Times New Roman" panose="02020603050405020304" pitchFamily="18" charset="0"/>
              </a:rPr>
              <a:t>The dataset chosen for this study included 1219 venues of various types from across Toronto (see Figure 3 for an example).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cs-CZ" dirty="0"/>
          </a:p>
          <a:p>
            <a:pPr marL="0" indent="0">
              <a:buNone/>
            </a:pPr>
            <a:r>
              <a:rPr lang="cs-CZ" b="1" dirty="0"/>
              <a:t>Data </a:t>
            </a:r>
            <a:r>
              <a:rPr lang="cs-CZ" b="1" dirty="0" err="1"/>
              <a:t>Analysis</a:t>
            </a:r>
            <a:endParaRPr lang="cs-CZ" b="1" dirty="0"/>
          </a:p>
          <a:p>
            <a:r>
              <a:rPr lang="en-GB" sz="1800" dirty="0">
                <a:effectLst/>
                <a:latin typeface="Arial" panose="020B0604020202020204" pitchFamily="34" charset="0"/>
                <a:ea typeface="Calibri" panose="020F0502020204030204" pitchFamily="34" charset="0"/>
              </a:rPr>
              <a:t>Data analysis included reducing venues from across Toronto into two categories: </a:t>
            </a:r>
            <a:r>
              <a:rPr lang="en-GB" sz="1800" dirty="0">
                <a:effectLst/>
                <a:latin typeface="Arial" panose="020B0604020202020204" pitchFamily="34" charset="0"/>
                <a:ea typeface="Times New Roman" panose="02020603050405020304" pitchFamily="18" charset="0"/>
              </a:rPr>
              <a:t>Central Bay Street and St. James Town. After these data frames were clustered, they were further examined to define what venues are most common in each area</a:t>
            </a:r>
            <a:endParaRPr lang="en-GB" dirty="0"/>
          </a:p>
        </p:txBody>
      </p:sp>
    </p:spTree>
    <p:extLst>
      <p:ext uri="{BB962C8B-B14F-4D97-AF65-F5344CB8AC3E}">
        <p14:creationId xmlns:p14="http://schemas.microsoft.com/office/powerpoint/2010/main" val="1794146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85DE-141C-4AF5-8952-742A38DA0AA2}"/>
              </a:ext>
            </a:extLst>
          </p:cNvPr>
          <p:cNvSpPr>
            <a:spLocks noGrp="1"/>
          </p:cNvSpPr>
          <p:nvPr>
            <p:ph type="title"/>
          </p:nvPr>
        </p:nvSpPr>
        <p:spPr/>
        <p:txBody>
          <a:bodyPr/>
          <a:lstStyle/>
          <a:p>
            <a:r>
              <a:rPr lang="cs-CZ" dirty="0" err="1"/>
              <a:t>Occurence</a:t>
            </a:r>
            <a:r>
              <a:rPr lang="cs-CZ" dirty="0"/>
              <a:t> </a:t>
            </a:r>
            <a:r>
              <a:rPr lang="cs-CZ" dirty="0" err="1"/>
              <a:t>of</a:t>
            </a:r>
            <a:r>
              <a:rPr lang="cs-CZ" dirty="0"/>
              <a:t> </a:t>
            </a:r>
            <a:r>
              <a:rPr lang="cs-CZ" dirty="0" err="1"/>
              <a:t>Venues</a:t>
            </a:r>
            <a:endParaRPr lang="en-GB" dirty="0"/>
          </a:p>
        </p:txBody>
      </p:sp>
      <p:pic>
        <p:nvPicPr>
          <p:cNvPr id="4" name="Content Placeholder 3">
            <a:extLst>
              <a:ext uri="{FF2B5EF4-FFF2-40B4-BE49-F238E27FC236}">
                <a16:creationId xmlns:a16="http://schemas.microsoft.com/office/drawing/2014/main" id="{8128E67C-DC9D-4E8D-AACF-39E21316F2A8}"/>
              </a:ext>
            </a:extLst>
          </p:cNvPr>
          <p:cNvPicPr>
            <a:picLocks noGrp="1"/>
          </p:cNvPicPr>
          <p:nvPr>
            <p:ph idx="1"/>
          </p:nvPr>
        </p:nvPicPr>
        <p:blipFill rotWithShape="1">
          <a:blip r:embed="rId2"/>
          <a:srcRect l="12923" t="66659" r="41797" b="21215"/>
          <a:stretch/>
        </p:blipFill>
        <p:spPr bwMode="auto">
          <a:xfrm>
            <a:off x="830499" y="2243958"/>
            <a:ext cx="7624184" cy="1185042"/>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DAEB190B-F392-4EC4-A57D-FEF1D98355B6}"/>
              </a:ext>
            </a:extLst>
          </p:cNvPr>
          <p:cNvPicPr/>
          <p:nvPr/>
        </p:nvPicPr>
        <p:blipFill rotWithShape="1">
          <a:blip r:embed="rId3"/>
          <a:srcRect l="13289" t="68277" r="41301" b="21218"/>
          <a:stretch/>
        </p:blipFill>
        <p:spPr bwMode="auto">
          <a:xfrm>
            <a:off x="830499" y="3471412"/>
            <a:ext cx="7624184" cy="118504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22560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21A14-77AC-41FB-9CD4-C1EDBDD81772}"/>
              </a:ext>
            </a:extLst>
          </p:cNvPr>
          <p:cNvSpPr>
            <a:spLocks noGrp="1"/>
          </p:cNvSpPr>
          <p:nvPr>
            <p:ph type="title"/>
          </p:nvPr>
        </p:nvSpPr>
        <p:spPr/>
        <p:txBody>
          <a:bodyPr/>
          <a:lstStyle/>
          <a:p>
            <a:r>
              <a:rPr lang="cs-CZ" dirty="0" err="1"/>
              <a:t>Frequency</a:t>
            </a:r>
            <a:r>
              <a:rPr lang="cs-CZ" dirty="0"/>
              <a:t> </a:t>
            </a:r>
            <a:r>
              <a:rPr lang="cs-CZ" dirty="0" err="1"/>
              <a:t>of</a:t>
            </a:r>
            <a:r>
              <a:rPr lang="cs-CZ" dirty="0"/>
              <a:t> Restaurant </a:t>
            </a:r>
            <a:r>
              <a:rPr lang="cs-CZ" dirty="0" err="1"/>
              <a:t>Venues</a:t>
            </a:r>
            <a:r>
              <a:rPr lang="cs-CZ" dirty="0"/>
              <a:t> </a:t>
            </a:r>
            <a:endParaRPr lang="en-GB" dirty="0"/>
          </a:p>
        </p:txBody>
      </p:sp>
      <p:pic>
        <p:nvPicPr>
          <p:cNvPr id="4" name="Picture 3">
            <a:extLst>
              <a:ext uri="{FF2B5EF4-FFF2-40B4-BE49-F238E27FC236}">
                <a16:creationId xmlns:a16="http://schemas.microsoft.com/office/drawing/2014/main" id="{1878D95B-8B71-4C98-8819-47E5B20BBC65}"/>
              </a:ext>
            </a:extLst>
          </p:cNvPr>
          <p:cNvPicPr/>
          <p:nvPr/>
        </p:nvPicPr>
        <p:blipFill rotWithShape="1">
          <a:blip r:embed="rId2"/>
          <a:srcRect l="11905" t="49638" r="61971" b="15305"/>
          <a:stretch/>
        </p:blipFill>
        <p:spPr bwMode="auto">
          <a:xfrm>
            <a:off x="603542" y="3559126"/>
            <a:ext cx="4517098" cy="2846156"/>
          </a:xfrm>
          <a:prstGeom prst="rect">
            <a:avLst/>
          </a:prstGeom>
          <a:ln>
            <a:noFill/>
          </a:ln>
          <a:extLst>
            <a:ext uri="{53640926-AAD7-44D8-BBD7-CCE9431645EC}">
              <a14:shadowObscured xmlns:a14="http://schemas.microsoft.com/office/drawing/2010/main"/>
            </a:ext>
          </a:extLst>
        </p:spPr>
      </p:pic>
      <p:pic>
        <p:nvPicPr>
          <p:cNvPr id="5" name="Content Placeholder 4">
            <a:extLst>
              <a:ext uri="{FF2B5EF4-FFF2-40B4-BE49-F238E27FC236}">
                <a16:creationId xmlns:a16="http://schemas.microsoft.com/office/drawing/2014/main" id="{06DD4518-7520-4C43-AB2B-5E3D2C11AEBB}"/>
              </a:ext>
            </a:extLst>
          </p:cNvPr>
          <p:cNvPicPr>
            <a:picLocks noGrp="1"/>
          </p:cNvPicPr>
          <p:nvPr>
            <p:ph idx="1"/>
          </p:nvPr>
        </p:nvPicPr>
        <p:blipFill rotWithShape="1">
          <a:blip r:embed="rId3"/>
          <a:srcRect l="11244" t="49990" r="62301" b="16487"/>
          <a:stretch/>
        </p:blipFill>
        <p:spPr bwMode="auto">
          <a:xfrm>
            <a:off x="5825315" y="1302081"/>
            <a:ext cx="5006808" cy="322771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0916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57DF5-B432-4D50-97E8-B3A848FEC8E5}"/>
              </a:ext>
            </a:extLst>
          </p:cNvPr>
          <p:cNvSpPr>
            <a:spLocks noGrp="1"/>
          </p:cNvSpPr>
          <p:nvPr>
            <p:ph type="title"/>
          </p:nvPr>
        </p:nvSpPr>
        <p:spPr/>
        <p:txBody>
          <a:bodyPr/>
          <a:lstStyle/>
          <a:p>
            <a:r>
              <a:rPr lang="cs-CZ" dirty="0" err="1"/>
              <a:t>Types</a:t>
            </a:r>
            <a:r>
              <a:rPr lang="cs-CZ" dirty="0"/>
              <a:t> </a:t>
            </a:r>
            <a:r>
              <a:rPr lang="cs-CZ" dirty="0" err="1"/>
              <a:t>of</a:t>
            </a:r>
            <a:r>
              <a:rPr lang="cs-CZ" dirty="0"/>
              <a:t> Restaurant </a:t>
            </a:r>
            <a:r>
              <a:rPr lang="cs-CZ" dirty="0" err="1"/>
              <a:t>Venues</a:t>
            </a:r>
            <a:endParaRPr lang="en-GB" dirty="0"/>
          </a:p>
        </p:txBody>
      </p:sp>
      <p:sp>
        <p:nvSpPr>
          <p:cNvPr id="3" name="Content Placeholder 2">
            <a:extLst>
              <a:ext uri="{FF2B5EF4-FFF2-40B4-BE49-F238E27FC236}">
                <a16:creationId xmlns:a16="http://schemas.microsoft.com/office/drawing/2014/main" id="{7E688815-4A5B-4FBE-BD89-C37AD9D276A6}"/>
              </a:ext>
            </a:extLst>
          </p:cNvPr>
          <p:cNvSpPr>
            <a:spLocks noGrp="1"/>
          </p:cNvSpPr>
          <p:nvPr>
            <p:ph idx="1"/>
          </p:nvPr>
        </p:nvSpPr>
        <p:spPr>
          <a:xfrm>
            <a:off x="1103313" y="2052918"/>
            <a:ext cx="5125210" cy="4195481"/>
          </a:xfrm>
        </p:spPr>
        <p:txBody>
          <a:bodyPr/>
          <a:lstStyle/>
          <a:p>
            <a:r>
              <a:rPr lang="cs-CZ" sz="1800" dirty="0" err="1">
                <a:effectLst/>
                <a:latin typeface="Arial" panose="020B0604020202020204" pitchFamily="34" charset="0"/>
                <a:ea typeface="Times New Roman" panose="02020603050405020304" pitchFamily="18" charset="0"/>
              </a:rPr>
              <a:t>Each</a:t>
            </a:r>
            <a:r>
              <a:rPr lang="en-GB" sz="1800" dirty="0">
                <a:effectLst/>
                <a:latin typeface="Arial" panose="020B0604020202020204" pitchFamily="34" charset="0"/>
                <a:ea typeface="Times New Roman" panose="02020603050405020304" pitchFamily="18" charset="0"/>
              </a:rPr>
              <a:t> neighbourhood is infiltrated by different restaurant venues, while St. James Town appears to be highly fragmented which suggests lower market entry barriers, Central Bay Street seems to be dominated by two main restaurant venue types: Asian and Italian. </a:t>
            </a:r>
            <a:endParaRPr lang="en-GB" dirty="0"/>
          </a:p>
        </p:txBody>
      </p:sp>
      <p:pic>
        <p:nvPicPr>
          <p:cNvPr id="4" name="Picture 3">
            <a:extLst>
              <a:ext uri="{FF2B5EF4-FFF2-40B4-BE49-F238E27FC236}">
                <a16:creationId xmlns:a16="http://schemas.microsoft.com/office/drawing/2014/main" id="{42550CC3-3361-4C35-A748-C8A342899174}"/>
              </a:ext>
            </a:extLst>
          </p:cNvPr>
          <p:cNvPicPr/>
          <p:nvPr/>
        </p:nvPicPr>
        <p:blipFill rotWithShape="1">
          <a:blip r:embed="rId2"/>
          <a:srcRect l="5953" t="34108" r="62301" b="6195"/>
          <a:stretch/>
        </p:blipFill>
        <p:spPr bwMode="auto">
          <a:xfrm>
            <a:off x="6361043" y="1590261"/>
            <a:ext cx="4929810" cy="49872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446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CF470-4458-49B7-9BD7-6173F5F424E1}"/>
              </a:ext>
            </a:extLst>
          </p:cNvPr>
          <p:cNvSpPr>
            <a:spLocks noGrp="1"/>
          </p:cNvSpPr>
          <p:nvPr>
            <p:ph type="title"/>
          </p:nvPr>
        </p:nvSpPr>
        <p:spPr/>
        <p:txBody>
          <a:bodyPr/>
          <a:lstStyle/>
          <a:p>
            <a:r>
              <a:rPr lang="cs-CZ" dirty="0" err="1"/>
              <a:t>Relationship</a:t>
            </a:r>
            <a:r>
              <a:rPr lang="cs-CZ" dirty="0"/>
              <a:t> </a:t>
            </a:r>
            <a:r>
              <a:rPr lang="cs-CZ" dirty="0" err="1"/>
              <a:t>with</a:t>
            </a:r>
            <a:r>
              <a:rPr lang="cs-CZ" dirty="0"/>
              <a:t> </a:t>
            </a:r>
            <a:r>
              <a:rPr lang="cs-CZ" dirty="0" err="1"/>
              <a:t>Other</a:t>
            </a:r>
            <a:r>
              <a:rPr lang="cs-CZ" dirty="0"/>
              <a:t> </a:t>
            </a:r>
            <a:r>
              <a:rPr lang="cs-CZ" dirty="0" err="1"/>
              <a:t>Venues</a:t>
            </a:r>
            <a:r>
              <a:rPr lang="cs-CZ" dirty="0"/>
              <a:t> </a:t>
            </a:r>
            <a:endParaRPr lang="en-GB" dirty="0"/>
          </a:p>
        </p:txBody>
      </p:sp>
      <p:sp>
        <p:nvSpPr>
          <p:cNvPr id="3" name="Content Placeholder 2">
            <a:extLst>
              <a:ext uri="{FF2B5EF4-FFF2-40B4-BE49-F238E27FC236}">
                <a16:creationId xmlns:a16="http://schemas.microsoft.com/office/drawing/2014/main" id="{F6A66B9E-D8D6-4340-B661-4C1A2B177A97}"/>
              </a:ext>
            </a:extLst>
          </p:cNvPr>
          <p:cNvSpPr>
            <a:spLocks noGrp="1"/>
          </p:cNvSpPr>
          <p:nvPr>
            <p:ph idx="1"/>
          </p:nvPr>
        </p:nvSpPr>
        <p:spPr>
          <a:xfrm>
            <a:off x="1103312" y="2052918"/>
            <a:ext cx="3707227" cy="4195481"/>
          </a:xfrm>
        </p:spPr>
        <p:txBody>
          <a:bodyPr/>
          <a:lstStyle/>
          <a:p>
            <a:r>
              <a:rPr lang="en-GB" sz="1800" dirty="0">
                <a:effectLst/>
                <a:latin typeface="Arial" panose="020B0604020202020204" pitchFamily="34" charset="0"/>
                <a:ea typeface="Times New Roman" panose="02020603050405020304" pitchFamily="18" charset="0"/>
                <a:cs typeface="Times New Roman" panose="02020603050405020304" pitchFamily="18" charset="0"/>
              </a:rPr>
              <a:t>Our findings suggest, that although St. James Town is overpopulated with restaurants, there are also other venues such as hotels which might support the hospitality growth in the area. On the other hand, Central Bay Street has lower density of such venues which might suggest lower demand for hospitality services.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pic>
        <p:nvPicPr>
          <p:cNvPr id="4" name="Picture 3">
            <a:extLst>
              <a:ext uri="{FF2B5EF4-FFF2-40B4-BE49-F238E27FC236}">
                <a16:creationId xmlns:a16="http://schemas.microsoft.com/office/drawing/2014/main" id="{2DC3B72B-A9F6-4445-9264-D58159B6E924}"/>
              </a:ext>
            </a:extLst>
          </p:cNvPr>
          <p:cNvPicPr/>
          <p:nvPr/>
        </p:nvPicPr>
        <p:blipFill rotWithShape="1">
          <a:blip r:embed="rId2"/>
          <a:srcRect l="11409" t="59988" r="61144" b="8547"/>
          <a:stretch/>
        </p:blipFill>
        <p:spPr bwMode="auto">
          <a:xfrm>
            <a:off x="5176397" y="1921705"/>
            <a:ext cx="6232501" cy="394452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17040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D8E37-D4DB-4669-B932-173E4404790E}"/>
              </a:ext>
            </a:extLst>
          </p:cNvPr>
          <p:cNvSpPr>
            <a:spLocks noGrp="1"/>
          </p:cNvSpPr>
          <p:nvPr>
            <p:ph type="title"/>
          </p:nvPr>
        </p:nvSpPr>
        <p:spPr/>
        <p:txBody>
          <a:bodyPr/>
          <a:lstStyle/>
          <a:p>
            <a:r>
              <a:rPr lang="cs-CZ" dirty="0" err="1"/>
              <a:t>Recommendation</a:t>
            </a:r>
            <a:endParaRPr lang="en-GB" dirty="0"/>
          </a:p>
        </p:txBody>
      </p:sp>
      <p:sp>
        <p:nvSpPr>
          <p:cNvPr id="3" name="Content Placeholder 2">
            <a:extLst>
              <a:ext uri="{FF2B5EF4-FFF2-40B4-BE49-F238E27FC236}">
                <a16:creationId xmlns:a16="http://schemas.microsoft.com/office/drawing/2014/main" id="{A7DDBEB4-4BAD-4F5A-84F5-101A5E51E620}"/>
              </a:ext>
            </a:extLst>
          </p:cNvPr>
          <p:cNvSpPr>
            <a:spLocks noGrp="1"/>
          </p:cNvSpPr>
          <p:nvPr>
            <p:ph idx="1"/>
          </p:nvPr>
        </p:nvSpPr>
        <p:spPr/>
        <p:txBody>
          <a:bodyPr/>
          <a:lstStyle/>
          <a:p>
            <a:r>
              <a:rPr lang="en-GB" sz="1800" dirty="0">
                <a:effectLst/>
                <a:latin typeface="Arial" panose="020B0604020202020204" pitchFamily="34" charset="0"/>
                <a:ea typeface="Calibri" panose="020F0502020204030204" pitchFamily="34" charset="0"/>
              </a:rPr>
              <a:t>After an in-depth analysis, it can be concluded that although St. James Town is more populated with restaurant venues, the market fragmentation is relatively high, which together with higher density of tourism venues, represents a better opportunity for potential investment. </a:t>
            </a:r>
            <a:endParaRPr lang="cs-CZ" sz="1800" dirty="0">
              <a:effectLst/>
              <a:latin typeface="Arial" panose="020B0604020202020204" pitchFamily="34" charset="0"/>
              <a:ea typeface="Calibri" panose="020F0502020204030204" pitchFamily="34" charset="0"/>
            </a:endParaRPr>
          </a:p>
          <a:p>
            <a:endParaRPr lang="cs-CZ" sz="1800" dirty="0">
              <a:latin typeface="Arial" panose="020B0604020202020204" pitchFamily="34" charset="0"/>
              <a:ea typeface="Calibri" panose="020F0502020204030204" pitchFamily="34" charset="0"/>
            </a:endParaRPr>
          </a:p>
          <a:p>
            <a:r>
              <a:rPr lang="en-GB" sz="1800" dirty="0">
                <a:effectLst/>
                <a:latin typeface="Arial" panose="020B0604020202020204" pitchFamily="34" charset="0"/>
                <a:ea typeface="Calibri" panose="020F0502020204030204" pitchFamily="34" charset="0"/>
              </a:rPr>
              <a:t>Therefore, taken together, St. James Town should be considered for as a future restaurant venue location. </a:t>
            </a:r>
            <a:endParaRPr lang="en-GB" dirty="0"/>
          </a:p>
        </p:txBody>
      </p:sp>
    </p:spTree>
    <p:extLst>
      <p:ext uri="{BB962C8B-B14F-4D97-AF65-F5344CB8AC3E}">
        <p14:creationId xmlns:p14="http://schemas.microsoft.com/office/powerpoint/2010/main" val="22745352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13</TotalTime>
  <Words>392</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Wingdings 3</vt:lpstr>
      <vt:lpstr>Ion</vt:lpstr>
      <vt:lpstr>Toronto Hospitality</vt:lpstr>
      <vt:lpstr>Hospitality in Toronto</vt:lpstr>
      <vt:lpstr>Data Aquisition and Cleaning</vt:lpstr>
      <vt:lpstr>Data Analysis</vt:lpstr>
      <vt:lpstr>Occurence of Venues</vt:lpstr>
      <vt:lpstr>Frequency of Restaurant Venues </vt:lpstr>
      <vt:lpstr>Types of Restaurant Venues</vt:lpstr>
      <vt:lpstr>Relationship with Other Venues </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Toronto Hospitality</dc:title>
  <dc:creator>david takacs</dc:creator>
  <cp:lastModifiedBy>david takacs</cp:lastModifiedBy>
  <cp:revision>2</cp:revision>
  <dcterms:created xsi:type="dcterms:W3CDTF">2021-02-17T23:26:42Z</dcterms:created>
  <dcterms:modified xsi:type="dcterms:W3CDTF">2021-02-17T23:40:18Z</dcterms:modified>
</cp:coreProperties>
</file>