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6"/>
  </p:notesMasterIdLst>
  <p:sldIdLst>
    <p:sldId id="256" r:id="rId3"/>
    <p:sldId id="269" r:id="rId4"/>
    <p:sldId id="272" r:id="rId5"/>
    <p:sldId id="263" r:id="rId6"/>
    <p:sldId id="257" r:id="rId7"/>
    <p:sldId id="258" r:id="rId8"/>
    <p:sldId id="259" r:id="rId9"/>
    <p:sldId id="260" r:id="rId10"/>
    <p:sldId id="261" r:id="rId11"/>
    <p:sldId id="262" r:id="rId12"/>
    <p:sldId id="271" r:id="rId13"/>
    <p:sldId id="270" r:id="rId14"/>
    <p:sldId id="266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8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254" y="-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25/06/2017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29A-DD2C-45AC-9EC1-CA627F0D16F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418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446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33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8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809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368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92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906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780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514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053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1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25/06/2017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8" name="Marcador de pie de página 1"/>
          <p:cNvSpPr txBox="1">
            <a:spLocks/>
          </p:cNvSpPr>
          <p:nvPr userDrawn="1"/>
        </p:nvSpPr>
        <p:spPr>
          <a:xfrm>
            <a:off x="588723" y="6041362"/>
            <a:ext cx="8685279" cy="365125"/>
          </a:xfrm>
          <a:prstGeom prst="rect">
            <a:avLst/>
          </a:prstGeom>
        </p:spPr>
        <p:txBody>
          <a:bodyPr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>
                <a:latin typeface="Arial Black" panose="020B0A04020102020204" pitchFamily="34" charset="0"/>
              </a:rPr>
              <a:t>Catálogo de productos 2017</a:t>
            </a:r>
            <a:endParaRPr lang="es-MX" sz="3200" dirty="0">
              <a:latin typeface="Arial Black" panose="020B0A04020102020204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63" y="5741856"/>
            <a:ext cx="2315628" cy="10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79E8-8FEF-4216-A483-C859120B0F9F}" type="datetimeFigureOut">
              <a:rPr lang="es-ES" smtClean="0"/>
              <a:t>25/06/2017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9" b="3892"/>
          <a:stretch/>
        </p:blipFill>
        <p:spPr>
          <a:xfrm>
            <a:off x="668588" y="1049361"/>
            <a:ext cx="8821320" cy="37538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27219" y="4860364"/>
            <a:ext cx="66128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WWW.MASTERRAIL.COM.MX</a:t>
            </a:r>
            <a:endParaRPr lang="es-MX" sz="3200" dirty="0"/>
          </a:p>
        </p:txBody>
      </p:sp>
      <p:sp>
        <p:nvSpPr>
          <p:cNvPr id="6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353484" y="6041362"/>
            <a:ext cx="9136424" cy="416588"/>
          </a:xfrm>
        </p:spPr>
        <p:txBody>
          <a:bodyPr/>
          <a:lstStyle/>
          <a:p>
            <a:r>
              <a:rPr lang="es-MX" sz="32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</a:t>
            </a:r>
            <a:r>
              <a:rPr lang="es-MX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NpofWc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4335462"/>
            <a:ext cx="2995608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Bulón 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BMR-150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28510"/>
              </p:ext>
            </p:extLst>
          </p:nvPr>
        </p:nvGraphicFramePr>
        <p:xfrm>
          <a:off x="895349" y="2533649"/>
          <a:ext cx="4191002" cy="26318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1"/>
                <a:gridCol w="2095501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BMR-300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 POR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8PZas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/ 6PZas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GENERALIDADES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POLIPROPILENO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N/A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7 Marcador de contenido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30256" r="35832" b="25571"/>
          <a:stretch/>
        </p:blipFill>
        <p:spPr>
          <a:xfrm rot="2484796">
            <a:off x="6412508" y="1408172"/>
            <a:ext cx="1662001" cy="3386281"/>
          </a:xfrm>
          <a:effectLst/>
        </p:spPr>
      </p:pic>
      <p:sp>
        <p:nvSpPr>
          <p:cNvPr id="6" name="5 CuadroTexto"/>
          <p:cNvSpPr txBox="1"/>
          <p:nvPr/>
        </p:nvSpPr>
        <p:spPr>
          <a:xfrm>
            <a:off x="361950" y="5334000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Usamos tornillos de grado de alta resistencia.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6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1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881061"/>
            <a:ext cx="3933825" cy="5250587"/>
          </a:xfrm>
          <a:prstGeom prst="rect">
            <a:avLst/>
          </a:prstGeom>
        </p:spPr>
      </p:pic>
      <p:pic>
        <p:nvPicPr>
          <p:cNvPr id="16" name="15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2" y="881061"/>
            <a:ext cx="3804828" cy="5078412"/>
          </a:xfr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96434" y="4191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Demo Master Rail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17 Llamada con línea 1 (borde y barra de énfasis)"/>
          <p:cNvSpPr/>
          <p:nvPr/>
        </p:nvSpPr>
        <p:spPr>
          <a:xfrm>
            <a:off x="4552950" y="4419600"/>
            <a:ext cx="1371600" cy="723900"/>
          </a:xfrm>
          <a:prstGeom prst="accentBorderCallout1">
            <a:avLst>
              <a:gd name="adj1" fmla="val 18750"/>
              <a:gd name="adj2" fmla="val -8333"/>
              <a:gd name="adj3" fmla="val -55922"/>
              <a:gd name="adj4" fmla="val -10500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Bulón</a:t>
            </a:r>
            <a:endParaRPr lang="es-ES" dirty="0"/>
          </a:p>
        </p:txBody>
      </p:sp>
      <p:sp>
        <p:nvSpPr>
          <p:cNvPr id="19" name="18 Llamada con línea 1 (borde y barra de énfasis)"/>
          <p:cNvSpPr/>
          <p:nvPr/>
        </p:nvSpPr>
        <p:spPr>
          <a:xfrm>
            <a:off x="38100" y="495300"/>
            <a:ext cx="1600200" cy="1047750"/>
          </a:xfrm>
          <a:prstGeom prst="accentBorderCallout1">
            <a:avLst>
              <a:gd name="adj1" fmla="val 29276"/>
              <a:gd name="adj2" fmla="val 106945"/>
              <a:gd name="adj3" fmla="val 219772"/>
              <a:gd name="adj4" fmla="val 190834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Rueda a Piso en U </a:t>
            </a:r>
            <a:r>
              <a:rPr lang="es-MX" dirty="0"/>
              <a:t>4"</a:t>
            </a:r>
            <a:endParaRPr lang="es-ES" dirty="0"/>
          </a:p>
        </p:txBody>
      </p:sp>
      <p:sp>
        <p:nvSpPr>
          <p:cNvPr id="20" name="19 Llamada con línea 1 (borde y barra de énfasis)"/>
          <p:cNvSpPr/>
          <p:nvPr/>
        </p:nvSpPr>
        <p:spPr>
          <a:xfrm>
            <a:off x="9715500" y="1943100"/>
            <a:ext cx="2057400" cy="552450"/>
          </a:xfrm>
          <a:prstGeom prst="accentBorderCallout1">
            <a:avLst>
              <a:gd name="adj1" fmla="val 35084"/>
              <a:gd name="adj2" fmla="val -6019"/>
              <a:gd name="adj3" fmla="val -12728"/>
              <a:gd name="adj4" fmla="val -40648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CMR-300</a:t>
            </a:r>
            <a:endParaRPr lang="es-ES" dirty="0"/>
          </a:p>
        </p:txBody>
      </p:sp>
      <p:sp>
        <p:nvSpPr>
          <p:cNvPr id="21" name="20 Llamada con línea 1 (borde y barra de énfasis)"/>
          <p:cNvSpPr/>
          <p:nvPr/>
        </p:nvSpPr>
        <p:spPr>
          <a:xfrm>
            <a:off x="9448800" y="4588598"/>
            <a:ext cx="2057400" cy="552450"/>
          </a:xfrm>
          <a:prstGeom prst="accentBorderCallout1">
            <a:avLst>
              <a:gd name="adj1" fmla="val 41980"/>
              <a:gd name="adj2" fmla="val -5093"/>
              <a:gd name="adj3" fmla="val -523074"/>
              <a:gd name="adj4" fmla="val -110092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Riel RMR-300</a:t>
            </a:r>
            <a:endParaRPr lang="es-ES" dirty="0"/>
          </a:p>
        </p:txBody>
      </p:sp>
      <p:sp>
        <p:nvSpPr>
          <p:cNvPr id="10" name="9 Llamada con línea 1 (borde y barra de énfasis)"/>
          <p:cNvSpPr/>
          <p:nvPr/>
        </p:nvSpPr>
        <p:spPr>
          <a:xfrm>
            <a:off x="266700" y="4750523"/>
            <a:ext cx="1371600" cy="1047750"/>
          </a:xfrm>
          <a:prstGeom prst="accentBorderCallout1">
            <a:avLst>
              <a:gd name="adj1" fmla="val 29276"/>
              <a:gd name="adj2" fmla="val 106945"/>
              <a:gd name="adj3" fmla="val 14317"/>
              <a:gd name="adj4" fmla="val 188057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Rueda a Piso en V </a:t>
            </a:r>
            <a:r>
              <a:rPr lang="es-MX" dirty="0"/>
              <a:t>4"</a:t>
            </a:r>
            <a:endParaRPr lang="es-ES" dirty="0"/>
          </a:p>
        </p:txBody>
      </p:sp>
      <p:sp>
        <p:nvSpPr>
          <p:cNvPr id="11" name="10 Llamada con línea 1 (borde y barra de énfasis)"/>
          <p:cNvSpPr/>
          <p:nvPr/>
        </p:nvSpPr>
        <p:spPr>
          <a:xfrm>
            <a:off x="7296150" y="5703023"/>
            <a:ext cx="1371600" cy="1047750"/>
          </a:xfrm>
          <a:prstGeom prst="accentBorderCallout1">
            <a:avLst>
              <a:gd name="adj1" fmla="val 29276"/>
              <a:gd name="adj2" fmla="val 106945"/>
              <a:gd name="adj3" fmla="val -78410"/>
              <a:gd name="adj4" fmla="val 100557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Guía a Piso GPMR-ULTRA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9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Notas: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58284" y="1703389"/>
            <a:ext cx="9571566" cy="3880772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 smtClean="0">
                <a:latin typeface="Arial Black" panose="020B0A04020102020204" pitchFamily="34" charset="0"/>
              </a:rPr>
              <a:t>Nuestros productos fabricados con un excelente </a:t>
            </a:r>
            <a:r>
              <a:rPr lang="es-MX" sz="3900" b="1" dirty="0" smtClean="0">
                <a:latin typeface="Arial Black" panose="020B0A04020102020204" pitchFamily="34" charset="0"/>
              </a:rPr>
              <a:t>acero especial el 1018</a:t>
            </a:r>
            <a:r>
              <a:rPr lang="es-MX" sz="3200" dirty="0" smtClean="0">
                <a:latin typeface="Arial Black" panose="020B0A04020102020204" pitchFamily="34" charset="0"/>
              </a:rPr>
              <a:t>, y con ruedas en polímero especial con alta resistencia para la carga para portón.</a:t>
            </a:r>
          </a:p>
          <a:p>
            <a:r>
              <a:rPr lang="es-MX" sz="3200" dirty="0" smtClean="0">
                <a:latin typeface="Arial Black" panose="020B0A04020102020204" pitchFamily="34" charset="0"/>
              </a:rPr>
              <a:t>Ofrecemos grandes productos fabricados en Acero los cuales benefician a instaladores en el diseño de sus portones corredizos.</a:t>
            </a:r>
            <a:endParaRPr lang="es-MX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.freepik.com/iconos-gratis/llamar-respuesta-ios-7-simbolo-interfaz_318-347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52450"/>
            <a:ext cx="1025525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4351"/>
            <a:ext cx="8923866" cy="11811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Contáctanos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000000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endParaRPr lang="es-MX" sz="4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078" y="1426662"/>
            <a:ext cx="9288378" cy="4310755"/>
          </a:xfrm>
        </p:spPr>
        <p:txBody>
          <a:bodyPr>
            <a:normAutofit lnSpcReduction="10000"/>
          </a:bodyPr>
          <a:lstStyle/>
          <a:p>
            <a:endParaRPr lang="es-MX" dirty="0" smtClean="0"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Teléfono de oficina: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                   01 (449) 300 8975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					 01 </a:t>
            </a: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(449) 300 </a:t>
            </a: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8976</a:t>
            </a: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endParaRPr lang="es-MX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Correo electrónico:      </a:t>
            </a:r>
            <a:endParaRPr lang="es-MX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endParaRPr lang="es-MX" dirty="0" smtClean="0"/>
          </a:p>
          <a:p>
            <a:pPr marL="0" indent="0" algn="ctr">
              <a:buNone/>
            </a:pPr>
            <a:r>
              <a:rPr lang="es-MX" sz="2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ventas@masterrail.com.mx</a:t>
            </a:r>
          </a:p>
          <a:p>
            <a:pPr marL="0" indent="0" algn="ctr">
              <a:buNone/>
            </a:pPr>
            <a:endParaRPr lang="es-MX" sz="2400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MX" sz="4000" dirty="0">
                <a:solidFill>
                  <a:schemeClr val="tx1"/>
                </a:solidFill>
                <a:latin typeface="Arial Black" panose="020B0A04020102020204" pitchFamily="34" charset="0"/>
              </a:rPr>
              <a:t>WWW.MASTERRAIL.COM.MX</a:t>
            </a:r>
            <a:endParaRPr lang="es-MX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MX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6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Introducción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tx1"/>
                </a:solidFill>
              </a:rPr>
              <a:t>Por medio del presente documento, nos complace presentarle a la empresa</a:t>
            </a:r>
            <a:r>
              <a:rPr lang="es-MX" sz="3200" b="1" dirty="0" smtClean="0">
                <a:solidFill>
                  <a:schemeClr val="tx1"/>
                </a:solidFill>
              </a:rPr>
              <a:t> Master Rail S.A. de C.V.</a:t>
            </a:r>
            <a:r>
              <a:rPr lang="es-MX" sz="3200" dirty="0" smtClean="0">
                <a:solidFill>
                  <a:schemeClr val="tx1"/>
                </a:solidFill>
              </a:rPr>
              <a:t> y sus productos</a:t>
            </a:r>
          </a:p>
        </p:txBody>
      </p:sp>
    </p:spTree>
    <p:extLst>
      <p:ext uri="{BB962C8B-B14F-4D97-AF65-F5344CB8AC3E}">
        <p14:creationId xmlns:p14="http://schemas.microsoft.com/office/powerpoint/2010/main" val="8118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b="1" dirty="0" smtClean="0"/>
              <a:t>Master Rail </a:t>
            </a:r>
            <a:r>
              <a:rPr lang="es-MX" sz="3600" dirty="0" smtClean="0"/>
              <a:t>es una </a:t>
            </a:r>
            <a:r>
              <a:rPr lang="es-MX" sz="3600" b="1" dirty="0" smtClean="0"/>
              <a:t>empresa</a:t>
            </a:r>
            <a:r>
              <a:rPr lang="es-MX" sz="3600" dirty="0" smtClean="0"/>
              <a:t> nacida en Mexico en la ciudad de Aguascalientes, Ags. Nos dedicamos a los sistemas de Cargan Para Portón, con una lista de productos de excelente calidad y diseño.</a:t>
            </a:r>
          </a:p>
          <a:p>
            <a:endParaRPr lang="es-ES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 de productos y precios 2015</a:t>
            </a:r>
            <a:endParaRPr lang="es-MX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9" b="3892"/>
          <a:stretch/>
        </p:blipFill>
        <p:spPr>
          <a:xfrm>
            <a:off x="2706938" y="0"/>
            <a:ext cx="4684462" cy="199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147571" y="1870749"/>
            <a:ext cx="6155577" cy="3511695"/>
            <a:chOff x="2090421" y="1699299"/>
            <a:chExt cx="6155577" cy="3511695"/>
          </a:xfrm>
        </p:grpSpPr>
        <p:pic>
          <p:nvPicPr>
            <p:cNvPr id="10" name="Marcador de contenido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9" b="95821" l="0" r="978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421" y="2559915"/>
              <a:ext cx="1814583" cy="2182459"/>
            </a:xfrm>
            <a:prstGeom prst="rect">
              <a:avLst/>
            </a:prstGeom>
          </p:spPr>
        </p:pic>
        <p:pic>
          <p:nvPicPr>
            <p:cNvPr id="11" name="Marcador de contenido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4241" l="57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68"/>
            <a:stretch/>
          </p:blipFill>
          <p:spPr>
            <a:xfrm>
              <a:off x="3784650" y="3849702"/>
              <a:ext cx="2271614" cy="1146986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78" b="94737" l="2239" r="9850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318">
              <a:off x="7371611" y="1699299"/>
              <a:ext cx="874387" cy="1616212"/>
            </a:xfrm>
            <a:prstGeom prst="rect">
              <a:avLst/>
            </a:prstGeom>
          </p:spPr>
        </p:pic>
        <p:pic>
          <p:nvPicPr>
            <p:cNvPr id="13" name="Marcador de contenido 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45" b="89963" l="3743" r="969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439" y="2336330"/>
              <a:ext cx="1942937" cy="1863280"/>
            </a:xfrm>
            <a:prstGeom prst="rect">
              <a:avLst/>
            </a:prstGeom>
          </p:spPr>
        </p:pic>
        <p:pic>
          <p:nvPicPr>
            <p:cNvPr id="14" name="Marcador de contenido 5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15" y="2001930"/>
              <a:ext cx="1558079" cy="1847772"/>
            </a:xfrm>
            <a:prstGeom prst="rect">
              <a:avLst/>
            </a:prstGeom>
          </p:spPr>
        </p:pic>
        <p:pic>
          <p:nvPicPr>
            <p:cNvPr id="15" name="Marcador de contenido 4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786" y="3188226"/>
              <a:ext cx="1705638" cy="2022768"/>
            </a:xfrm>
            <a:prstGeom prst="rect">
              <a:avLst/>
            </a:prstGeom>
          </p:spPr>
        </p:pic>
      </p:grpSp>
      <p:sp>
        <p:nvSpPr>
          <p:cNvPr id="2" name="1 Rectángulo"/>
          <p:cNvSpPr/>
          <p:nvPr/>
        </p:nvSpPr>
        <p:spPr>
          <a:xfrm>
            <a:off x="7251755" y="1314450"/>
            <a:ext cx="1682695" cy="2124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7 Marcador de contenido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0" b="23092"/>
          <a:stretch/>
        </p:blipFill>
        <p:spPr>
          <a:xfrm rot="1322414">
            <a:off x="6722777" y="1356218"/>
            <a:ext cx="2449008" cy="2202903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87302" y="895350"/>
            <a:ext cx="8596668" cy="893131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PRODUCTOS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Carrucha (Rodamiento) 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CMR-300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" y="2008188"/>
            <a:ext cx="4245392" cy="4071339"/>
          </a:xfr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97094"/>
              </p:ext>
            </p:extLst>
          </p:nvPr>
        </p:nvGraphicFramePr>
        <p:xfrm>
          <a:off x="5029199" y="2228849"/>
          <a:ext cx="4191002" cy="26905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1"/>
                <a:gridCol w="2095501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Carrucha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Master Rail (Rodamiento)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 Piezas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476750" y="5202198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Usamos tornillos de grado de alta resistencia.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6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69929"/>
          </a:xfrm>
        </p:spPr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Riel Superior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RMR-300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14640" r="12216" b="14567"/>
          <a:stretch/>
        </p:blipFill>
        <p:spPr>
          <a:xfrm>
            <a:off x="5410199" y="2190750"/>
            <a:ext cx="4307417" cy="3524250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15358"/>
              </p:ext>
            </p:extLst>
          </p:nvPr>
        </p:nvGraphicFramePr>
        <p:xfrm>
          <a:off x="838197" y="2243444"/>
          <a:ext cx="4648202" cy="321099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3103"/>
                <a:gridCol w="2705099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Riel Superior Master Rail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Lamina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decapada Cal. 12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DIMENSIONES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 Metros y 6 Metros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Guía a piso tipo </a:t>
            </a: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ULTRA</a:t>
            </a: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GPMR-ULTRA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4" y="2705622"/>
            <a:ext cx="4856215" cy="2457450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21608"/>
              </p:ext>
            </p:extLst>
          </p:nvPr>
        </p:nvGraphicFramePr>
        <p:xfrm>
          <a:off x="5048247" y="2305050"/>
          <a:ext cx="4591052" cy="2627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4053"/>
                <a:gridCol w="2666999"/>
              </a:tblGrid>
              <a:tr h="472117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GPMR-ULTRA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Guía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a piso tipo ULTRA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Lamina Galvanizada  </a:t>
                      </a:r>
                      <a:b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</a:br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Cal. 10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DIMENSIÓN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Metros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Rueda a piso en U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RUMR-450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25" y="1714737"/>
            <a:ext cx="3272906" cy="3881437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0809"/>
              </p:ext>
            </p:extLst>
          </p:nvPr>
        </p:nvGraphicFramePr>
        <p:xfrm>
          <a:off x="228600" y="2305050"/>
          <a:ext cx="6019800" cy="31722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3550"/>
                <a:gridCol w="1428750"/>
                <a:gridCol w="1428750"/>
                <a:gridCol w="1428750"/>
              </a:tblGrid>
              <a:tr h="472117">
                <a:tc gridSpan="4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RUMR-350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RUMR-450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RUMR-550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88011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TAMAÑO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3/8"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(Por pieza)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250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14350" y="5580460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Usamos tornillos de grado de alta resistencia.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8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Rueda a piso en V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RVMR-450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" y="2053592"/>
            <a:ext cx="3272906" cy="3881437"/>
          </a:xfrm>
        </p:spPr>
      </p:pic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30944"/>
              </p:ext>
            </p:extLst>
          </p:nvPr>
        </p:nvGraphicFramePr>
        <p:xfrm>
          <a:off x="3924300" y="2419350"/>
          <a:ext cx="6019800" cy="31341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3550"/>
                <a:gridCol w="1428750"/>
                <a:gridCol w="1428750"/>
                <a:gridCol w="1428750"/>
              </a:tblGrid>
              <a:tr h="434017">
                <a:tc gridSpan="4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RVMR-350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RVMR-450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RVMR-550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88011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TAMAÑO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3/8"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(Por pieza)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250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324350" y="5599510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Usamos tornillos de grado de alta resistencia.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2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3040</TotalTime>
  <Words>376</Words>
  <Application>Microsoft Office PowerPoint</Application>
  <PresentationFormat>Personalizado</PresentationFormat>
  <Paragraphs>111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Faceta</vt:lpstr>
      <vt:lpstr>Diseño personalizado</vt:lpstr>
      <vt:lpstr>Presentación de PowerPoint</vt:lpstr>
      <vt:lpstr>Introducción</vt:lpstr>
      <vt:lpstr>Presentación de PowerPoint</vt:lpstr>
      <vt:lpstr>PRODUCTOS</vt:lpstr>
      <vt:lpstr>Carrucha (Rodamiento)  CMR-300</vt:lpstr>
      <vt:lpstr>Riel Superior RMR-300</vt:lpstr>
      <vt:lpstr>Guía a piso tipo ULTRA GPMR-ULTRA</vt:lpstr>
      <vt:lpstr>Rueda a piso en U RUMR-450</vt:lpstr>
      <vt:lpstr>Rueda a piso en V RVMR-450</vt:lpstr>
      <vt:lpstr>Bulón  BMR-150</vt:lpstr>
      <vt:lpstr>Demo Master Rail</vt:lpstr>
      <vt:lpstr>Notas:</vt:lpstr>
      <vt:lpstr>Contáctanos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106</cp:revision>
  <dcterms:created xsi:type="dcterms:W3CDTF">2015-11-18T20:18:56Z</dcterms:created>
  <dcterms:modified xsi:type="dcterms:W3CDTF">2017-06-26T02:25:56Z</dcterms:modified>
</cp:coreProperties>
</file>