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70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6659"/>
    <a:srgbClr val="F14E47"/>
    <a:srgbClr val="0000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-36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2227B-96F8-43B6-B2D7-F414F9EA1BCF}" type="datetimeFigureOut">
              <a:rPr lang="es-MX" smtClean="0"/>
              <a:t>29/09/2017</a:t>
            </a:fld>
            <a:endParaRPr lang="es-MX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5829A-DD2C-45AC-9EC1-CA627F0D16FA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24926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4001C-8D55-42A5-A15C-58B085F914A8}" type="datetime1">
              <a:rPr lang="es-MX" smtClean="0"/>
              <a:t>29/09/2017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40668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9A6E-A03D-4E69-884F-62B1EE5A8669}" type="datetime1">
              <a:rPr lang="es-MX" smtClean="0"/>
              <a:t>29/09/2017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342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F343-6C5F-4F1C-8824-D12E40270D41}" type="datetime1">
              <a:rPr lang="es-MX" smtClean="0"/>
              <a:t>29/09/2017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9581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F627-BD08-439B-873A-632D933B9DD0}" type="datetime1">
              <a:rPr lang="es-MX" smtClean="0"/>
              <a:t>29/09/2017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90843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6209-6D83-4C41-A2CD-46BABCF2A458}" type="datetime1">
              <a:rPr lang="es-MX" smtClean="0"/>
              <a:t>29/09/2017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6732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645B-14A4-4BC4-BB7E-5F000BB32930}" type="datetime1">
              <a:rPr lang="es-MX" smtClean="0"/>
              <a:t>29/09/2017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94872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2C84-C79A-4EA7-8860-AEBB8BF421EA}" type="datetime1">
              <a:rPr lang="es-MX" smtClean="0"/>
              <a:t>29/09/2017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02085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E83A-8255-49CF-94EB-9CB3A7FBD066}" type="datetime1">
              <a:rPr lang="es-MX" smtClean="0"/>
              <a:t>29/09/2017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7687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2E9A-2B30-4EBF-A46F-1BDC53AEFCE7}" type="datetime1">
              <a:rPr lang="es-MX" smtClean="0"/>
              <a:t>29/09/2017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98796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DA43-4010-4D98-8BDD-8F277DD5546D}" type="datetime1">
              <a:rPr lang="es-MX" smtClean="0"/>
              <a:t>29/09/2017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9085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0CBB-9CA1-4B98-A389-33A0D185ACED}" type="datetime1">
              <a:rPr lang="es-MX" smtClean="0"/>
              <a:t>29/09/2017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3246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BC58-815D-4B7F-BB8B-54B57C9B23F5}" type="datetime1">
              <a:rPr lang="es-MX" smtClean="0"/>
              <a:t>29/09/2017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5122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29B5-5D82-4F0F-9BF3-DFE6F4EDA9E3}" type="datetime1">
              <a:rPr lang="es-MX" smtClean="0"/>
              <a:t>29/09/2017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6573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DC58-6D24-4767-9570-6C1EE3F34D93}" type="datetime1">
              <a:rPr lang="es-MX" smtClean="0"/>
              <a:t>29/09/2017</a:t>
            </a:fld>
            <a:endParaRPr lang="es-MX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4419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6E52-56A2-4004-853F-DAD007B77A20}" type="datetime1">
              <a:rPr lang="es-MX" smtClean="0"/>
              <a:t>29/09/2017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37127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B2FC8-AE3A-478F-BB08-E1B522861E88}" type="datetime1">
              <a:rPr lang="es-MX" smtClean="0"/>
              <a:t>29/09/2017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88409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6659">
                <a:alpha val="2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DD6659">
                <a:alpha val="72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4E47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D6659">
                <a:alpha val="8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rgbClr val="DD6659">
                <a:alpha val="8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A1E7A-DA28-4EB0-809D-14AFA0D3F508}" type="datetime1">
              <a:rPr lang="es-MX" smtClean="0"/>
              <a:t>29/09/2017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0511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jpe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Marcador de contenido 4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934" b="5351"/>
          <a:stretch/>
        </p:blipFill>
        <p:spPr>
          <a:xfrm>
            <a:off x="6161432" y="5025295"/>
            <a:ext cx="1244875" cy="1339244"/>
          </a:xfrm>
          <a:prstGeom prst="rect">
            <a:avLst/>
          </a:prstGeom>
        </p:spPr>
      </p:pic>
      <p:pic>
        <p:nvPicPr>
          <p:cNvPr id="15" name="Marcador de contenido 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838" y="5054469"/>
            <a:ext cx="1196382" cy="1418825"/>
          </a:xfrm>
          <a:prstGeom prst="rect">
            <a:avLst/>
          </a:prstGeom>
        </p:spPr>
      </p:pic>
      <p:pic>
        <p:nvPicPr>
          <p:cNvPr id="18" name="Marcador de contenido 4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99" b="95821" l="0" r="9784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518" y="5069038"/>
            <a:ext cx="1155440" cy="1389686"/>
          </a:xfrm>
          <a:prstGeom prst="rect">
            <a:avLst/>
          </a:prstGeom>
        </p:spPr>
      </p:pic>
      <p:pic>
        <p:nvPicPr>
          <p:cNvPr id="21" name="Marcador de contenido 7"/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4241" l="575" r="100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968"/>
          <a:stretch/>
        </p:blipFill>
        <p:spPr>
          <a:xfrm>
            <a:off x="3316170" y="5476304"/>
            <a:ext cx="1446456" cy="730346"/>
          </a:xfrm>
          <a:prstGeom prst="rect">
            <a:avLst/>
          </a:prstGeom>
        </p:spPr>
      </p:pic>
      <p:pic>
        <p:nvPicPr>
          <p:cNvPr id="22" name="Marcador de contenido 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36" y="5137174"/>
            <a:ext cx="1237170" cy="1186448"/>
          </a:xfrm>
          <a:prstGeom prst="rect">
            <a:avLst/>
          </a:prstGeom>
        </p:spPr>
      </p:pic>
      <p:pic>
        <p:nvPicPr>
          <p:cNvPr id="23" name="7 Marcador de contenido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26" t="30256" r="35832" b="25571"/>
          <a:stretch/>
        </p:blipFill>
        <p:spPr>
          <a:xfrm rot="2484796">
            <a:off x="8891241" y="5037754"/>
            <a:ext cx="577080" cy="1175783"/>
          </a:xfrm>
          <a:prstGeom prst="rect">
            <a:avLst/>
          </a:prstGeom>
          <a:effectLst/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77334" y="-6764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s-MX" dirty="0">
                <a:solidFill>
                  <a:schemeClr val="tx1"/>
                </a:solidFill>
                <a:latin typeface="Arial Black" panose="020B0A04020102020204" pitchFamily="34" charset="0"/>
              </a:rPr>
              <a:t>Lista de precios </a:t>
            </a:r>
            <a:r>
              <a:rPr lang="es-MX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2017</a:t>
            </a:r>
            <a:endParaRPr lang="es-MX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>
          <a:xfrm>
            <a:off x="660419" y="6264377"/>
            <a:ext cx="8409312" cy="365125"/>
          </a:xfrm>
        </p:spPr>
        <p:txBody>
          <a:bodyPr/>
          <a:lstStyle/>
          <a:p>
            <a:r>
              <a:rPr lang="es-MX" sz="2800" dirty="0">
                <a:solidFill>
                  <a:schemeClr val="tx1"/>
                </a:solidFill>
                <a:latin typeface="Arial Black" panose="020B0A04020102020204" pitchFamily="34" charset="0"/>
              </a:rPr>
              <a:t>Catálogo de productos y precios </a:t>
            </a:r>
            <a:r>
              <a:rPr lang="es-MX" sz="2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2017</a:t>
            </a:r>
            <a:endParaRPr lang="es-MX" sz="2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16" name="Picture 2" descr="Isotope.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002" y="5065659"/>
            <a:ext cx="3047999" cy="137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contenido 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36" y="5125486"/>
            <a:ext cx="1237170" cy="1186448"/>
          </a:xfrm>
          <a:prstGeom prst="rect">
            <a:avLst/>
          </a:prstGeom>
        </p:spPr>
      </p:pic>
      <p:graphicFrame>
        <p:nvGraphicFramePr>
          <p:cNvPr id="7" name="6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7139766"/>
              </p:ext>
            </p:extLst>
          </p:nvPr>
        </p:nvGraphicFramePr>
        <p:xfrm>
          <a:off x="275473" y="526139"/>
          <a:ext cx="9898838" cy="4241304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829083"/>
                <a:gridCol w="2605690"/>
                <a:gridCol w="1692306"/>
                <a:gridCol w="1954267"/>
                <a:gridCol w="1817492"/>
              </a:tblGrid>
              <a:tr h="8955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effectLst/>
                        </a:rPr>
                        <a:t>Producto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4E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effectLst/>
                        </a:rPr>
                        <a:t>Clave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4E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300" dirty="0" smtClean="0">
                          <a:effectLst/>
                        </a:rPr>
                        <a:t>PRECIO DISTRIBUIDOR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4E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effectLst/>
                        </a:rPr>
                        <a:t>PRECIO CLIENTE FINAL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4E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effectLst/>
                        </a:rPr>
                        <a:t>Costo por: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4E47"/>
                    </a:solidFill>
                  </a:tcPr>
                </a:tc>
              </a:tr>
              <a:tr h="3886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effectLst/>
                        </a:rPr>
                        <a:t>Carrucha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effectLst/>
                        </a:rPr>
                        <a:t>CMR-300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300" dirty="0">
                          <a:effectLst/>
                        </a:rPr>
                        <a:t>254.32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300" dirty="0">
                          <a:effectLst/>
                        </a:rPr>
                        <a:t>275.87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effectLst/>
                        </a:rPr>
                        <a:t>Juego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7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effectLst/>
                        </a:rPr>
                        <a:t>Riel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effectLst/>
                        </a:rPr>
                        <a:t>RMR-300 (6mts)</a:t>
                      </a:r>
                      <a:endParaRPr lang="es-ES" sz="1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effectLst/>
                        </a:rPr>
                        <a:t>RMR-300/2 (3mts)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300" dirty="0">
                          <a:effectLst/>
                        </a:rPr>
                        <a:t>887.94</a:t>
                      </a:r>
                      <a:endParaRPr lang="es-ES" sz="1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300" dirty="0">
                          <a:effectLst/>
                        </a:rPr>
                        <a:t>443.97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300" dirty="0">
                          <a:effectLst/>
                        </a:rPr>
                        <a:t>969.82</a:t>
                      </a:r>
                      <a:endParaRPr lang="es-ES" sz="1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300" dirty="0">
                          <a:effectLst/>
                        </a:rPr>
                        <a:t>484.92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effectLst/>
                        </a:rPr>
                        <a:t>Pieza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6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effectLst/>
                        </a:rPr>
                        <a:t>Guía a piso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effectLst/>
                        </a:rPr>
                        <a:t>GPMR-Ultra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300" dirty="0">
                          <a:effectLst/>
                        </a:rPr>
                        <a:t>414.66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300" dirty="0">
                          <a:effectLst/>
                        </a:rPr>
                        <a:t>497.42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effectLst/>
                        </a:rPr>
                        <a:t>Pieza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16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effectLst/>
                        </a:rPr>
                        <a:t>Rueda a piso en U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effectLst/>
                        </a:rPr>
                        <a:t>RUMR-350 (3”)</a:t>
                      </a:r>
                      <a:endParaRPr lang="es-ES" sz="1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effectLst/>
                        </a:rPr>
                        <a:t>RUMR-450 (4”)</a:t>
                      </a:r>
                      <a:endParaRPr lang="es-ES" sz="1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effectLst/>
                        </a:rPr>
                        <a:t>RUMR-550 (5 3/8”)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300" dirty="0">
                          <a:effectLst/>
                        </a:rPr>
                        <a:t>198.29</a:t>
                      </a:r>
                      <a:endParaRPr lang="es-ES" sz="1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300" dirty="0">
                          <a:effectLst/>
                        </a:rPr>
                        <a:t>256.04</a:t>
                      </a:r>
                      <a:endParaRPr lang="es-ES" sz="1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300" dirty="0">
                          <a:effectLst/>
                        </a:rPr>
                        <a:t>375.00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300" dirty="0">
                          <a:effectLst/>
                        </a:rPr>
                        <a:t>238.80</a:t>
                      </a:r>
                      <a:endParaRPr lang="es-ES" sz="1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300" dirty="0">
                          <a:effectLst/>
                        </a:rPr>
                        <a:t>331.04</a:t>
                      </a:r>
                      <a:endParaRPr lang="es-ES" sz="1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300" dirty="0">
                          <a:effectLst/>
                        </a:rPr>
                        <a:t>448.28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effectLst/>
                        </a:rPr>
                        <a:t>Pieza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16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effectLst/>
                        </a:rPr>
                        <a:t>Rueda a piso en V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effectLst/>
                        </a:rPr>
                        <a:t>RVMR-350 (3”)</a:t>
                      </a:r>
                      <a:endParaRPr lang="es-ES" sz="1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effectLst/>
                        </a:rPr>
                        <a:t>RVMR-450 (4”)</a:t>
                      </a:r>
                      <a:endParaRPr lang="es-ES" sz="1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effectLst/>
                        </a:rPr>
                        <a:t>RVMR-550 (5 3/8”)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300" dirty="0">
                          <a:effectLst/>
                        </a:rPr>
                        <a:t>198.28</a:t>
                      </a:r>
                      <a:endParaRPr lang="es-ES" sz="1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300" dirty="0">
                          <a:effectLst/>
                        </a:rPr>
                        <a:t>256.04</a:t>
                      </a:r>
                      <a:endParaRPr lang="es-ES" sz="1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300" dirty="0">
                          <a:effectLst/>
                        </a:rPr>
                        <a:t>375.00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300" dirty="0">
                          <a:effectLst/>
                        </a:rPr>
                        <a:t>238.79</a:t>
                      </a:r>
                      <a:endParaRPr lang="es-ES" sz="1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300" dirty="0">
                          <a:effectLst/>
                        </a:rPr>
                        <a:t>331.04</a:t>
                      </a:r>
                      <a:endParaRPr lang="es-ES" sz="1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300" dirty="0">
                          <a:effectLst/>
                        </a:rPr>
                        <a:t>448.28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effectLst/>
                        </a:rPr>
                        <a:t>Pieza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6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effectLst/>
                        </a:rPr>
                        <a:t>Bulón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effectLst/>
                        </a:rPr>
                        <a:t>BMR-150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300" dirty="0">
                          <a:effectLst/>
                        </a:rPr>
                        <a:t>51.73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300" dirty="0">
                          <a:effectLst/>
                        </a:rPr>
                        <a:t>62.94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effectLst/>
                        </a:rPr>
                        <a:t>Pieza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6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Rueda Doble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RDUMR-RDVMR</a:t>
                      </a:r>
                      <a:r>
                        <a:rPr lang="es-MX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s-E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Producto Nuevo Precios Disponibles</a:t>
                      </a:r>
                      <a:r>
                        <a:rPr lang="es-MX" sz="10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para el 15 de Octubre del 2017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7 CuadroTexto"/>
          <p:cNvSpPr txBox="1"/>
          <p:nvPr/>
        </p:nvSpPr>
        <p:spPr>
          <a:xfrm>
            <a:off x="1628465" y="4752662"/>
            <a:ext cx="7109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/>
              <a:t>ESTOS PRECIOS NO INCLUYEN EL 16% DE  I.V.A.</a:t>
            </a:r>
            <a:endParaRPr lang="es-ES" sz="1200" dirty="0"/>
          </a:p>
          <a:p>
            <a:pPr algn="ctr"/>
            <a:endParaRPr lang="es-ES" sz="1200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737" y="5037283"/>
            <a:ext cx="1699534" cy="127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8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Personalizado 9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CEDADF"/>
      </a:accent1>
      <a:accent2>
        <a:srgbClr val="0194EF"/>
      </a:accent2>
      <a:accent3>
        <a:srgbClr val="5DC0FE"/>
      </a:accent3>
      <a:accent4>
        <a:srgbClr val="069EFD"/>
      </a:accent4>
      <a:accent5>
        <a:srgbClr val="0070C0"/>
      </a:accent5>
      <a:accent6>
        <a:srgbClr val="0177C0"/>
      </a:accent6>
      <a:hlink>
        <a:srgbClr val="9DD9FE"/>
      </a:hlink>
      <a:folHlink>
        <a:srgbClr val="006FB3"/>
      </a:folHlink>
    </a:clrScheme>
    <a:fontScheme name="Facet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2773</TotalTime>
  <Words>125</Words>
  <Application>Microsoft Office PowerPoint</Application>
  <PresentationFormat>Personalizado</PresentationFormat>
  <Paragraphs>56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Faceta</vt:lpstr>
      <vt:lpstr>Lista de precios 2017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Propietario</dc:creator>
  <cp:lastModifiedBy>Tokyodesu</cp:lastModifiedBy>
  <cp:revision>82</cp:revision>
  <dcterms:created xsi:type="dcterms:W3CDTF">2015-11-18T20:18:56Z</dcterms:created>
  <dcterms:modified xsi:type="dcterms:W3CDTF">2017-09-29T21:02:16Z</dcterms:modified>
</cp:coreProperties>
</file>