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921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A332-A504-4378-A86E-F2DA1049E742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E703-4524-4B0E-930A-977707376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77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A332-A504-4378-A86E-F2DA1049E742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E703-4524-4B0E-930A-977707376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29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A332-A504-4378-A86E-F2DA1049E742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E703-4524-4B0E-930A-977707376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053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A332-A504-4378-A86E-F2DA1049E742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E703-4524-4B0E-930A-977707376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70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A332-A504-4378-A86E-F2DA1049E742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E703-4524-4B0E-930A-977707376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1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A332-A504-4378-A86E-F2DA1049E742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E703-4524-4B0E-930A-977707376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26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A332-A504-4378-A86E-F2DA1049E742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E703-4524-4B0E-930A-977707376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07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A332-A504-4378-A86E-F2DA1049E742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E703-4524-4B0E-930A-977707376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57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A332-A504-4378-A86E-F2DA1049E742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E703-4524-4B0E-930A-977707376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44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A332-A504-4378-A86E-F2DA1049E742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E703-4524-4B0E-930A-977707376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08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A332-A504-4378-A86E-F2DA1049E742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E703-4524-4B0E-930A-977707376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01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3A332-A504-4378-A86E-F2DA1049E742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AE703-4524-4B0E-930A-977707376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8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icerland.com/stm32f0/&#12398;chapter3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621322"/>
            <a:ext cx="9144000" cy="1959040"/>
          </a:xfrm>
        </p:spPr>
        <p:txBody>
          <a:bodyPr/>
          <a:lstStyle/>
          <a:p>
            <a:r>
              <a:rPr lang="en-US" altLang="ja-JP" dirty="0" smtClean="0"/>
              <a:t>LCD</a:t>
            </a:r>
            <a:r>
              <a:rPr lang="ja-JP" altLang="en-US" dirty="0" smtClean="0"/>
              <a:t>／</a:t>
            </a:r>
            <a:r>
              <a:rPr lang="en-US" altLang="ja-JP" dirty="0" smtClean="0"/>
              <a:t>7</a:t>
            </a:r>
            <a:r>
              <a:rPr lang="ja-JP" altLang="en-US" dirty="0" smtClean="0"/>
              <a:t>セグメント</a:t>
            </a:r>
            <a:r>
              <a:rPr lang="en-US" altLang="ja-JP" dirty="0" smtClean="0"/>
              <a:t>LED</a:t>
            </a:r>
            <a:br>
              <a:rPr lang="en-US" altLang="ja-JP" dirty="0" smtClean="0"/>
            </a:br>
            <a:r>
              <a:rPr lang="ja-JP" altLang="en-US" dirty="0" smtClean="0"/>
              <a:t>表示回路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2680570"/>
            <a:ext cx="9144000" cy="257723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目次</a:t>
            </a:r>
            <a:endParaRPr lang="en-US" altLang="ja-JP" dirty="0" smtClean="0"/>
          </a:p>
          <a:p>
            <a:r>
              <a:rPr kumimoji="1" lang="ja-JP" altLang="en-US" dirty="0"/>
              <a:t>標準的</a:t>
            </a:r>
            <a:r>
              <a:rPr kumimoji="1" lang="ja-JP" altLang="en-US" dirty="0" smtClean="0"/>
              <a:t>な機器構成</a:t>
            </a:r>
            <a:endParaRPr kumimoji="1" lang="en-US" altLang="ja-JP" dirty="0" smtClean="0"/>
          </a:p>
          <a:p>
            <a:r>
              <a:rPr lang="ja-JP" altLang="en-US" dirty="0" smtClean="0"/>
              <a:t>信号線（</a:t>
            </a:r>
            <a:r>
              <a:rPr lang="en-US" altLang="ja-JP" dirty="0" smtClean="0"/>
              <a:t>LCD</a:t>
            </a:r>
            <a:r>
              <a:rPr lang="ja-JP" altLang="en-US" dirty="0" err="1"/>
              <a:t>、</a:t>
            </a:r>
            <a:r>
              <a:rPr lang="ja-JP" altLang="en-US" dirty="0" smtClean="0"/>
              <a:t>７セグメント</a:t>
            </a:r>
            <a:r>
              <a:rPr lang="en-US" altLang="ja-JP" dirty="0" smtClean="0"/>
              <a:t>LED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Buzzer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kumimoji="1" lang="en-US" altLang="ja-JP" dirty="0" smtClean="0"/>
              <a:t>LCD</a:t>
            </a:r>
            <a:r>
              <a:rPr kumimoji="1" lang="ja-JP" altLang="en-US" dirty="0" smtClean="0"/>
              <a:t>制御資料</a:t>
            </a:r>
            <a:endParaRPr kumimoji="1" lang="en-US" altLang="ja-JP" dirty="0" smtClean="0"/>
          </a:p>
          <a:p>
            <a:r>
              <a:rPr lang="en-US" altLang="ja-JP" dirty="0"/>
              <a:t>7</a:t>
            </a:r>
            <a:r>
              <a:rPr lang="ja-JP" altLang="en-US" dirty="0"/>
              <a:t>セグメント</a:t>
            </a:r>
            <a:r>
              <a:rPr lang="en-US" altLang="ja-JP" dirty="0" smtClean="0"/>
              <a:t>LED</a:t>
            </a:r>
            <a:r>
              <a:rPr lang="ja-JP" altLang="en-US" dirty="0" smtClean="0"/>
              <a:t>制御資料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8132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7</a:t>
            </a:r>
            <a:r>
              <a:rPr lang="ja-JP" altLang="en-US" dirty="0"/>
              <a:t>セグメント</a:t>
            </a:r>
            <a:r>
              <a:rPr lang="en-US" altLang="ja-JP" dirty="0" smtClean="0"/>
              <a:t>LED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8</a:t>
            </a:r>
            <a:r>
              <a:rPr kumimoji="1" lang="ja-JP" altLang="en-US" dirty="0" smtClean="0"/>
              <a:t>桁の</a:t>
            </a:r>
            <a:r>
              <a:rPr lang="ja-JP" altLang="en-US" dirty="0" smtClean="0"/>
              <a:t>７セグメント</a:t>
            </a:r>
            <a:r>
              <a:rPr lang="en-US" altLang="ja-JP" dirty="0" smtClean="0"/>
              <a:t>LED</a:t>
            </a:r>
            <a:r>
              <a:rPr lang="ja-JP" altLang="en-US" dirty="0" smtClean="0"/>
              <a:t>モジュール</a:t>
            </a:r>
            <a:endParaRPr lang="en-US" altLang="ja-JP" dirty="0" smtClean="0"/>
          </a:p>
          <a:p>
            <a:r>
              <a:rPr kumimoji="1" lang="ja-JP" altLang="en-US" dirty="0" smtClean="0"/>
              <a:t>セグメントデータ</a:t>
            </a:r>
            <a:r>
              <a:rPr kumimoji="1" lang="en-US" altLang="ja-JP" dirty="0" smtClean="0"/>
              <a:t>8</a:t>
            </a:r>
            <a:r>
              <a:rPr lang="ja-JP" altLang="en-US" dirty="0" smtClean="0"/>
              <a:t>ビット、表示桁選択８ビット。正論理。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478" y="3312698"/>
            <a:ext cx="1661704" cy="114966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008" y="3295575"/>
            <a:ext cx="1686454" cy="116679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402" y="3361255"/>
            <a:ext cx="1591520" cy="110111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003" y="3371729"/>
            <a:ext cx="1576382" cy="1090636"/>
          </a:xfrm>
          <a:prstGeom prst="rect">
            <a:avLst/>
          </a:prstGeom>
        </p:spPr>
      </p:pic>
      <p:cxnSp>
        <p:nvCxnSpPr>
          <p:cNvPr id="13" name="直線コネクタ 12"/>
          <p:cNvCxnSpPr/>
          <p:nvPr/>
        </p:nvCxnSpPr>
        <p:spPr>
          <a:xfrm>
            <a:off x="3321579" y="4462365"/>
            <a:ext cx="0" cy="75581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4145783" y="4462365"/>
            <a:ext cx="0" cy="75581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5097506" y="4462365"/>
            <a:ext cx="0" cy="75581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5921710" y="4462365"/>
            <a:ext cx="0" cy="75581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6888983" y="4462365"/>
            <a:ext cx="0" cy="75581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7713187" y="4462365"/>
            <a:ext cx="0" cy="75581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8664910" y="4462365"/>
            <a:ext cx="0" cy="75581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9489114" y="4462365"/>
            <a:ext cx="0" cy="75581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2152537" y="5218175"/>
            <a:ext cx="7352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5478747" y="651603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表示桁選択（各桁個別）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355128" y="303072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桁</a:t>
            </a:r>
            <a:r>
              <a:rPr lang="en-US" altLang="ja-JP" dirty="0" smtClean="0"/>
              <a:t>7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077948" y="303072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桁</a:t>
            </a:r>
            <a:r>
              <a:rPr lang="en-US" altLang="ja-JP" dirty="0" smtClean="0"/>
              <a:t>6</a:t>
            </a:r>
            <a:endParaRPr lang="en-US" altLang="ja-JP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143496" y="305785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桁</a:t>
            </a:r>
            <a:r>
              <a:rPr lang="en-US" altLang="ja-JP" dirty="0" smtClean="0"/>
              <a:t>5</a:t>
            </a:r>
            <a:endParaRPr lang="en-US" altLang="ja-JP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794767" y="304165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桁</a:t>
            </a:r>
            <a:r>
              <a:rPr lang="en-US" altLang="ja-JP" dirty="0" smtClean="0"/>
              <a:t>4</a:t>
            </a:r>
            <a:endParaRPr lang="en-US" altLang="ja-JP" dirty="0" smtClean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879320" y="304984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桁</a:t>
            </a:r>
            <a:r>
              <a:rPr lang="en-US" altLang="ja-JP" dirty="0" smtClean="0"/>
              <a:t>3</a:t>
            </a:r>
            <a:endParaRPr lang="en-US" altLang="ja-JP" dirty="0" smtClean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582886" y="304165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桁</a:t>
            </a:r>
            <a:r>
              <a:rPr lang="en-US" altLang="ja-JP" dirty="0" smtClean="0"/>
              <a:t>2</a:t>
            </a:r>
            <a:endParaRPr lang="en-US" altLang="ja-JP" dirty="0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678823" y="305305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桁</a:t>
            </a:r>
            <a:r>
              <a:rPr lang="en-US" altLang="ja-JP" dirty="0" smtClean="0"/>
              <a:t>1</a:t>
            </a:r>
            <a:endParaRPr lang="en-US" altLang="ja-JP" dirty="0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297322" y="304856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桁</a:t>
            </a:r>
            <a:r>
              <a:rPr lang="en-US" altLang="ja-JP" dirty="0" smtClean="0"/>
              <a:t>0</a:t>
            </a:r>
            <a:endParaRPr lang="en-US" altLang="ja-JP" dirty="0" smtClean="0"/>
          </a:p>
        </p:txBody>
      </p:sp>
      <p:cxnSp>
        <p:nvCxnSpPr>
          <p:cNvPr id="34" name="直線コネクタ 33"/>
          <p:cNvCxnSpPr/>
          <p:nvPr/>
        </p:nvCxnSpPr>
        <p:spPr>
          <a:xfrm>
            <a:off x="3483980" y="4462365"/>
            <a:ext cx="0" cy="1355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3212110" y="5911149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DIG7</a:t>
            </a:r>
            <a:endParaRPr kumimoji="1" lang="ja-JP" altLang="en-US" dirty="0"/>
          </a:p>
        </p:txBody>
      </p:sp>
      <p:cxnSp>
        <p:nvCxnSpPr>
          <p:cNvPr id="36" name="直線コネクタ 35"/>
          <p:cNvCxnSpPr/>
          <p:nvPr/>
        </p:nvCxnSpPr>
        <p:spPr>
          <a:xfrm>
            <a:off x="4284563" y="4487440"/>
            <a:ext cx="0" cy="1355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4012693" y="5936224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DIG6</a:t>
            </a:r>
            <a:endParaRPr kumimoji="1" lang="ja-JP" altLang="en-US" dirty="0"/>
          </a:p>
        </p:txBody>
      </p:sp>
      <p:cxnSp>
        <p:nvCxnSpPr>
          <p:cNvPr id="38" name="直線コネクタ 37"/>
          <p:cNvCxnSpPr/>
          <p:nvPr/>
        </p:nvCxnSpPr>
        <p:spPr>
          <a:xfrm>
            <a:off x="5256829" y="4464293"/>
            <a:ext cx="0" cy="1355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4984959" y="5913077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DIG5</a:t>
            </a:r>
            <a:endParaRPr kumimoji="1" lang="ja-JP" altLang="en-US" dirty="0"/>
          </a:p>
        </p:txBody>
      </p:sp>
      <p:cxnSp>
        <p:nvCxnSpPr>
          <p:cNvPr id="40" name="直線コネクタ 39"/>
          <p:cNvCxnSpPr/>
          <p:nvPr/>
        </p:nvCxnSpPr>
        <p:spPr>
          <a:xfrm>
            <a:off x="6080560" y="4477793"/>
            <a:ext cx="0" cy="1355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5808690" y="5926577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DIG4</a:t>
            </a:r>
            <a:endParaRPr kumimoji="1" lang="ja-JP" altLang="en-US" dirty="0"/>
          </a:p>
        </p:txBody>
      </p:sp>
      <p:cxnSp>
        <p:nvCxnSpPr>
          <p:cNvPr id="42" name="直線コネクタ 41"/>
          <p:cNvCxnSpPr/>
          <p:nvPr/>
        </p:nvCxnSpPr>
        <p:spPr>
          <a:xfrm>
            <a:off x="7041255" y="4454645"/>
            <a:ext cx="0" cy="1355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6769385" y="5903429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DIG3</a:t>
            </a:r>
            <a:endParaRPr kumimoji="1" lang="ja-JP" altLang="en-US" dirty="0"/>
          </a:p>
        </p:txBody>
      </p:sp>
      <p:cxnSp>
        <p:nvCxnSpPr>
          <p:cNvPr id="44" name="直線コネクタ 43"/>
          <p:cNvCxnSpPr/>
          <p:nvPr/>
        </p:nvCxnSpPr>
        <p:spPr>
          <a:xfrm>
            <a:off x="7828341" y="4477793"/>
            <a:ext cx="0" cy="1355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7556471" y="5926577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DIG2</a:t>
            </a:r>
            <a:endParaRPr kumimoji="1" lang="ja-JP" altLang="en-US" dirty="0"/>
          </a:p>
        </p:txBody>
      </p:sp>
      <p:cxnSp>
        <p:nvCxnSpPr>
          <p:cNvPr id="46" name="直線コネクタ 45"/>
          <p:cNvCxnSpPr/>
          <p:nvPr/>
        </p:nvCxnSpPr>
        <p:spPr>
          <a:xfrm>
            <a:off x="8812189" y="4454646"/>
            <a:ext cx="0" cy="1355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8482444" y="5915005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DIG1</a:t>
            </a:r>
            <a:endParaRPr kumimoji="1" lang="ja-JP" altLang="en-US" dirty="0"/>
          </a:p>
        </p:txBody>
      </p:sp>
      <p:cxnSp>
        <p:nvCxnSpPr>
          <p:cNvPr id="48" name="直線コネクタ 47"/>
          <p:cNvCxnSpPr/>
          <p:nvPr/>
        </p:nvCxnSpPr>
        <p:spPr>
          <a:xfrm>
            <a:off x="9645565" y="4477793"/>
            <a:ext cx="0" cy="1355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9327395" y="5891852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DIG0</a:t>
            </a:r>
            <a:endParaRPr kumimoji="1" lang="ja-JP" altLang="en-US" dirty="0"/>
          </a:p>
        </p:txBody>
      </p:sp>
      <p:sp>
        <p:nvSpPr>
          <p:cNvPr id="50" name="左中かっこ 49"/>
          <p:cNvSpPr/>
          <p:nvPr/>
        </p:nvSpPr>
        <p:spPr>
          <a:xfrm rot="16200000">
            <a:off x="6445505" y="2873015"/>
            <a:ext cx="336021" cy="68643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56839" y="5047409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セグメントデータ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D7~D4</a:t>
            </a:r>
          </a:p>
          <a:p>
            <a:pPr algn="ctr"/>
            <a:r>
              <a:rPr lang="ja-JP" altLang="en-US" dirty="0" smtClean="0"/>
              <a:t>（各桁共通）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9620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7</a:t>
            </a:r>
            <a:r>
              <a:rPr lang="ja-JP" altLang="en-US" dirty="0" smtClean="0"/>
              <a:t>セグメント</a:t>
            </a:r>
            <a:r>
              <a:rPr lang="en-US" altLang="ja-JP" dirty="0" smtClean="0"/>
              <a:t>LED</a:t>
            </a:r>
            <a:r>
              <a:rPr lang="ja-JP" altLang="en-US" dirty="0" smtClean="0"/>
              <a:t>表示制御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7291" y="1400753"/>
            <a:ext cx="10515600" cy="728186"/>
          </a:xfrm>
        </p:spPr>
        <p:txBody>
          <a:bodyPr>
            <a:normAutofit fontScale="85000" lnSpcReduction="10000"/>
          </a:bodyPr>
          <a:lstStyle/>
          <a:p>
            <a:r>
              <a:rPr kumimoji="1" lang="ja-JP" altLang="en-US" dirty="0" smtClean="0"/>
              <a:t>点灯させたい桁の</a:t>
            </a:r>
            <a:r>
              <a:rPr kumimoji="1" lang="en-US" altLang="ja-JP" dirty="0" smtClean="0"/>
              <a:t>Digit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H</a:t>
            </a:r>
            <a:r>
              <a:rPr kumimoji="1" lang="ja-JP" altLang="en-US" dirty="0" smtClean="0"/>
              <a:t>にして、点灯させたいセグメントのパターンを７</a:t>
            </a:r>
            <a:r>
              <a:rPr kumimoji="1" lang="en-US" altLang="ja-JP" dirty="0" err="1" smtClean="0"/>
              <a:t>SegLED</a:t>
            </a:r>
            <a:r>
              <a:rPr kumimoji="1" lang="en-US" altLang="ja-JP" dirty="0" smtClean="0"/>
              <a:t> Data</a:t>
            </a:r>
            <a:r>
              <a:rPr kumimoji="1" lang="ja-JP" altLang="en-US" dirty="0" smtClean="0"/>
              <a:t>に出力すると、</a:t>
            </a:r>
            <a:r>
              <a:rPr kumimoji="1" lang="en-US" altLang="ja-JP" dirty="0" smtClean="0"/>
              <a:t>7</a:t>
            </a:r>
            <a:r>
              <a:rPr kumimoji="1" lang="ja-JP" altLang="en-US" dirty="0" smtClean="0"/>
              <a:t>セグメント</a:t>
            </a:r>
            <a:r>
              <a:rPr kumimoji="1" lang="en-US" altLang="ja-JP" dirty="0" smtClean="0"/>
              <a:t>LED</a:t>
            </a:r>
            <a:r>
              <a:rPr lang="ja-JP" altLang="en-US" dirty="0" smtClean="0"/>
              <a:t>に表示が現れる。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1828812" y="3352800"/>
            <a:ext cx="94580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2572339" y="2715491"/>
            <a:ext cx="1302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2572339" y="3274291"/>
            <a:ext cx="1302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1828377" y="2711308"/>
            <a:ext cx="608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1828812" y="3274291"/>
            <a:ext cx="574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4013212" y="2710873"/>
            <a:ext cx="561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4013212" y="3274291"/>
            <a:ext cx="531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2405941" y="2710873"/>
            <a:ext cx="166398" cy="563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 flipV="1">
            <a:off x="2436536" y="2710873"/>
            <a:ext cx="135803" cy="563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3874666" y="2715491"/>
            <a:ext cx="138546" cy="55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H="1" flipV="1">
            <a:off x="3877409" y="2715491"/>
            <a:ext cx="135803" cy="563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4710700" y="2715491"/>
            <a:ext cx="1302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4710700" y="3274291"/>
            <a:ext cx="1302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V="1">
            <a:off x="4544302" y="2710873"/>
            <a:ext cx="166398" cy="563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 flipV="1">
            <a:off x="4574897" y="2710873"/>
            <a:ext cx="135803" cy="563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9020762" y="2715491"/>
            <a:ext cx="1302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9020762" y="3274291"/>
            <a:ext cx="1302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V="1">
            <a:off x="8854364" y="2710873"/>
            <a:ext cx="166398" cy="563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 flipV="1">
            <a:off x="8884959" y="2710873"/>
            <a:ext cx="135803" cy="563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10489487" y="2710873"/>
            <a:ext cx="561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10489487" y="3274291"/>
            <a:ext cx="531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V="1">
            <a:off x="10323089" y="2715491"/>
            <a:ext cx="166398" cy="563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 flipV="1">
            <a:off x="10353684" y="2715491"/>
            <a:ext cx="135803" cy="563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6172790" y="2713903"/>
            <a:ext cx="561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6172790" y="3277321"/>
            <a:ext cx="531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V="1">
            <a:off x="6034244" y="2718521"/>
            <a:ext cx="138546" cy="55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 flipV="1">
            <a:off x="6036987" y="2718521"/>
            <a:ext cx="135803" cy="563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6870278" y="2718521"/>
            <a:ext cx="1302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6870278" y="3277321"/>
            <a:ext cx="1302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V="1">
            <a:off x="6703880" y="2713903"/>
            <a:ext cx="166398" cy="563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H="1" flipV="1">
            <a:off x="6734475" y="2713903"/>
            <a:ext cx="135803" cy="563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8394423" y="2710873"/>
            <a:ext cx="49053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8363828" y="3282949"/>
            <a:ext cx="49053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1828377" y="3999345"/>
            <a:ext cx="979489" cy="5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2946412" y="3441555"/>
            <a:ext cx="561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V="1">
            <a:off x="2807866" y="3446173"/>
            <a:ext cx="138546" cy="55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3643900" y="4004973"/>
            <a:ext cx="4719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 flipV="1">
            <a:off x="3508098" y="3441555"/>
            <a:ext cx="135802" cy="563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>
            <a:off x="1874561" y="4759179"/>
            <a:ext cx="3166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5180025" y="4195761"/>
            <a:ext cx="561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V="1">
            <a:off x="5041479" y="4200379"/>
            <a:ext cx="138546" cy="55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>
            <a:off x="5877513" y="4759179"/>
            <a:ext cx="2486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flipH="1" flipV="1">
            <a:off x="5741711" y="4195761"/>
            <a:ext cx="135802" cy="563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/>
          <p:nvPr/>
        </p:nvCxnSpPr>
        <p:spPr>
          <a:xfrm>
            <a:off x="1874561" y="5458976"/>
            <a:ext cx="5356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/>
          <p:cNvCxnSpPr/>
          <p:nvPr/>
        </p:nvCxnSpPr>
        <p:spPr>
          <a:xfrm>
            <a:off x="7369332" y="4895558"/>
            <a:ext cx="561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/>
          <p:nvPr/>
        </p:nvCxnSpPr>
        <p:spPr>
          <a:xfrm flipV="1">
            <a:off x="7230786" y="4900176"/>
            <a:ext cx="138546" cy="55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>
            <a:off x="8066820" y="5458976"/>
            <a:ext cx="235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 flipH="1" flipV="1">
            <a:off x="7931018" y="4895558"/>
            <a:ext cx="135802" cy="563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>
          <a:xfrm>
            <a:off x="9217903" y="6636323"/>
            <a:ext cx="269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>
            <a:off x="9625601" y="6072905"/>
            <a:ext cx="561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 flipV="1">
            <a:off x="9487055" y="6077523"/>
            <a:ext cx="138546" cy="55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>
            <a:off x="10323089" y="6636323"/>
            <a:ext cx="7280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/>
          <p:nvPr/>
        </p:nvCxnSpPr>
        <p:spPr>
          <a:xfrm flipH="1" flipV="1">
            <a:off x="10187287" y="6072905"/>
            <a:ext cx="135802" cy="563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/>
          <p:nvPr/>
        </p:nvCxnSpPr>
        <p:spPr>
          <a:xfrm>
            <a:off x="8363828" y="6635745"/>
            <a:ext cx="82348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/>
          <p:nvPr/>
        </p:nvCxnSpPr>
        <p:spPr>
          <a:xfrm>
            <a:off x="1828377" y="6631412"/>
            <a:ext cx="6474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/>
          <p:nvPr/>
        </p:nvCxnSpPr>
        <p:spPr>
          <a:xfrm>
            <a:off x="8394423" y="3999345"/>
            <a:ext cx="49053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/>
          <p:nvPr/>
        </p:nvCxnSpPr>
        <p:spPr>
          <a:xfrm>
            <a:off x="8952358" y="3999345"/>
            <a:ext cx="22513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/>
          <p:nvPr/>
        </p:nvCxnSpPr>
        <p:spPr>
          <a:xfrm>
            <a:off x="8394423" y="4759179"/>
            <a:ext cx="49053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>
            <a:off x="8952358" y="4759179"/>
            <a:ext cx="22513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/>
          <p:nvPr/>
        </p:nvCxnSpPr>
        <p:spPr>
          <a:xfrm>
            <a:off x="8340738" y="5458976"/>
            <a:ext cx="49053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/>
          <p:nvPr/>
        </p:nvCxnSpPr>
        <p:spPr>
          <a:xfrm>
            <a:off x="8898673" y="5458976"/>
            <a:ext cx="22513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/>
          <p:cNvSpPr txBox="1"/>
          <p:nvPr/>
        </p:nvSpPr>
        <p:spPr>
          <a:xfrm>
            <a:off x="331093" y="2815564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DP/D7~A</a:t>
            </a:r>
            <a:endParaRPr kumimoji="1" lang="ja-JP" altLang="en-US" dirty="0"/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331093" y="3590975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DIG0</a:t>
            </a:r>
            <a:endParaRPr kumimoji="1" lang="ja-JP" altLang="en-US" dirty="0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331092" y="4366386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DIG1</a:t>
            </a:r>
            <a:endParaRPr kumimoji="1" lang="ja-JP" altLang="en-US" dirty="0"/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331092" y="5069005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DIG2</a:t>
            </a:r>
            <a:endParaRPr kumimoji="1" lang="ja-JP" altLang="en-US" dirty="0"/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331091" y="6258982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DIG7</a:t>
            </a:r>
            <a:endParaRPr kumimoji="1" lang="ja-JP" altLang="en-US" dirty="0"/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2747666" y="2731230"/>
            <a:ext cx="10310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DIG0</a:t>
            </a:r>
            <a:r>
              <a:rPr kumimoji="1" lang="ja-JP" altLang="en-US" sz="1100" dirty="0" smtClean="0"/>
              <a:t>の</a:t>
            </a:r>
            <a:endParaRPr kumimoji="1" lang="en-US" altLang="ja-JP" sz="1100" dirty="0" smtClean="0"/>
          </a:p>
          <a:p>
            <a:r>
              <a:rPr lang="ja-JP" altLang="en-US" sz="1100" dirty="0" smtClean="0"/>
              <a:t>点灯パターン</a:t>
            </a:r>
            <a:endParaRPr lang="en-US" altLang="ja-JP" sz="1100" dirty="0" smtClean="0"/>
          </a:p>
          <a:p>
            <a:r>
              <a:rPr kumimoji="1" lang="ja-JP" altLang="en-US" sz="1100" dirty="0"/>
              <a:t>データ</a:t>
            </a:r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7057125" y="2746866"/>
            <a:ext cx="10310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DIG2</a:t>
            </a:r>
            <a:r>
              <a:rPr kumimoji="1" lang="ja-JP" altLang="en-US" sz="1100" dirty="0" smtClean="0"/>
              <a:t>の</a:t>
            </a:r>
            <a:endParaRPr kumimoji="1" lang="en-US" altLang="ja-JP" sz="1100" dirty="0" smtClean="0"/>
          </a:p>
          <a:p>
            <a:r>
              <a:rPr lang="ja-JP" altLang="en-US" sz="1100" dirty="0" smtClean="0"/>
              <a:t>点灯パターン</a:t>
            </a:r>
            <a:endParaRPr lang="en-US" altLang="ja-JP" sz="1100" dirty="0" smtClean="0"/>
          </a:p>
          <a:p>
            <a:r>
              <a:rPr kumimoji="1" lang="ja-JP" altLang="en-US" sz="1100" dirty="0"/>
              <a:t>データ</a:t>
            </a:r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9196089" y="2750425"/>
            <a:ext cx="10310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DIG7</a:t>
            </a:r>
            <a:r>
              <a:rPr kumimoji="1" lang="ja-JP" altLang="en-US" sz="1100" dirty="0" smtClean="0"/>
              <a:t>の</a:t>
            </a:r>
            <a:endParaRPr kumimoji="1" lang="en-US" altLang="ja-JP" sz="1100" dirty="0" smtClean="0"/>
          </a:p>
          <a:p>
            <a:r>
              <a:rPr lang="ja-JP" altLang="en-US" sz="1100" dirty="0" smtClean="0"/>
              <a:t>点灯パターン</a:t>
            </a:r>
            <a:endParaRPr lang="en-US" altLang="ja-JP" sz="1100" dirty="0" smtClean="0"/>
          </a:p>
          <a:p>
            <a:r>
              <a:rPr kumimoji="1" lang="ja-JP" altLang="en-US" sz="1100" dirty="0"/>
              <a:t>データ</a:t>
            </a:r>
          </a:p>
        </p:txBody>
      </p:sp>
      <p:sp>
        <p:nvSpPr>
          <p:cNvPr id="150" name="四角形吹き出し 149"/>
          <p:cNvSpPr/>
          <p:nvPr/>
        </p:nvSpPr>
        <p:spPr>
          <a:xfrm>
            <a:off x="3728398" y="3423877"/>
            <a:ext cx="914400" cy="535229"/>
          </a:xfrm>
          <a:prstGeom prst="wedgeRectCallout">
            <a:avLst>
              <a:gd name="adj1" fmla="val -95581"/>
              <a:gd name="adj2" fmla="val 106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/>
                </a:solidFill>
              </a:rPr>
              <a:t>DIG0</a:t>
            </a:r>
            <a:r>
              <a:rPr lang="ja-JP" altLang="en-US" sz="1050" dirty="0">
                <a:solidFill>
                  <a:schemeClr val="tx1"/>
                </a:solidFill>
              </a:rPr>
              <a:t>に表示が出る</a:t>
            </a:r>
          </a:p>
        </p:txBody>
      </p:sp>
      <p:sp>
        <p:nvSpPr>
          <p:cNvPr id="152" name="四角形吹き出し 151"/>
          <p:cNvSpPr/>
          <p:nvPr/>
        </p:nvSpPr>
        <p:spPr>
          <a:xfrm>
            <a:off x="8151896" y="4870255"/>
            <a:ext cx="914400" cy="535229"/>
          </a:xfrm>
          <a:prstGeom prst="wedgeRectCallout">
            <a:avLst>
              <a:gd name="adj1" fmla="val -95581"/>
              <a:gd name="adj2" fmla="val 106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/>
                </a:solidFill>
              </a:rPr>
              <a:t>DIG2</a:t>
            </a:r>
            <a:r>
              <a:rPr lang="ja-JP" altLang="en-US" sz="1050" dirty="0" smtClean="0">
                <a:solidFill>
                  <a:schemeClr val="tx1"/>
                </a:solidFill>
              </a:rPr>
              <a:t>に</a:t>
            </a:r>
            <a:r>
              <a:rPr lang="ja-JP" altLang="en-US" sz="1050" dirty="0">
                <a:solidFill>
                  <a:schemeClr val="tx1"/>
                </a:solidFill>
              </a:rPr>
              <a:t>表示が出る</a:t>
            </a:r>
          </a:p>
        </p:txBody>
      </p:sp>
      <p:sp>
        <p:nvSpPr>
          <p:cNvPr id="153" name="四角形吹き出し 152"/>
          <p:cNvSpPr/>
          <p:nvPr/>
        </p:nvSpPr>
        <p:spPr>
          <a:xfrm>
            <a:off x="6043335" y="4140484"/>
            <a:ext cx="914400" cy="509306"/>
          </a:xfrm>
          <a:prstGeom prst="wedgeRectCallout">
            <a:avLst>
              <a:gd name="adj1" fmla="val -95581"/>
              <a:gd name="adj2" fmla="val 106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/>
                </a:solidFill>
              </a:rPr>
              <a:t>DIG1</a:t>
            </a:r>
            <a:r>
              <a:rPr lang="ja-JP" altLang="en-US" sz="1050" dirty="0" smtClean="0">
                <a:solidFill>
                  <a:schemeClr val="tx1"/>
                </a:solidFill>
              </a:rPr>
              <a:t>に</a:t>
            </a:r>
            <a:r>
              <a:rPr lang="ja-JP" altLang="en-US" sz="1050" dirty="0">
                <a:solidFill>
                  <a:schemeClr val="tx1"/>
                </a:solidFill>
              </a:rPr>
              <a:t>表示が出る</a:t>
            </a:r>
          </a:p>
        </p:txBody>
      </p:sp>
      <p:sp>
        <p:nvSpPr>
          <p:cNvPr id="154" name="四角形吹き出し 153"/>
          <p:cNvSpPr/>
          <p:nvPr/>
        </p:nvSpPr>
        <p:spPr>
          <a:xfrm>
            <a:off x="10489487" y="6103024"/>
            <a:ext cx="914400" cy="472783"/>
          </a:xfrm>
          <a:prstGeom prst="wedgeRectCallout">
            <a:avLst>
              <a:gd name="adj1" fmla="val -95581"/>
              <a:gd name="adj2" fmla="val 106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/>
                </a:solidFill>
              </a:rPr>
              <a:t>DIG7</a:t>
            </a:r>
            <a:r>
              <a:rPr lang="ja-JP" altLang="en-US" sz="1050" dirty="0" smtClean="0">
                <a:solidFill>
                  <a:schemeClr val="tx1"/>
                </a:solidFill>
              </a:rPr>
              <a:t>に</a:t>
            </a:r>
            <a:r>
              <a:rPr lang="ja-JP" altLang="en-US" sz="1050" dirty="0">
                <a:solidFill>
                  <a:schemeClr val="tx1"/>
                </a:solidFill>
              </a:rPr>
              <a:t>表示が出る</a:t>
            </a:r>
          </a:p>
        </p:txBody>
      </p:sp>
      <p:cxnSp>
        <p:nvCxnSpPr>
          <p:cNvPr id="155" name="直線コネクタ 154"/>
          <p:cNvCxnSpPr>
            <a:stCxn id="143" idx="2"/>
          </p:cNvCxnSpPr>
          <p:nvPr/>
        </p:nvCxnSpPr>
        <p:spPr>
          <a:xfrm>
            <a:off x="691127" y="5438337"/>
            <a:ext cx="8527" cy="820645"/>
          </a:xfrm>
          <a:prstGeom prst="line">
            <a:avLst/>
          </a:prstGeom>
          <a:ln w="381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テキスト ボックス 159"/>
          <p:cNvSpPr txBox="1"/>
          <p:nvPr/>
        </p:nvSpPr>
        <p:spPr>
          <a:xfrm>
            <a:off x="4923267" y="2757299"/>
            <a:ext cx="10310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DIG1</a:t>
            </a:r>
            <a:r>
              <a:rPr kumimoji="1" lang="ja-JP" altLang="en-US" sz="1100" dirty="0" smtClean="0"/>
              <a:t>の</a:t>
            </a:r>
            <a:endParaRPr kumimoji="1" lang="en-US" altLang="ja-JP" sz="1100" dirty="0" smtClean="0"/>
          </a:p>
          <a:p>
            <a:r>
              <a:rPr lang="ja-JP" altLang="en-US" sz="1100" dirty="0" smtClean="0"/>
              <a:t>点灯パターン</a:t>
            </a:r>
            <a:endParaRPr lang="en-US" altLang="ja-JP" sz="1100" dirty="0" smtClean="0"/>
          </a:p>
          <a:p>
            <a:r>
              <a:rPr kumimoji="1" lang="ja-JP" altLang="en-US" sz="1100" dirty="0"/>
              <a:t>データ</a:t>
            </a:r>
          </a:p>
        </p:txBody>
      </p:sp>
      <p:cxnSp>
        <p:nvCxnSpPr>
          <p:cNvPr id="161" name="直線コネクタ 160"/>
          <p:cNvCxnSpPr/>
          <p:nvPr/>
        </p:nvCxnSpPr>
        <p:spPr>
          <a:xfrm flipV="1">
            <a:off x="4022662" y="2702216"/>
            <a:ext cx="138546" cy="55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/>
          <p:cNvCxnSpPr/>
          <p:nvPr/>
        </p:nvCxnSpPr>
        <p:spPr>
          <a:xfrm flipV="1">
            <a:off x="4157314" y="2717180"/>
            <a:ext cx="138546" cy="55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/>
          <p:nvPr/>
        </p:nvCxnSpPr>
        <p:spPr>
          <a:xfrm flipV="1">
            <a:off x="4303973" y="2717943"/>
            <a:ext cx="138546" cy="55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/>
          <p:cNvCxnSpPr/>
          <p:nvPr/>
        </p:nvCxnSpPr>
        <p:spPr>
          <a:xfrm flipV="1">
            <a:off x="4415114" y="2724149"/>
            <a:ext cx="138546" cy="55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グループ化 168"/>
          <p:cNvGrpSpPr/>
          <p:nvPr/>
        </p:nvGrpSpPr>
        <p:grpSpPr>
          <a:xfrm rot="308489" flipV="1">
            <a:off x="4026752" y="2705246"/>
            <a:ext cx="530998" cy="580733"/>
            <a:chOff x="4175062" y="2854616"/>
            <a:chExt cx="530998" cy="580733"/>
          </a:xfrm>
        </p:grpSpPr>
        <p:cxnSp>
          <p:nvCxnSpPr>
            <p:cNvPr id="165" name="直線コネクタ 164"/>
            <p:cNvCxnSpPr/>
            <p:nvPr/>
          </p:nvCxnSpPr>
          <p:spPr>
            <a:xfrm flipV="1">
              <a:off x="4175062" y="2854616"/>
              <a:ext cx="138546" cy="55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/>
            <p:cNvCxnSpPr/>
            <p:nvPr/>
          </p:nvCxnSpPr>
          <p:spPr>
            <a:xfrm flipV="1">
              <a:off x="4309714" y="2869580"/>
              <a:ext cx="138546" cy="55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/>
            <p:cNvCxnSpPr/>
            <p:nvPr/>
          </p:nvCxnSpPr>
          <p:spPr>
            <a:xfrm flipV="1">
              <a:off x="4456373" y="2870343"/>
              <a:ext cx="138546" cy="55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コネクタ 167"/>
            <p:cNvCxnSpPr/>
            <p:nvPr/>
          </p:nvCxnSpPr>
          <p:spPr>
            <a:xfrm flipV="1">
              <a:off x="4567514" y="2876549"/>
              <a:ext cx="138546" cy="55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グループ化 182"/>
          <p:cNvGrpSpPr/>
          <p:nvPr/>
        </p:nvGrpSpPr>
        <p:grpSpPr>
          <a:xfrm>
            <a:off x="1784074" y="2701013"/>
            <a:ext cx="646755" cy="591473"/>
            <a:chOff x="3427682" y="5678134"/>
            <a:chExt cx="646755" cy="591473"/>
          </a:xfrm>
        </p:grpSpPr>
        <p:cxnSp>
          <p:nvCxnSpPr>
            <p:cNvPr id="172" name="直線コネクタ 171"/>
            <p:cNvCxnSpPr/>
            <p:nvPr/>
          </p:nvCxnSpPr>
          <p:spPr>
            <a:xfrm flipV="1">
              <a:off x="3427682" y="5678134"/>
              <a:ext cx="138546" cy="55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コネクタ 172"/>
            <p:cNvCxnSpPr/>
            <p:nvPr/>
          </p:nvCxnSpPr>
          <p:spPr>
            <a:xfrm flipV="1">
              <a:off x="3562334" y="5693098"/>
              <a:ext cx="138546" cy="55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コネクタ 173"/>
            <p:cNvCxnSpPr/>
            <p:nvPr/>
          </p:nvCxnSpPr>
          <p:spPr>
            <a:xfrm flipV="1">
              <a:off x="3653936" y="5693861"/>
              <a:ext cx="193603" cy="565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コネクタ 174"/>
            <p:cNvCxnSpPr/>
            <p:nvPr/>
          </p:nvCxnSpPr>
          <p:spPr>
            <a:xfrm flipV="1">
              <a:off x="3804623" y="5700067"/>
              <a:ext cx="154057" cy="5518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6" name="グループ化 175"/>
            <p:cNvGrpSpPr/>
            <p:nvPr/>
          </p:nvGrpSpPr>
          <p:grpSpPr>
            <a:xfrm rot="308489" flipV="1">
              <a:off x="3543439" y="5688874"/>
              <a:ext cx="530998" cy="580733"/>
              <a:chOff x="4175062" y="2854616"/>
              <a:chExt cx="530998" cy="580733"/>
            </a:xfrm>
          </p:grpSpPr>
          <p:cxnSp>
            <p:nvCxnSpPr>
              <p:cNvPr id="177" name="直線コネクタ 176"/>
              <p:cNvCxnSpPr/>
              <p:nvPr/>
            </p:nvCxnSpPr>
            <p:spPr>
              <a:xfrm flipV="1">
                <a:off x="4175062" y="2854616"/>
                <a:ext cx="138546" cy="558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線コネクタ 177"/>
              <p:cNvCxnSpPr/>
              <p:nvPr/>
            </p:nvCxnSpPr>
            <p:spPr>
              <a:xfrm flipV="1">
                <a:off x="4309714" y="2869580"/>
                <a:ext cx="138546" cy="558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コネクタ 178"/>
              <p:cNvCxnSpPr/>
              <p:nvPr/>
            </p:nvCxnSpPr>
            <p:spPr>
              <a:xfrm flipV="1">
                <a:off x="4456373" y="2870343"/>
                <a:ext cx="138546" cy="558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線コネクタ 179"/>
              <p:cNvCxnSpPr/>
              <p:nvPr/>
            </p:nvCxnSpPr>
            <p:spPr>
              <a:xfrm flipV="1">
                <a:off x="4567514" y="2876549"/>
                <a:ext cx="138546" cy="558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5" name="直線コネクタ 204"/>
          <p:cNvCxnSpPr/>
          <p:nvPr/>
        </p:nvCxnSpPr>
        <p:spPr>
          <a:xfrm flipV="1">
            <a:off x="6187748" y="2712533"/>
            <a:ext cx="138546" cy="55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/>
          <p:nvPr/>
        </p:nvCxnSpPr>
        <p:spPr>
          <a:xfrm flipV="1">
            <a:off x="6322400" y="2727497"/>
            <a:ext cx="138546" cy="55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/>
          <p:nvPr/>
        </p:nvCxnSpPr>
        <p:spPr>
          <a:xfrm flipV="1">
            <a:off x="6469059" y="2728260"/>
            <a:ext cx="138546" cy="55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/>
          <p:nvPr/>
        </p:nvCxnSpPr>
        <p:spPr>
          <a:xfrm flipV="1">
            <a:off x="6580200" y="2734466"/>
            <a:ext cx="138546" cy="55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グループ化 208"/>
          <p:cNvGrpSpPr/>
          <p:nvPr/>
        </p:nvGrpSpPr>
        <p:grpSpPr>
          <a:xfrm rot="308489" flipV="1">
            <a:off x="6191838" y="2715563"/>
            <a:ext cx="530998" cy="580733"/>
            <a:chOff x="4175062" y="2854616"/>
            <a:chExt cx="530998" cy="580733"/>
          </a:xfrm>
        </p:grpSpPr>
        <p:cxnSp>
          <p:nvCxnSpPr>
            <p:cNvPr id="210" name="直線コネクタ 209"/>
            <p:cNvCxnSpPr/>
            <p:nvPr/>
          </p:nvCxnSpPr>
          <p:spPr>
            <a:xfrm flipV="1">
              <a:off x="4175062" y="2854616"/>
              <a:ext cx="138546" cy="55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コネクタ 210"/>
            <p:cNvCxnSpPr/>
            <p:nvPr/>
          </p:nvCxnSpPr>
          <p:spPr>
            <a:xfrm flipV="1">
              <a:off x="4309714" y="2869580"/>
              <a:ext cx="138546" cy="55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コネクタ 211"/>
            <p:cNvCxnSpPr/>
            <p:nvPr/>
          </p:nvCxnSpPr>
          <p:spPr>
            <a:xfrm flipV="1">
              <a:off x="4456373" y="2870343"/>
              <a:ext cx="138546" cy="55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コネクタ 212"/>
            <p:cNvCxnSpPr/>
            <p:nvPr/>
          </p:nvCxnSpPr>
          <p:spPr>
            <a:xfrm flipV="1">
              <a:off x="4567514" y="2876549"/>
              <a:ext cx="138546" cy="55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4" name="直線コネクタ 213"/>
          <p:cNvCxnSpPr/>
          <p:nvPr/>
        </p:nvCxnSpPr>
        <p:spPr>
          <a:xfrm flipV="1">
            <a:off x="10541986" y="2704773"/>
            <a:ext cx="138546" cy="55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コネクタ 214"/>
          <p:cNvCxnSpPr/>
          <p:nvPr/>
        </p:nvCxnSpPr>
        <p:spPr>
          <a:xfrm flipV="1">
            <a:off x="10676638" y="2719737"/>
            <a:ext cx="138546" cy="55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/>
          <p:nvPr/>
        </p:nvCxnSpPr>
        <p:spPr>
          <a:xfrm flipV="1">
            <a:off x="10823297" y="2720500"/>
            <a:ext cx="138546" cy="55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/>
          <p:nvPr/>
        </p:nvCxnSpPr>
        <p:spPr>
          <a:xfrm flipV="1">
            <a:off x="10934438" y="2726706"/>
            <a:ext cx="138546" cy="55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グループ化 217"/>
          <p:cNvGrpSpPr/>
          <p:nvPr/>
        </p:nvGrpSpPr>
        <p:grpSpPr>
          <a:xfrm rot="308489" flipV="1">
            <a:off x="10546076" y="2707803"/>
            <a:ext cx="530998" cy="580733"/>
            <a:chOff x="4175062" y="2854616"/>
            <a:chExt cx="530998" cy="580733"/>
          </a:xfrm>
        </p:grpSpPr>
        <p:cxnSp>
          <p:nvCxnSpPr>
            <p:cNvPr id="219" name="直線コネクタ 218"/>
            <p:cNvCxnSpPr/>
            <p:nvPr/>
          </p:nvCxnSpPr>
          <p:spPr>
            <a:xfrm flipV="1">
              <a:off x="4175062" y="2854616"/>
              <a:ext cx="138546" cy="55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コネクタ 219"/>
            <p:cNvCxnSpPr/>
            <p:nvPr/>
          </p:nvCxnSpPr>
          <p:spPr>
            <a:xfrm flipV="1">
              <a:off x="4309714" y="2869580"/>
              <a:ext cx="138546" cy="55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コネクタ 220"/>
            <p:cNvCxnSpPr/>
            <p:nvPr/>
          </p:nvCxnSpPr>
          <p:spPr>
            <a:xfrm flipV="1">
              <a:off x="4456373" y="2870343"/>
              <a:ext cx="138546" cy="55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コネクタ 221"/>
            <p:cNvCxnSpPr/>
            <p:nvPr/>
          </p:nvCxnSpPr>
          <p:spPr>
            <a:xfrm flipV="1">
              <a:off x="4567514" y="2876549"/>
              <a:ext cx="138546" cy="55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3" name="直線コネクタ 222"/>
          <p:cNvCxnSpPr/>
          <p:nvPr/>
        </p:nvCxnSpPr>
        <p:spPr>
          <a:xfrm flipV="1">
            <a:off x="8173294" y="2720348"/>
            <a:ext cx="166398" cy="5634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コネクタ 223"/>
          <p:cNvCxnSpPr/>
          <p:nvPr/>
        </p:nvCxnSpPr>
        <p:spPr>
          <a:xfrm flipH="1" flipV="1">
            <a:off x="8203889" y="2720348"/>
            <a:ext cx="135803" cy="5634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80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9640" y="207708"/>
            <a:ext cx="5032749" cy="1325563"/>
          </a:xfrm>
        </p:spPr>
        <p:txBody>
          <a:bodyPr/>
          <a:lstStyle/>
          <a:p>
            <a:r>
              <a:rPr kumimoji="1" lang="ja-JP" altLang="en-US" dirty="0" smtClean="0"/>
              <a:t>標準的な機器構成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730444" y="1392357"/>
            <a:ext cx="4779576" cy="3387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866321" y="1710340"/>
            <a:ext cx="3335908" cy="718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LCD</a:t>
            </a:r>
            <a:r>
              <a:rPr kumimoji="1" lang="ja-JP" altLang="en-US" dirty="0" smtClean="0">
                <a:solidFill>
                  <a:schemeClr val="tx1"/>
                </a:solidFill>
              </a:rPr>
              <a:t>モジュール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（１６０２）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720" y="2746780"/>
            <a:ext cx="1017399" cy="70389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21" y="2719189"/>
            <a:ext cx="1017399" cy="70389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578" y="2768304"/>
            <a:ext cx="1017399" cy="70389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299" y="2734285"/>
            <a:ext cx="1017399" cy="703898"/>
          </a:xfrm>
          <a:prstGeom prst="rect">
            <a:avLst/>
          </a:prstGeom>
        </p:spPr>
      </p:pic>
      <p:sp>
        <p:nvSpPr>
          <p:cNvPr id="10" name="楕円 9"/>
          <p:cNvSpPr/>
          <p:nvPr/>
        </p:nvSpPr>
        <p:spPr>
          <a:xfrm>
            <a:off x="4863258" y="4155358"/>
            <a:ext cx="351949" cy="3519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28039" y="347397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桁</a:t>
            </a:r>
            <a:r>
              <a:rPr lang="en-US" altLang="ja-JP" dirty="0" smtClean="0"/>
              <a:t>7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81094" y="347957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桁</a:t>
            </a:r>
            <a:r>
              <a:rPr lang="en-US" altLang="ja-JP" dirty="0" smtClean="0"/>
              <a:t>6</a:t>
            </a:r>
            <a:endParaRPr lang="en-US" altLang="ja-JP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859310" y="349413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桁</a:t>
            </a:r>
            <a:r>
              <a:rPr lang="en-US" altLang="ja-JP" dirty="0" smtClean="0"/>
              <a:t>5</a:t>
            </a:r>
            <a:endParaRPr lang="en-US" altLang="ja-JP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375483" y="350288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桁</a:t>
            </a:r>
            <a:r>
              <a:rPr lang="en-US" altLang="ja-JP" dirty="0" smtClean="0"/>
              <a:t>4</a:t>
            </a:r>
            <a:endParaRPr lang="en-US" altLang="ja-JP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111659" y="350964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桁</a:t>
            </a:r>
            <a:r>
              <a:rPr lang="en-US" altLang="ja-JP" dirty="0" smtClean="0"/>
              <a:t>3</a:t>
            </a:r>
            <a:endParaRPr lang="en-US" altLang="ja-JP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619370" y="350736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桁</a:t>
            </a:r>
            <a:r>
              <a:rPr lang="en-US" altLang="ja-JP" dirty="0" smtClean="0"/>
              <a:t>2</a:t>
            </a:r>
            <a:endParaRPr lang="en-US" altLang="ja-JP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85042" y="350678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桁</a:t>
            </a:r>
            <a:r>
              <a:rPr lang="en-US" altLang="ja-JP" dirty="0" smtClean="0"/>
              <a:t>1</a:t>
            </a:r>
            <a:endParaRPr lang="en-US" altLang="ja-JP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800444" y="354565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桁</a:t>
            </a:r>
            <a:r>
              <a:rPr lang="en-US" altLang="ja-JP" dirty="0" smtClean="0"/>
              <a:t>0</a:t>
            </a:r>
            <a:endParaRPr lang="en-US" altLang="ja-JP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368578" y="432264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Buz</a:t>
            </a:r>
            <a:endParaRPr lang="en-US" altLang="ja-JP" dirty="0" smtClean="0"/>
          </a:p>
        </p:txBody>
      </p:sp>
      <p:sp>
        <p:nvSpPr>
          <p:cNvPr id="24" name="右矢印 23"/>
          <p:cNvSpPr/>
          <p:nvPr/>
        </p:nvSpPr>
        <p:spPr>
          <a:xfrm rot="5400000">
            <a:off x="4583110" y="1219027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USB</a:t>
            </a:r>
            <a:r>
              <a:rPr kumimoji="1" lang="ja-JP" altLang="en-US" dirty="0" smtClean="0"/>
              <a:t>電源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1501116" y="5253848"/>
            <a:ext cx="3611009" cy="1454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マイコンボード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NUCLEO STM32-F103RB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上下矢印 2"/>
          <p:cNvSpPr/>
          <p:nvPr/>
        </p:nvSpPr>
        <p:spPr>
          <a:xfrm>
            <a:off x="2868339" y="4736042"/>
            <a:ext cx="677537" cy="561875"/>
          </a:xfrm>
          <a:prstGeom prst="upDownArrow">
            <a:avLst>
              <a:gd name="adj1" fmla="val 27916"/>
              <a:gd name="adj2" fmla="val 3282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211" y="1091700"/>
            <a:ext cx="4305300" cy="5200650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6114272" y="5507612"/>
            <a:ext cx="501317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配線数が多くなるので、</a:t>
            </a:r>
            <a:endParaRPr kumimoji="1" lang="en-US" altLang="ja-JP" dirty="0" smtClean="0"/>
          </a:p>
          <a:p>
            <a:r>
              <a:rPr kumimoji="1" lang="en-US" altLang="ja-JP" dirty="0" smtClean="0"/>
              <a:t>LCD</a:t>
            </a:r>
            <a:r>
              <a:rPr kumimoji="1" lang="ja-JP" altLang="en-US" dirty="0" smtClean="0"/>
              <a:t>のプログラムを作るときは</a:t>
            </a:r>
            <a:r>
              <a:rPr kumimoji="1" lang="en-US" altLang="ja-JP" dirty="0" smtClean="0"/>
              <a:t>LCD</a:t>
            </a:r>
            <a:r>
              <a:rPr kumimoji="1" lang="ja-JP" altLang="en-US" dirty="0" smtClean="0"/>
              <a:t>だけ、</a:t>
            </a:r>
            <a:endParaRPr kumimoji="1" lang="en-US" altLang="ja-JP" dirty="0" smtClean="0"/>
          </a:p>
          <a:p>
            <a:r>
              <a:rPr kumimoji="1" lang="en-US" altLang="ja-JP" dirty="0" smtClean="0"/>
              <a:t>LED</a:t>
            </a:r>
            <a:r>
              <a:rPr kumimoji="1" lang="ja-JP" altLang="en-US" dirty="0" smtClean="0"/>
              <a:t>のプログラムをつくるときは</a:t>
            </a:r>
            <a:r>
              <a:rPr kumimoji="1" lang="en-US" altLang="ja-JP" dirty="0" smtClean="0"/>
              <a:t>LED</a:t>
            </a:r>
            <a:r>
              <a:rPr kumimoji="1" lang="ja-JP" altLang="en-US" dirty="0" err="1" smtClean="0"/>
              <a:t>だけの</a:t>
            </a:r>
            <a:r>
              <a:rPr kumimoji="1" lang="ja-JP" altLang="en-US" dirty="0" smtClean="0"/>
              <a:t>配線をするとよい。写真は全配線済みの状態。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257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6672" y="108047"/>
            <a:ext cx="10515600" cy="86445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各デバイスとマイコンとの接続（例）</a:t>
            </a:r>
            <a:endParaRPr kumimoji="1" lang="ja-JP" altLang="en-US" sz="3600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775484"/>
              </p:ext>
            </p:extLst>
          </p:nvPr>
        </p:nvGraphicFramePr>
        <p:xfrm>
          <a:off x="480291" y="1295963"/>
          <a:ext cx="4855798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082">
                  <a:extLst>
                    <a:ext uri="{9D8B030D-6E8A-4147-A177-3AD203B41FA5}">
                      <a16:colId xmlns:a16="http://schemas.microsoft.com/office/drawing/2014/main" val="2793674"/>
                    </a:ext>
                  </a:extLst>
                </a:gridCol>
                <a:gridCol w="1741117">
                  <a:extLst>
                    <a:ext uri="{9D8B030D-6E8A-4147-A177-3AD203B41FA5}">
                      <a16:colId xmlns:a16="http://schemas.microsoft.com/office/drawing/2014/main" val="3428250514"/>
                    </a:ext>
                  </a:extLst>
                </a:gridCol>
                <a:gridCol w="1490599">
                  <a:extLst>
                    <a:ext uri="{9D8B030D-6E8A-4147-A177-3AD203B41FA5}">
                      <a16:colId xmlns:a16="http://schemas.microsoft.com/office/drawing/2014/main" val="3989382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7SEG</a:t>
                      </a:r>
                      <a:r>
                        <a:rPr kumimoji="1" lang="en-US" altLang="ja-JP" sz="1400" baseline="0" dirty="0" smtClean="0"/>
                        <a:t> LED/LCD Data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点灯するセグメント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接続ポート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35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セグメント</a:t>
                      </a:r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PB8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67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セグメント</a:t>
                      </a:r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PB9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92977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セグメント</a:t>
                      </a:r>
                      <a:r>
                        <a:rPr kumimoji="1" lang="en-US" altLang="ja-JP" dirty="0" smtClean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PB10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447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セグメント</a:t>
                      </a:r>
                      <a:r>
                        <a:rPr kumimoji="1" lang="en-US" altLang="ja-JP" dirty="0" smtClean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PB11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859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E/D4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セグメント</a:t>
                      </a:r>
                      <a:r>
                        <a:rPr kumimoji="1" lang="en-US" altLang="ja-JP" dirty="0" smtClean="0"/>
                        <a:t>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PB12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44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F/D5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セグメント</a:t>
                      </a:r>
                      <a:r>
                        <a:rPr kumimoji="1" lang="en-US" altLang="ja-JP" dirty="0" smtClean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PB13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59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G/D6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セグメント</a:t>
                      </a:r>
                      <a:r>
                        <a:rPr kumimoji="1" lang="en-US" altLang="ja-JP" dirty="0" smtClean="0"/>
                        <a:t>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PB14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249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DP/D7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セグメント</a:t>
                      </a:r>
                      <a:r>
                        <a:rPr kumimoji="1" lang="en-US" altLang="ja-JP" dirty="0" smtClean="0"/>
                        <a:t>DP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PB15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481488"/>
                  </a:ext>
                </a:extLst>
              </a:tr>
            </a:tbl>
          </a:graphicData>
        </a:graphic>
      </p:graphicFrame>
      <p:graphicFrame>
        <p:nvGraphicFramePr>
          <p:cNvPr id="5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6163688"/>
              </p:ext>
            </p:extLst>
          </p:nvPr>
        </p:nvGraphicFramePr>
        <p:xfrm>
          <a:off x="5944632" y="1275355"/>
          <a:ext cx="4702491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573">
                  <a:extLst>
                    <a:ext uri="{9D8B030D-6E8A-4147-A177-3AD203B41FA5}">
                      <a16:colId xmlns:a16="http://schemas.microsoft.com/office/drawing/2014/main" val="2793674"/>
                    </a:ext>
                  </a:extLst>
                </a:gridCol>
                <a:gridCol w="2480154">
                  <a:extLst>
                    <a:ext uri="{9D8B030D-6E8A-4147-A177-3AD203B41FA5}">
                      <a16:colId xmlns:a16="http://schemas.microsoft.com/office/drawing/2014/main" val="3428250514"/>
                    </a:ext>
                  </a:extLst>
                </a:gridCol>
                <a:gridCol w="1089764">
                  <a:extLst>
                    <a:ext uri="{9D8B030D-6E8A-4147-A177-3AD203B41FA5}">
                      <a16:colId xmlns:a16="http://schemas.microsoft.com/office/drawing/2014/main" val="2635157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7Seg</a:t>
                      </a:r>
                      <a:r>
                        <a:rPr kumimoji="1" lang="en-US" altLang="ja-JP" sz="1400" baseline="0" dirty="0" smtClean="0"/>
                        <a:t> LED Digit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選択する桁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接続ポート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35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DIG0(</a:t>
                      </a:r>
                      <a:r>
                        <a:rPr kumimoji="1" lang="ja-JP" altLang="en-US" dirty="0" smtClean="0"/>
                        <a:t>一番右側の桁）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PC0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67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DIG1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PC1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92977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DIG2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PC2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447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DIG3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PC3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859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DIG4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PC4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44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DIG5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PC5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59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DIG6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PC6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249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DIG7(</a:t>
                      </a:r>
                      <a:r>
                        <a:rPr kumimoji="1" lang="ja-JP" altLang="en-US" dirty="0" smtClean="0"/>
                        <a:t>一番左側</a:t>
                      </a:r>
                      <a:r>
                        <a:rPr kumimoji="1" lang="ja-JP" altLang="en-US" dirty="0" smtClean="0"/>
                        <a:t>の桁）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PC7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481488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480291" y="906023"/>
            <a:ext cx="400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7</a:t>
            </a:r>
            <a:r>
              <a:rPr lang="ja-JP" altLang="en-US" dirty="0" smtClean="0"/>
              <a:t>セグ</a:t>
            </a:r>
            <a:r>
              <a:rPr lang="en-US" altLang="ja-JP" dirty="0" smtClean="0"/>
              <a:t>LED</a:t>
            </a:r>
            <a:r>
              <a:rPr lang="ja-JP" altLang="en-US" dirty="0" smtClean="0"/>
              <a:t>セグメントと</a:t>
            </a:r>
            <a:r>
              <a:rPr lang="en-US" altLang="ja-JP" dirty="0" smtClean="0"/>
              <a:t>LCD</a:t>
            </a:r>
            <a:r>
              <a:rPr lang="ja-JP" altLang="en-US" dirty="0" smtClean="0"/>
              <a:t>のデータ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08190" y="5021884"/>
            <a:ext cx="2585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E/D4</a:t>
            </a:r>
            <a:r>
              <a:rPr kumimoji="1" lang="ja-JP" altLang="en-US" sz="1200" dirty="0" smtClean="0"/>
              <a:t>～</a:t>
            </a:r>
            <a:r>
              <a:rPr kumimoji="1" lang="en-US" altLang="ja-JP" sz="1200" dirty="0" smtClean="0"/>
              <a:t>DP/D7</a:t>
            </a:r>
            <a:r>
              <a:rPr kumimoji="1" lang="ja-JP" altLang="en-US" sz="1200" dirty="0" smtClean="0"/>
              <a:t>は</a:t>
            </a:r>
            <a:r>
              <a:rPr kumimoji="1" lang="en-US" altLang="ja-JP" sz="1200" dirty="0" smtClean="0"/>
              <a:t>LCD</a:t>
            </a:r>
            <a:r>
              <a:rPr kumimoji="1" lang="ja-JP" altLang="en-US" sz="1200" dirty="0" smtClean="0"/>
              <a:t>と</a:t>
            </a:r>
            <a:r>
              <a:rPr lang="ja-JP" altLang="en-US" sz="1200" dirty="0" smtClean="0"/>
              <a:t>配線を</a:t>
            </a:r>
            <a:r>
              <a:rPr kumimoji="1" lang="ja-JP" altLang="en-US" sz="1200" dirty="0" smtClean="0"/>
              <a:t>兼用</a:t>
            </a:r>
            <a:endParaRPr kumimoji="1" lang="ja-JP" altLang="en-US" sz="1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44632" y="926631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7</a:t>
            </a:r>
            <a:r>
              <a:rPr kumimoji="1" lang="ja-JP" altLang="en-US" dirty="0" smtClean="0"/>
              <a:t>セグ</a:t>
            </a:r>
            <a:r>
              <a:rPr kumimoji="1" lang="en-US" altLang="ja-JP" dirty="0" smtClean="0"/>
              <a:t>LED</a:t>
            </a:r>
            <a:r>
              <a:rPr kumimoji="1" lang="ja-JP" altLang="en-US" dirty="0" smtClean="0"/>
              <a:t>の桁</a:t>
            </a:r>
            <a:r>
              <a:rPr kumimoji="1" lang="ja-JP" altLang="en-US" dirty="0" smtClean="0"/>
              <a:t>選択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013459"/>
              </p:ext>
            </p:extLst>
          </p:nvPr>
        </p:nvGraphicFramePr>
        <p:xfrm>
          <a:off x="5944632" y="5630374"/>
          <a:ext cx="47024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124">
                  <a:extLst>
                    <a:ext uri="{9D8B030D-6E8A-4147-A177-3AD203B41FA5}">
                      <a16:colId xmlns:a16="http://schemas.microsoft.com/office/drawing/2014/main" val="2602333934"/>
                    </a:ext>
                  </a:extLst>
                </a:gridCol>
                <a:gridCol w="2097571">
                  <a:extLst>
                    <a:ext uri="{9D8B030D-6E8A-4147-A177-3AD203B41FA5}">
                      <a16:colId xmlns:a16="http://schemas.microsoft.com/office/drawing/2014/main" val="473007021"/>
                    </a:ext>
                  </a:extLst>
                </a:gridCol>
                <a:gridCol w="1979795">
                  <a:extLst>
                    <a:ext uri="{9D8B030D-6E8A-4147-A177-3AD203B41FA5}">
                      <a16:colId xmlns:a16="http://schemas.microsoft.com/office/drawing/2014/main" val="3766415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Buz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―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接続ポート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16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BZ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圧電ブザ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PB0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67370"/>
                  </a:ext>
                </a:extLst>
              </a:tr>
            </a:tbl>
          </a:graphicData>
        </a:graphic>
      </p:graphicFrame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362535"/>
              </p:ext>
            </p:extLst>
          </p:nvPr>
        </p:nvGraphicFramePr>
        <p:xfrm>
          <a:off x="480291" y="5613725"/>
          <a:ext cx="50617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356">
                  <a:extLst>
                    <a:ext uri="{9D8B030D-6E8A-4147-A177-3AD203B41FA5}">
                      <a16:colId xmlns:a16="http://schemas.microsoft.com/office/drawing/2014/main" val="2912301062"/>
                    </a:ext>
                  </a:extLst>
                </a:gridCol>
                <a:gridCol w="1929008">
                  <a:extLst>
                    <a:ext uri="{9D8B030D-6E8A-4147-A177-3AD203B41FA5}">
                      <a16:colId xmlns:a16="http://schemas.microsoft.com/office/drawing/2014/main" val="2800819066"/>
                    </a:ext>
                  </a:extLst>
                </a:gridCol>
                <a:gridCol w="2104374">
                  <a:extLst>
                    <a:ext uri="{9D8B030D-6E8A-4147-A177-3AD203B41FA5}">
                      <a16:colId xmlns:a16="http://schemas.microsoft.com/office/drawing/2014/main" val="2263099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制御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機能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接続ポート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622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データイネーブル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PB6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501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レジスタ選択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PB7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52849"/>
                  </a:ext>
                </a:extLst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515404" y="5245709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LCD</a:t>
            </a:r>
            <a:r>
              <a:rPr lang="ja-JP" altLang="en-US" dirty="0" smtClean="0"/>
              <a:t>の制御線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44632" y="526104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圧電ブザーの制御線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878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LCD</a:t>
            </a:r>
            <a:r>
              <a:rPr kumimoji="1" lang="ja-JP" altLang="en-US" dirty="0" smtClean="0"/>
              <a:t>モジュールの構成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LCD</a:t>
            </a:r>
            <a:r>
              <a:rPr lang="ja-JP" altLang="en-US" dirty="0" smtClean="0"/>
              <a:t>は、表示専用のマイコンシステム</a:t>
            </a:r>
            <a:endParaRPr lang="en-US" altLang="ja-JP" dirty="0" smtClean="0"/>
          </a:p>
          <a:p>
            <a:r>
              <a:rPr kumimoji="1" lang="ja-JP" altLang="en-US" dirty="0" smtClean="0"/>
              <a:t>外部からの入力に従って、画面に文字を表示する。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520" y="3421207"/>
            <a:ext cx="4819650" cy="2343150"/>
          </a:xfrm>
          <a:prstGeom prst="rect">
            <a:avLst/>
          </a:prstGeom>
        </p:spPr>
      </p:pic>
      <p:sp>
        <p:nvSpPr>
          <p:cNvPr id="5" name="左中かっこ 4"/>
          <p:cNvSpPr/>
          <p:nvPr/>
        </p:nvSpPr>
        <p:spPr>
          <a:xfrm>
            <a:off x="3113521" y="3916218"/>
            <a:ext cx="368588" cy="6003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43860" y="40317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制御信号入力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169891" y="58537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/>
              <a:t>https://akizukidenshi.com/goodsaffix/SC1602BSLB-XA-GB-K_20181119.pdf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705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LCD</a:t>
            </a:r>
            <a:r>
              <a:rPr lang="ja-JP" altLang="en-US" dirty="0" smtClean="0"/>
              <a:t>の信号線（参考）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75" y="1609148"/>
            <a:ext cx="5133975" cy="4133850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2946400" y="4525818"/>
            <a:ext cx="5772727" cy="1219489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2946400" y="2817091"/>
            <a:ext cx="5772727" cy="85898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吹き出し 8"/>
          <p:cNvSpPr/>
          <p:nvPr/>
        </p:nvSpPr>
        <p:spPr>
          <a:xfrm>
            <a:off x="8512027" y="1609148"/>
            <a:ext cx="2634675" cy="1402457"/>
          </a:xfrm>
          <a:prstGeom prst="wedgeRectCallout">
            <a:avLst>
              <a:gd name="adj1" fmla="val -147739"/>
              <a:gd name="adj2" fmla="val 657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/>
              <a:t>R/W</a:t>
            </a:r>
            <a:r>
              <a:rPr lang="ja-JP" altLang="en-US" sz="1100" dirty="0"/>
              <a:t>は</a:t>
            </a:r>
            <a:r>
              <a:rPr lang="en-US" altLang="ja-JP" sz="1100" dirty="0"/>
              <a:t>L</a:t>
            </a:r>
            <a:r>
              <a:rPr lang="ja-JP" altLang="en-US" sz="1100" dirty="0"/>
              <a:t>に固定（書き込みとし、信号線としての引き出しはしていない）</a:t>
            </a:r>
          </a:p>
        </p:txBody>
      </p:sp>
      <p:cxnSp>
        <p:nvCxnSpPr>
          <p:cNvPr id="11" name="直線コネクタ 10"/>
          <p:cNvCxnSpPr/>
          <p:nvPr/>
        </p:nvCxnSpPr>
        <p:spPr>
          <a:xfrm>
            <a:off x="3417455" y="3246582"/>
            <a:ext cx="2576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3385128" y="3223498"/>
            <a:ext cx="2576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7219335" y="5903893"/>
            <a:ext cx="41344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FF0000"/>
                </a:solidFill>
              </a:rPr>
              <a:t>特に、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E</a:t>
            </a:r>
            <a:r>
              <a:rPr kumimoji="1" lang="ja-JP" altLang="en-US" sz="1400" dirty="0" err="1" smtClean="0">
                <a:solidFill>
                  <a:srgbClr val="FF0000"/>
                </a:solidFill>
              </a:rPr>
              <a:t>、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RS</a:t>
            </a:r>
            <a:r>
              <a:rPr kumimoji="1" lang="ja-JP" altLang="en-US" sz="1400" dirty="0" err="1" smtClean="0">
                <a:solidFill>
                  <a:srgbClr val="FF0000"/>
                </a:solidFill>
              </a:rPr>
              <a:t>、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GND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線（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2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本）の接続が甘いと、</a:t>
            </a:r>
            <a:endParaRPr kumimoji="1" lang="en-US" altLang="ja-JP" sz="1400" dirty="0" smtClean="0">
              <a:solidFill>
                <a:srgbClr val="FF0000"/>
              </a:solidFill>
            </a:endParaRPr>
          </a:p>
          <a:p>
            <a:r>
              <a:rPr lang="en-US" altLang="ja-JP" sz="1400" dirty="0" smtClean="0">
                <a:solidFill>
                  <a:srgbClr val="FF0000"/>
                </a:solidFill>
              </a:rPr>
              <a:t>LCD</a:t>
            </a:r>
            <a:r>
              <a:rPr lang="ja-JP" altLang="en-US" sz="1400" dirty="0" smtClean="0">
                <a:solidFill>
                  <a:srgbClr val="FF0000"/>
                </a:solidFill>
              </a:rPr>
              <a:t>の表示制御がうまくいかなくなる。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明らかにおかしい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、という場合は申し出ること。</a:t>
            </a:r>
            <a:endParaRPr kumimoji="1" lang="en-US" altLang="ja-JP" sz="1400" dirty="0" smtClean="0">
              <a:solidFill>
                <a:srgbClr val="FF0000"/>
              </a:solidFill>
            </a:endParaRPr>
          </a:p>
          <a:p>
            <a:r>
              <a:rPr lang="ja-JP" altLang="en-US" sz="1400" dirty="0" smtClean="0">
                <a:solidFill>
                  <a:srgbClr val="FF0000"/>
                </a:solidFill>
              </a:rPr>
              <a:t>ピンコネクタを修理します。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74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LCD</a:t>
            </a:r>
            <a:r>
              <a:rPr kumimoji="1" lang="ja-JP" altLang="en-US" dirty="0" smtClean="0"/>
              <a:t>の表示制御と信号線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マイコンから</a:t>
            </a:r>
            <a:r>
              <a:rPr lang="en-US" altLang="ja-JP" dirty="0" smtClean="0"/>
              <a:t>LCD</a:t>
            </a:r>
            <a:r>
              <a:rPr lang="ja-JP" altLang="en-US" dirty="0" smtClean="0"/>
              <a:t>に対して送るものには、</a:t>
            </a:r>
            <a:r>
              <a:rPr lang="ja-JP" altLang="en-US" dirty="0" smtClean="0">
                <a:solidFill>
                  <a:srgbClr val="FF0000"/>
                </a:solidFill>
              </a:rPr>
              <a:t>コマンド</a:t>
            </a:r>
            <a:r>
              <a:rPr lang="ja-JP" altLang="en-US" dirty="0" smtClean="0"/>
              <a:t>と</a:t>
            </a:r>
            <a:r>
              <a:rPr lang="ja-JP" altLang="en-US" dirty="0" smtClean="0">
                <a:solidFill>
                  <a:srgbClr val="FF0000"/>
                </a:solidFill>
              </a:rPr>
              <a:t>データ</a:t>
            </a:r>
            <a:r>
              <a:rPr lang="ja-JP" altLang="en-US" dirty="0" smtClean="0"/>
              <a:t>がある。この</a:t>
            </a:r>
            <a:r>
              <a:rPr lang="en-US" altLang="ja-JP" dirty="0" smtClean="0"/>
              <a:t>2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どちらかを、</a:t>
            </a:r>
            <a:r>
              <a:rPr lang="ja-JP" altLang="en-US" dirty="0" smtClean="0">
                <a:solidFill>
                  <a:srgbClr val="FF0000"/>
                </a:solidFill>
              </a:rPr>
              <a:t>データ線</a:t>
            </a:r>
            <a:r>
              <a:rPr lang="ja-JP" altLang="en-US" dirty="0" smtClean="0"/>
              <a:t>を使って情報として</a:t>
            </a:r>
            <a:r>
              <a:rPr lang="ja-JP" altLang="en-US" dirty="0" smtClean="0">
                <a:solidFill>
                  <a:srgbClr val="FF0000"/>
                </a:solidFill>
              </a:rPr>
              <a:t>送り込む</a:t>
            </a:r>
            <a:r>
              <a:rPr lang="ja-JP" altLang="en-US" dirty="0"/>
              <a:t>ことで、 </a:t>
            </a:r>
            <a:r>
              <a:rPr kumimoji="1" lang="en-US" altLang="ja-JP" dirty="0" smtClean="0"/>
              <a:t>LCD</a:t>
            </a:r>
            <a:r>
              <a:rPr lang="ja-JP" altLang="en-US" dirty="0"/>
              <a:t>に対して</a:t>
            </a:r>
            <a:r>
              <a:rPr lang="ja-JP" altLang="en-US" dirty="0" smtClean="0"/>
              <a:t>、表示がなされる。</a:t>
            </a:r>
            <a:endParaRPr lang="en-US" altLang="ja-JP" dirty="0" smtClean="0"/>
          </a:p>
          <a:p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90867"/>
              </p:ext>
            </p:extLst>
          </p:nvPr>
        </p:nvGraphicFramePr>
        <p:xfrm>
          <a:off x="1874981" y="3213484"/>
          <a:ext cx="8267395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978">
                  <a:extLst>
                    <a:ext uri="{9D8B030D-6E8A-4147-A177-3AD203B41FA5}">
                      <a16:colId xmlns:a16="http://schemas.microsoft.com/office/drawing/2014/main" val="1307473004"/>
                    </a:ext>
                  </a:extLst>
                </a:gridCol>
                <a:gridCol w="6792417">
                  <a:extLst>
                    <a:ext uri="{9D8B030D-6E8A-4147-A177-3AD203B41FA5}">
                      <a16:colId xmlns:a16="http://schemas.microsoft.com/office/drawing/2014/main" val="2526590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信号線名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内容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00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 smtClean="0"/>
                        <a:t>マイコン</a:t>
                      </a:r>
                      <a:r>
                        <a:rPr kumimoji="1" lang="ja-JP" altLang="en-US" sz="1800" dirty="0" smtClean="0"/>
                        <a:t>から、送っている情報が、コマンドか、データかを、</a:t>
                      </a:r>
                      <a:r>
                        <a:rPr kumimoji="1" lang="en-US" altLang="ja-JP" sz="1800" dirty="0" smtClean="0"/>
                        <a:t>LCD</a:t>
                      </a:r>
                      <a:r>
                        <a:rPr kumimoji="1" lang="ja-JP" altLang="en-US" sz="1800" dirty="0" smtClean="0"/>
                        <a:t>に知らせる</a:t>
                      </a:r>
                      <a:r>
                        <a:rPr kumimoji="1" lang="ja-JP" altLang="en-US" sz="1800" dirty="0" smtClean="0"/>
                        <a:t>信号。</a:t>
                      </a:r>
                      <a:endParaRPr kumimoji="1" lang="en-US" altLang="ja-JP" sz="18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smtClean="0"/>
                        <a:t>LCD</a:t>
                      </a:r>
                      <a:r>
                        <a:rPr kumimoji="1" lang="ja-JP" altLang="en-US" sz="1800" dirty="0" smtClean="0"/>
                        <a:t>内の制御レジスタを選択する。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171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1800" dirty="0" smtClean="0"/>
                        <a:t>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 smtClean="0"/>
                        <a:t>データ読み込みのタイミング信号。</a:t>
                      </a:r>
                      <a:r>
                        <a:rPr lang="en-US" altLang="ja-JP" sz="1800" dirty="0" smtClean="0"/>
                        <a:t>E</a:t>
                      </a:r>
                      <a:r>
                        <a:rPr lang="ja-JP" altLang="en-US" sz="1800" dirty="0" smtClean="0"/>
                        <a:t>を立ち下げた時のデータ線（</a:t>
                      </a:r>
                      <a:r>
                        <a:rPr lang="en-US" altLang="ja-JP" sz="1800" dirty="0" smtClean="0"/>
                        <a:t>D</a:t>
                      </a:r>
                      <a:r>
                        <a:rPr lang="ja-JP" altLang="en-US" sz="1800" baseline="-25000" dirty="0" smtClean="0"/>
                        <a:t>７</a:t>
                      </a:r>
                      <a:r>
                        <a:rPr lang="en-US" altLang="ja-JP" sz="1800" dirty="0" smtClean="0"/>
                        <a:t>~D</a:t>
                      </a:r>
                      <a:r>
                        <a:rPr lang="en-US" altLang="ja-JP" sz="1800" baseline="-25000" dirty="0" smtClean="0"/>
                        <a:t>4</a:t>
                      </a:r>
                      <a:r>
                        <a:rPr lang="ja-JP" altLang="en-US" sz="1800" dirty="0" smtClean="0"/>
                        <a:t>）の状態を</a:t>
                      </a:r>
                      <a:r>
                        <a:rPr lang="en-US" altLang="ja-JP" sz="1800" dirty="0" smtClean="0"/>
                        <a:t>LCD</a:t>
                      </a:r>
                      <a:r>
                        <a:rPr lang="ja-JP" altLang="en-US" sz="1800" dirty="0" smtClean="0"/>
                        <a:t>に読み込ませる信号</a:t>
                      </a:r>
                      <a:r>
                        <a:rPr lang="ja-JP" altLang="en-US" sz="1800" dirty="0" smtClean="0"/>
                        <a:t>。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94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D</a:t>
                      </a:r>
                      <a:r>
                        <a:rPr kumimoji="1" lang="en-US" altLang="ja-JP" sz="1800" baseline="-25000" dirty="0" smtClean="0"/>
                        <a:t>7</a:t>
                      </a:r>
                      <a:r>
                        <a:rPr kumimoji="1" lang="en-US" altLang="ja-JP" sz="1800" dirty="0" smtClean="0"/>
                        <a:t>~D</a:t>
                      </a:r>
                      <a:r>
                        <a:rPr kumimoji="1" lang="en-US" altLang="ja-JP" sz="1800" baseline="-25000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マイコンから送る情報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250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2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234"/>
          </a:xfrm>
        </p:spPr>
        <p:txBody>
          <a:bodyPr>
            <a:normAutofit/>
          </a:bodyPr>
          <a:lstStyle/>
          <a:p>
            <a:r>
              <a:rPr kumimoji="1" lang="en-US" altLang="ja-JP" sz="4000" dirty="0" smtClean="0"/>
              <a:t>LCD</a:t>
            </a:r>
            <a:r>
              <a:rPr kumimoji="1" lang="ja-JP" altLang="en-US" sz="4000" dirty="0" smtClean="0"/>
              <a:t>モジュールの表示制御のタイムチャート</a:t>
            </a:r>
            <a:endParaRPr kumimoji="1" lang="ja-JP" altLang="en-US" sz="400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838200" y="1567007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ja-JP" sz="1800" dirty="0" smtClean="0">
                <a:solidFill>
                  <a:srgbClr val="FF0000"/>
                </a:solidFill>
              </a:rPr>
              <a:t>RS</a:t>
            </a:r>
            <a:r>
              <a:rPr kumimoji="1" lang="ja-JP" altLang="en-US" sz="1800" dirty="0" smtClean="0">
                <a:solidFill>
                  <a:srgbClr val="FF0000"/>
                </a:solidFill>
              </a:rPr>
              <a:t>を</a:t>
            </a:r>
            <a:r>
              <a:rPr kumimoji="1" lang="en-US" altLang="ja-JP" sz="1800" dirty="0" smtClean="0">
                <a:solidFill>
                  <a:srgbClr val="FF0000"/>
                </a:solidFill>
              </a:rPr>
              <a:t>L</a:t>
            </a:r>
            <a:r>
              <a:rPr kumimoji="1" lang="ja-JP" altLang="en-US" sz="1800" dirty="0" smtClean="0"/>
              <a:t>にして、</a:t>
            </a:r>
            <a:r>
              <a:rPr kumimoji="1" lang="en-US" altLang="ja-JP" sz="1800" dirty="0" smtClean="0">
                <a:solidFill>
                  <a:srgbClr val="FF0000"/>
                </a:solidFill>
              </a:rPr>
              <a:t>DB7~4</a:t>
            </a:r>
            <a:r>
              <a:rPr kumimoji="1" lang="ja-JP" altLang="en-US" sz="1800" dirty="0" smtClean="0">
                <a:solidFill>
                  <a:srgbClr val="FF0000"/>
                </a:solidFill>
              </a:rPr>
              <a:t>に情報</a:t>
            </a:r>
            <a:r>
              <a:rPr kumimoji="1" lang="ja-JP" altLang="en-US" sz="1800" dirty="0" smtClean="0"/>
              <a:t>を出し、</a:t>
            </a:r>
            <a:r>
              <a:rPr kumimoji="1" lang="en-US" altLang="ja-JP" sz="1800" dirty="0" smtClean="0">
                <a:solidFill>
                  <a:srgbClr val="FF0000"/>
                </a:solidFill>
              </a:rPr>
              <a:t>E</a:t>
            </a:r>
            <a:r>
              <a:rPr kumimoji="1" lang="ja-JP" altLang="en-US" sz="1800" dirty="0" smtClean="0">
                <a:solidFill>
                  <a:srgbClr val="FF0000"/>
                </a:solidFill>
              </a:rPr>
              <a:t>を</a:t>
            </a:r>
            <a:r>
              <a:rPr kumimoji="1" lang="en-US" altLang="ja-JP" sz="1800" dirty="0" smtClean="0">
                <a:solidFill>
                  <a:srgbClr val="FF0000"/>
                </a:solidFill>
              </a:rPr>
              <a:t>H</a:t>
            </a:r>
            <a:r>
              <a:rPr kumimoji="1" lang="ja-JP" altLang="en-US" sz="1800" dirty="0" smtClean="0">
                <a:solidFill>
                  <a:srgbClr val="FF0000"/>
                </a:solidFill>
              </a:rPr>
              <a:t>から</a:t>
            </a:r>
            <a:r>
              <a:rPr kumimoji="1" lang="en-US" altLang="ja-JP" sz="1800" dirty="0" smtClean="0">
                <a:solidFill>
                  <a:srgbClr val="FF0000"/>
                </a:solidFill>
              </a:rPr>
              <a:t>L</a:t>
            </a:r>
            <a:r>
              <a:rPr kumimoji="1" lang="ja-JP" altLang="en-US" sz="1800" dirty="0" smtClean="0">
                <a:solidFill>
                  <a:srgbClr val="FF0000"/>
                </a:solidFill>
              </a:rPr>
              <a:t>に立ち下げる</a:t>
            </a:r>
            <a:r>
              <a:rPr kumimoji="1" lang="ja-JP" altLang="en-US" sz="1800" dirty="0" smtClean="0"/>
              <a:t>と、</a:t>
            </a:r>
            <a:r>
              <a:rPr kumimoji="1" lang="en-US" altLang="ja-JP" sz="1800" dirty="0" smtClean="0"/>
              <a:t>LCD</a:t>
            </a:r>
            <a:r>
              <a:rPr kumimoji="1" lang="ja-JP" altLang="en-US" sz="1800" dirty="0" smtClean="0"/>
              <a:t>モジュールは、</a:t>
            </a:r>
            <a:r>
              <a:rPr kumimoji="1" lang="ja-JP" altLang="en-US" sz="1800" dirty="0" smtClean="0">
                <a:solidFill>
                  <a:srgbClr val="FF0000"/>
                </a:solidFill>
              </a:rPr>
              <a:t>コマンド</a:t>
            </a:r>
            <a:r>
              <a:rPr kumimoji="1" lang="ja-JP" altLang="en-US" sz="1800" dirty="0" smtClean="0"/>
              <a:t>（画面消去などのコマンドなど）が来たと認識する。</a:t>
            </a:r>
            <a:endParaRPr kumimoji="1" lang="en-US" altLang="ja-JP" sz="1800" dirty="0" smtClean="0"/>
          </a:p>
          <a:p>
            <a:endParaRPr kumimoji="1" lang="en-US" altLang="ja-JP" sz="1800" dirty="0" smtClean="0"/>
          </a:p>
          <a:p>
            <a:r>
              <a:rPr lang="en-US" altLang="ja-JP" sz="1800" dirty="0">
                <a:solidFill>
                  <a:srgbClr val="FF0000"/>
                </a:solidFill>
              </a:rPr>
              <a:t>RS</a:t>
            </a:r>
            <a:r>
              <a:rPr lang="ja-JP" altLang="en-US" sz="1800" dirty="0" smtClean="0">
                <a:solidFill>
                  <a:srgbClr val="FF0000"/>
                </a:solidFill>
              </a:rPr>
              <a:t>を</a:t>
            </a:r>
            <a:r>
              <a:rPr lang="en-US" altLang="ja-JP" sz="1800" dirty="0" smtClean="0">
                <a:solidFill>
                  <a:srgbClr val="FF0000"/>
                </a:solidFill>
              </a:rPr>
              <a:t>H</a:t>
            </a:r>
            <a:r>
              <a:rPr lang="ja-JP" altLang="en-US" sz="1800" dirty="0" smtClean="0"/>
              <a:t>に</a:t>
            </a:r>
            <a:r>
              <a:rPr lang="ja-JP" altLang="en-US" sz="1800" dirty="0"/>
              <a:t>して</a:t>
            </a:r>
            <a:r>
              <a:rPr lang="ja-JP" altLang="en-US" sz="1800" dirty="0" smtClean="0"/>
              <a:t>、</a:t>
            </a:r>
            <a:r>
              <a:rPr lang="en-US" altLang="ja-JP" sz="1800" dirty="0" smtClean="0">
                <a:solidFill>
                  <a:srgbClr val="FF0000"/>
                </a:solidFill>
              </a:rPr>
              <a:t>DB7~4</a:t>
            </a:r>
            <a:r>
              <a:rPr lang="ja-JP" altLang="en-US" sz="1800" dirty="0" smtClean="0">
                <a:solidFill>
                  <a:srgbClr val="FF0000"/>
                </a:solidFill>
              </a:rPr>
              <a:t>に情報を</a:t>
            </a:r>
            <a:r>
              <a:rPr lang="ja-JP" altLang="en-US" sz="1800" dirty="0">
                <a:solidFill>
                  <a:srgbClr val="FF0000"/>
                </a:solidFill>
              </a:rPr>
              <a:t>出し</a:t>
            </a:r>
            <a:r>
              <a:rPr lang="ja-JP" altLang="en-US" sz="1800" dirty="0"/>
              <a:t>、</a:t>
            </a:r>
            <a:r>
              <a:rPr lang="en-US" altLang="ja-JP" sz="1800" dirty="0">
                <a:solidFill>
                  <a:srgbClr val="FF0000"/>
                </a:solidFill>
              </a:rPr>
              <a:t>E</a:t>
            </a:r>
            <a:r>
              <a:rPr lang="ja-JP" altLang="en-US" sz="1800" dirty="0">
                <a:solidFill>
                  <a:srgbClr val="FF0000"/>
                </a:solidFill>
              </a:rPr>
              <a:t>を</a:t>
            </a:r>
            <a:r>
              <a:rPr lang="en-US" altLang="ja-JP" sz="1800" dirty="0">
                <a:solidFill>
                  <a:srgbClr val="FF0000"/>
                </a:solidFill>
              </a:rPr>
              <a:t>H</a:t>
            </a:r>
            <a:r>
              <a:rPr lang="ja-JP" altLang="en-US" sz="1800" dirty="0">
                <a:solidFill>
                  <a:srgbClr val="FF0000"/>
                </a:solidFill>
              </a:rPr>
              <a:t>から</a:t>
            </a:r>
            <a:r>
              <a:rPr lang="en-US" altLang="ja-JP" sz="1800" dirty="0">
                <a:solidFill>
                  <a:srgbClr val="FF0000"/>
                </a:solidFill>
              </a:rPr>
              <a:t>L</a:t>
            </a:r>
            <a:r>
              <a:rPr lang="ja-JP" altLang="en-US" sz="1800" dirty="0">
                <a:solidFill>
                  <a:srgbClr val="FF0000"/>
                </a:solidFill>
              </a:rPr>
              <a:t>に立ち下げる</a:t>
            </a:r>
            <a:r>
              <a:rPr lang="ja-JP" altLang="en-US" sz="1800" dirty="0"/>
              <a:t>と、</a:t>
            </a:r>
            <a:r>
              <a:rPr lang="en-US" altLang="ja-JP" sz="1800" dirty="0"/>
              <a:t>LCD</a:t>
            </a:r>
            <a:r>
              <a:rPr lang="ja-JP" altLang="en-US" sz="1800" dirty="0"/>
              <a:t>モジュールは</a:t>
            </a:r>
            <a:r>
              <a:rPr lang="ja-JP" altLang="en-US" sz="1800" dirty="0" smtClean="0"/>
              <a:t>、</a:t>
            </a:r>
            <a:r>
              <a:rPr lang="ja-JP" altLang="en-US" sz="1800" dirty="0" smtClean="0">
                <a:solidFill>
                  <a:srgbClr val="FF0000"/>
                </a:solidFill>
              </a:rPr>
              <a:t>データ（表示したい文字）</a:t>
            </a:r>
            <a:r>
              <a:rPr lang="ja-JP" altLang="en-US" sz="1800" dirty="0" smtClean="0"/>
              <a:t>が</a:t>
            </a:r>
            <a:r>
              <a:rPr lang="ja-JP" altLang="en-US" sz="1800" dirty="0"/>
              <a:t>来たと認識する。</a:t>
            </a:r>
            <a:endParaRPr lang="en-US" altLang="ja-JP" sz="1800" dirty="0"/>
          </a:p>
          <a:p>
            <a:endParaRPr kumimoji="1" lang="ja-JP" altLang="en-US" sz="18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373" y="3255674"/>
            <a:ext cx="7384891" cy="3420052"/>
          </a:xfrm>
          <a:prstGeom prst="rect">
            <a:avLst/>
          </a:prstGeom>
        </p:spPr>
      </p:pic>
      <p:sp>
        <p:nvSpPr>
          <p:cNvPr id="7" name="四角形吹き出し 6"/>
          <p:cNvSpPr/>
          <p:nvPr/>
        </p:nvSpPr>
        <p:spPr>
          <a:xfrm>
            <a:off x="563837" y="3444298"/>
            <a:ext cx="1431636" cy="720436"/>
          </a:xfrm>
          <a:prstGeom prst="wedgeRectCallout">
            <a:avLst>
              <a:gd name="adj1" fmla="val 88200"/>
              <a:gd name="adj2" fmla="val 38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コマンド、データの指定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四角形吹き出し 7"/>
          <p:cNvSpPr/>
          <p:nvPr/>
        </p:nvSpPr>
        <p:spPr>
          <a:xfrm>
            <a:off x="563837" y="4922261"/>
            <a:ext cx="1431636" cy="720436"/>
          </a:xfrm>
          <a:prstGeom prst="wedgeRectCallout">
            <a:avLst>
              <a:gd name="adj1" fmla="val 88200"/>
              <a:gd name="adj2" fmla="val 38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読み込みの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タイミング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四角形吹き出し 8"/>
          <p:cNvSpPr/>
          <p:nvPr/>
        </p:nvSpPr>
        <p:spPr>
          <a:xfrm>
            <a:off x="466855" y="5795097"/>
            <a:ext cx="1431636" cy="720436"/>
          </a:xfrm>
          <a:prstGeom prst="wedgeRectCallout">
            <a:avLst>
              <a:gd name="adj1" fmla="val 88200"/>
              <a:gd name="adj2" fmla="val 38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情報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 rot="16200000">
            <a:off x="8820834" y="315555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/>
              <a:t>https://akizukidenshi.com/goodsaffix/SC1602BSLB-XA-GB-K_20181119.pdf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807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LCD</a:t>
            </a:r>
            <a:r>
              <a:rPr lang="ja-JP" altLang="en-US" dirty="0" smtClean="0"/>
              <a:t>モジュールに送る制御情報の種類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0455" cy="4815320"/>
          </a:xfrm>
        </p:spPr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45" y="1560081"/>
            <a:ext cx="10528710" cy="5297919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5079813" y="4988158"/>
            <a:ext cx="6474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600" dirty="0" smtClean="0">
                <a:solidFill>
                  <a:srgbClr val="FF0000"/>
                </a:solidFill>
              </a:rPr>
              <a:t>結構大変！</a:t>
            </a:r>
            <a:endParaRPr kumimoji="1" lang="ja-JP" altLang="en-US" sz="9600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 rot="16200000">
            <a:off x="9087030" y="3003159"/>
            <a:ext cx="5692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3"/>
              </a:rPr>
              <a:t>https://nicerland.com/stm32f0</a:t>
            </a:r>
            <a:r>
              <a:rPr lang="en-US" altLang="ja-JP" dirty="0" smtClean="0">
                <a:hlinkClick r:id="rId3"/>
              </a:rPr>
              <a:t>/</a:t>
            </a:r>
            <a:r>
              <a:rPr lang="ja-JP" altLang="en-US" dirty="0" smtClean="0">
                <a:hlinkClick r:id="rId3"/>
              </a:rPr>
              <a:t>の</a:t>
            </a:r>
            <a:r>
              <a:rPr lang="en-US" altLang="ja-JP" dirty="0" smtClean="0">
                <a:hlinkClick r:id="rId3"/>
              </a:rPr>
              <a:t>chapter3</a:t>
            </a:r>
            <a:r>
              <a:rPr lang="ja-JP" altLang="en-US" dirty="0" smtClean="0"/>
              <a:t>から引用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774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LCD</a:t>
            </a:r>
            <a:r>
              <a:rPr lang="ja-JP" altLang="en-US" dirty="0" smtClean="0"/>
              <a:t>モジュールの制御を関数化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LCD</a:t>
            </a:r>
            <a:r>
              <a:rPr kumimoji="1" lang="ja-JP" altLang="en-US" dirty="0" smtClean="0"/>
              <a:t>モジュールに、たかだか、文字一つ表示するにも、実にいろいろな段階を踏むことになる。</a:t>
            </a:r>
            <a:endParaRPr kumimoji="1" lang="en-US" altLang="ja-JP" dirty="0" smtClean="0"/>
          </a:p>
          <a:p>
            <a:r>
              <a:rPr lang="ja-JP" altLang="en-US" dirty="0" smtClean="0"/>
              <a:t>複雑な手順が必要なため、これらを関数化して用意済み。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初期化関数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文字表示関数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文字列表示関数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カーソル位置設定関数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他、いろいろ頑張って自分で関数を作ってみる価値はある！</a:t>
            </a:r>
            <a:endParaRPr lang="en-US" altLang="ja-JP" dirty="0" smtClean="0"/>
          </a:p>
          <a:p>
            <a:r>
              <a:rPr lang="ja-JP" altLang="en-US" sz="1400" dirty="0"/>
              <a:t>しかし、それなりに時間を</a:t>
            </a:r>
            <a:r>
              <a:rPr lang="ja-JP" altLang="en-US" sz="1400" dirty="0" smtClean="0"/>
              <a:t>要するので、使える関数があるならそれを使って、上位層の開発に注力する方が良い。</a:t>
            </a:r>
            <a:endParaRPr lang="en-US" altLang="ja-JP" sz="1400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86928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812</Words>
  <Application>Microsoft Office PowerPoint</Application>
  <PresentationFormat>ワイド画面</PresentationFormat>
  <Paragraphs>189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LCD／7セグメントLED 表示回路</vt:lpstr>
      <vt:lpstr>標準的な機器構成</vt:lpstr>
      <vt:lpstr>各デバイスとマイコンとの接続（例）</vt:lpstr>
      <vt:lpstr>LCDモジュールの構成</vt:lpstr>
      <vt:lpstr>LCDの信号線（参考）</vt:lpstr>
      <vt:lpstr>LCDの表示制御と信号線</vt:lpstr>
      <vt:lpstr>LCDモジュールの表示制御のタイムチャート</vt:lpstr>
      <vt:lpstr>LCDモジュールに送る制御情報の種類</vt:lpstr>
      <vt:lpstr>LCDモジュールの制御を関数化</vt:lpstr>
      <vt:lpstr>7セグメントLED</vt:lpstr>
      <vt:lpstr>7セグメントLED表示制御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LCD／7セグメントLED 表示回路</dc:title>
  <dc:creator>Windows ユーザー</dc:creator>
  <cp:lastModifiedBy>Windows ユーザー</cp:lastModifiedBy>
  <cp:revision>31</cp:revision>
  <dcterms:created xsi:type="dcterms:W3CDTF">2024-05-07T07:11:12Z</dcterms:created>
  <dcterms:modified xsi:type="dcterms:W3CDTF">2024-07-04T07:13:47Z</dcterms:modified>
</cp:coreProperties>
</file>