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8ABB-3DC5-457D-885F-8AEAF299EC8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A39-8B6F-4B71-AC14-E5C2B6AA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12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8ABB-3DC5-457D-885F-8AEAF299EC8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A39-8B6F-4B71-AC14-E5C2B6AA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00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8ABB-3DC5-457D-885F-8AEAF299EC8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A39-8B6F-4B71-AC14-E5C2B6AA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4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8ABB-3DC5-457D-885F-8AEAF299EC8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A39-8B6F-4B71-AC14-E5C2B6AA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68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8ABB-3DC5-457D-885F-8AEAF299EC8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A39-8B6F-4B71-AC14-E5C2B6AA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45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8ABB-3DC5-457D-885F-8AEAF299EC8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A39-8B6F-4B71-AC14-E5C2B6AA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62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8ABB-3DC5-457D-885F-8AEAF299EC8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A39-8B6F-4B71-AC14-E5C2B6AA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85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8ABB-3DC5-457D-885F-8AEAF299EC8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A39-8B6F-4B71-AC14-E5C2B6AA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0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8ABB-3DC5-457D-885F-8AEAF299EC8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A39-8B6F-4B71-AC14-E5C2B6AA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74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8ABB-3DC5-457D-885F-8AEAF299EC8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A39-8B6F-4B71-AC14-E5C2B6AA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12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8ABB-3DC5-457D-885F-8AEAF299EC8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A39-8B6F-4B71-AC14-E5C2B6AA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18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78ABB-3DC5-457D-885F-8AEAF299EC89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9A39-8B6F-4B71-AC14-E5C2B6AAB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4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icerland.com/stm32f103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5400" dirty="0" smtClean="0"/>
              <a:t>キー入力を</a:t>
            </a:r>
            <a:r>
              <a:rPr kumimoji="1" lang="en-US" altLang="ja-JP" sz="5400" dirty="0" smtClean="0"/>
              <a:t>LCD</a:t>
            </a:r>
            <a:r>
              <a:rPr kumimoji="1" lang="ja-JP" altLang="en-US" sz="5400" dirty="0" smtClean="0"/>
              <a:t>に表示する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mtClean="0"/>
              <a:t>20240512-7SegLED_and_LCD-KeyMatrix00.c</a:t>
            </a:r>
            <a:endParaRPr kumimoji="1" lang="en-US" altLang="ja-JP" dirty="0" smtClean="0"/>
          </a:p>
          <a:p>
            <a:r>
              <a:rPr lang="ja-JP" altLang="en-US" dirty="0" smtClean="0">
                <a:hlinkClick r:id="rId2"/>
              </a:rPr>
              <a:t>（参考　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nicerland.com/stm32f103/</a:t>
            </a:r>
            <a:r>
              <a:rPr lang="en-US" altLang="ja-JP" dirty="0" smtClean="0"/>
              <a:t> 9</a:t>
            </a:r>
            <a:r>
              <a:rPr lang="ja-JP" altLang="en-US" dirty="0" smtClean="0"/>
              <a:t>章のプログラム）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002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装置の構成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61" y="2037535"/>
            <a:ext cx="4746249" cy="301779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054993" y="2664823"/>
            <a:ext cx="1995885" cy="122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LCD/LED</a:t>
            </a: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表示回路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245620" y="4319453"/>
            <a:ext cx="1828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マイコン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ST32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Nucleo</a:t>
            </a:r>
            <a:r>
              <a:rPr kumimoji="1" lang="en-US" altLang="ja-JP" dirty="0" smtClean="0">
                <a:solidFill>
                  <a:schemeClr val="tx1"/>
                </a:solidFill>
              </a:rPr>
              <a:t> F103RB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9678269" y="2664823"/>
            <a:ext cx="2235056" cy="111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４ｘ３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キーマトリクス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0" name="曲折矢印 9"/>
          <p:cNvSpPr/>
          <p:nvPr/>
        </p:nvSpPr>
        <p:spPr>
          <a:xfrm rot="16200000">
            <a:off x="7235309" y="3881412"/>
            <a:ext cx="813816" cy="8686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曲折矢印 10"/>
          <p:cNvSpPr/>
          <p:nvPr/>
        </p:nvSpPr>
        <p:spPr>
          <a:xfrm rot="10800000">
            <a:off x="10074420" y="3908843"/>
            <a:ext cx="813816" cy="8686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5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4508" y="64678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回路の接続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96307"/>
              </p:ext>
            </p:extLst>
          </p:nvPr>
        </p:nvGraphicFramePr>
        <p:xfrm>
          <a:off x="6045199" y="191862"/>
          <a:ext cx="5715726" cy="326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33">
                  <a:extLst>
                    <a:ext uri="{9D8B030D-6E8A-4147-A177-3AD203B41FA5}">
                      <a16:colId xmlns:a16="http://schemas.microsoft.com/office/drawing/2014/main" val="3211983597"/>
                    </a:ext>
                  </a:extLst>
                </a:gridCol>
                <a:gridCol w="1524424">
                  <a:extLst>
                    <a:ext uri="{9D8B030D-6E8A-4147-A177-3AD203B41FA5}">
                      <a16:colId xmlns:a16="http://schemas.microsoft.com/office/drawing/2014/main" val="4056915934"/>
                    </a:ext>
                  </a:extLst>
                </a:gridCol>
                <a:gridCol w="1337759">
                  <a:extLst>
                    <a:ext uri="{9D8B030D-6E8A-4147-A177-3AD203B41FA5}">
                      <a16:colId xmlns:a16="http://schemas.microsoft.com/office/drawing/2014/main" val="2478736510"/>
                    </a:ext>
                  </a:extLst>
                </a:gridCol>
                <a:gridCol w="1773310">
                  <a:extLst>
                    <a:ext uri="{9D8B030D-6E8A-4147-A177-3AD203B41FA5}">
                      <a16:colId xmlns:a16="http://schemas.microsoft.com/office/drawing/2014/main" val="1669102261"/>
                    </a:ext>
                  </a:extLst>
                </a:gridCol>
              </a:tblGrid>
              <a:tr h="61803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信号線名称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ポート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入出力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マイコンボードのピン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11618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7Seg-Dgt7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PC7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CN10-19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49701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7Seg-Dgt6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PC6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5664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7Seg-Dgt5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PC5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49773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7Seg-Dgt4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PC4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CN10-34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03389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7Seg-Dgt3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PC3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CN7-37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820956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7Seg-Dgt2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PC2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CN7-35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341736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7Seg-Dgt1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PC1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CN7-36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07772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7Seg-Dgt0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PC0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CN7-38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67864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Buz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PB0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CN7-34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91442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77929"/>
              </p:ext>
            </p:extLst>
          </p:nvPr>
        </p:nvGraphicFramePr>
        <p:xfrm>
          <a:off x="298270" y="1154488"/>
          <a:ext cx="5394961" cy="3489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916">
                  <a:extLst>
                    <a:ext uri="{9D8B030D-6E8A-4147-A177-3AD203B41FA5}">
                      <a16:colId xmlns:a16="http://schemas.microsoft.com/office/drawing/2014/main" val="3211983597"/>
                    </a:ext>
                  </a:extLst>
                </a:gridCol>
                <a:gridCol w="960376">
                  <a:extLst>
                    <a:ext uri="{9D8B030D-6E8A-4147-A177-3AD203B41FA5}">
                      <a16:colId xmlns:a16="http://schemas.microsoft.com/office/drawing/2014/main" val="4056915934"/>
                    </a:ext>
                  </a:extLst>
                </a:gridCol>
                <a:gridCol w="976973">
                  <a:extLst>
                    <a:ext uri="{9D8B030D-6E8A-4147-A177-3AD203B41FA5}">
                      <a16:colId xmlns:a16="http://schemas.microsoft.com/office/drawing/2014/main" val="2478736510"/>
                    </a:ext>
                  </a:extLst>
                </a:gridCol>
                <a:gridCol w="1564696">
                  <a:extLst>
                    <a:ext uri="{9D8B030D-6E8A-4147-A177-3AD203B41FA5}">
                      <a16:colId xmlns:a16="http://schemas.microsoft.com/office/drawing/2014/main" val="1669102261"/>
                    </a:ext>
                  </a:extLst>
                </a:gridCol>
              </a:tblGrid>
              <a:tr h="62206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信号線名称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ポート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入出力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マイコンボードのピン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11618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LCD</a:t>
                      </a:r>
                      <a:r>
                        <a:rPr kumimoji="1" lang="en-US" altLang="ja-JP" sz="1200" baseline="0" dirty="0" smtClean="0"/>
                        <a:t>-D7 / 7Seg-DP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PB15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CN10-26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49701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LCD</a:t>
                      </a:r>
                      <a:r>
                        <a:rPr kumimoji="1" lang="en-US" altLang="ja-JP" sz="1200" baseline="0" dirty="0" smtClean="0"/>
                        <a:t>-D6 / 7Seg-SegG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PB14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CN10-28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5664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LCD-D5 / 7Seg-SegF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PB13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CN10-30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49773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LCD-D4 / 7Seg-SegE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PB12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CN10-16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03389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7Seg-SegD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PB11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CN10-18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820956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7Seg-SegC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PB10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CN10-25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34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7Seg-SegB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PB9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CN10-5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07772"/>
                  </a:ext>
                </a:extLst>
              </a:tr>
              <a:tr h="22564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7Seg-SegA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PB8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00244"/>
                  </a:ext>
                </a:extLst>
              </a:tr>
              <a:tr h="17697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LCD-RS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PB7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CN10-19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369563"/>
                  </a:ext>
                </a:extLst>
              </a:tr>
              <a:tr h="12829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LCD-E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PB6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Out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02312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5073"/>
              </p:ext>
            </p:extLst>
          </p:nvPr>
        </p:nvGraphicFramePr>
        <p:xfrm>
          <a:off x="6026330" y="3741864"/>
          <a:ext cx="5734595" cy="269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4">
                  <a:extLst>
                    <a:ext uri="{9D8B030D-6E8A-4147-A177-3AD203B41FA5}">
                      <a16:colId xmlns:a16="http://schemas.microsoft.com/office/drawing/2014/main" val="3211983597"/>
                    </a:ext>
                  </a:extLst>
                </a:gridCol>
                <a:gridCol w="1431905">
                  <a:extLst>
                    <a:ext uri="{9D8B030D-6E8A-4147-A177-3AD203B41FA5}">
                      <a16:colId xmlns:a16="http://schemas.microsoft.com/office/drawing/2014/main" val="4056915934"/>
                    </a:ext>
                  </a:extLst>
                </a:gridCol>
                <a:gridCol w="1256569">
                  <a:extLst>
                    <a:ext uri="{9D8B030D-6E8A-4147-A177-3AD203B41FA5}">
                      <a16:colId xmlns:a16="http://schemas.microsoft.com/office/drawing/2014/main" val="2478736510"/>
                    </a:ext>
                  </a:extLst>
                </a:gridCol>
                <a:gridCol w="1665687">
                  <a:extLst>
                    <a:ext uri="{9D8B030D-6E8A-4147-A177-3AD203B41FA5}">
                      <a16:colId xmlns:a16="http://schemas.microsoft.com/office/drawing/2014/main" val="1669102261"/>
                    </a:ext>
                  </a:extLst>
                </a:gridCol>
              </a:tblGrid>
              <a:tr h="6472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信号線名称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ポート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入出力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マイコンボードのピン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11618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KeyMatrix</a:t>
                      </a:r>
                      <a:r>
                        <a:rPr kumimoji="1" lang="en-US" altLang="ja-JP" sz="1200" dirty="0" smtClean="0"/>
                        <a:t>-A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CN10-33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49701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KeyMatrix</a:t>
                      </a:r>
                      <a:r>
                        <a:rPr kumimoji="1" lang="en-US" altLang="ja-JP" sz="1200" dirty="0" smtClean="0"/>
                        <a:t>-</a:t>
                      </a:r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CN10-21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5664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KeyMatrix</a:t>
                      </a:r>
                      <a:r>
                        <a:rPr kumimoji="1" lang="en-US" altLang="ja-JP" sz="1200" dirty="0" smtClean="0"/>
                        <a:t>-</a:t>
                      </a:r>
                      <a:r>
                        <a:rPr kumimoji="1" lang="en-US" altLang="ja-JP" sz="1200" dirty="0" smtClean="0"/>
                        <a:t>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CN10-23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49773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KeyMatrix</a:t>
                      </a:r>
                      <a:r>
                        <a:rPr kumimoji="1" lang="en-US" altLang="ja-JP" sz="1200" dirty="0" smtClean="0"/>
                        <a:t>-</a:t>
                      </a:r>
                      <a:r>
                        <a:rPr kumimoji="1" lang="en-US" altLang="ja-JP" sz="1200" dirty="0" smtClean="0"/>
                        <a:t>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CN10-15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03389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KeyMatrix</a:t>
                      </a:r>
                      <a:r>
                        <a:rPr kumimoji="1" lang="en-US" altLang="ja-JP" sz="1200" dirty="0" smtClean="0"/>
                        <a:t>-</a:t>
                      </a:r>
                      <a:r>
                        <a:rPr kumimoji="1" lang="en-US" altLang="ja-JP" sz="1200" dirty="0" smtClean="0"/>
                        <a:t>X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CN7-32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820956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KeyMatrix</a:t>
                      </a:r>
                      <a:r>
                        <a:rPr kumimoji="1" lang="en-US" altLang="ja-JP" sz="1200" dirty="0" smtClean="0"/>
                        <a:t>-</a:t>
                      </a:r>
                      <a:r>
                        <a:rPr kumimoji="1" lang="en-US" altLang="ja-JP" sz="1200" dirty="0" smtClean="0"/>
                        <a:t>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CN10-11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341736"/>
                  </a:ext>
                </a:extLst>
              </a:tr>
              <a:tr h="292047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KeyMatrix</a:t>
                      </a:r>
                      <a:r>
                        <a:rPr kumimoji="1" lang="en-US" altLang="ja-JP" sz="1200" dirty="0" smtClean="0"/>
                        <a:t>-</a:t>
                      </a:r>
                      <a:r>
                        <a:rPr kumimoji="1" lang="en-US" altLang="ja-JP" sz="1200" dirty="0" smtClean="0"/>
                        <a:t>X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CN10-13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07772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5236573" y="6488668"/>
            <a:ext cx="706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マトリクスキー　</a:t>
            </a:r>
            <a:r>
              <a:rPr lang="en-US" altLang="ja-JP" dirty="0" smtClean="0"/>
              <a:t>https://akizukidenshi.com/catalog/g/g112229/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897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417" y="102622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フローチャートと動作</a:t>
            </a:r>
            <a:endParaRPr kumimoji="1" lang="ja-JP" altLang="en-US" dirty="0"/>
          </a:p>
        </p:txBody>
      </p:sp>
      <p:sp>
        <p:nvSpPr>
          <p:cNvPr id="4" name="フローチャート: 端子 3"/>
          <p:cNvSpPr/>
          <p:nvPr/>
        </p:nvSpPr>
        <p:spPr>
          <a:xfrm>
            <a:off x="1194638" y="1382444"/>
            <a:ext cx="1045029" cy="39188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はじめ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: 処理 4"/>
          <p:cNvSpPr/>
          <p:nvPr/>
        </p:nvSpPr>
        <p:spPr>
          <a:xfrm>
            <a:off x="1246887" y="2198562"/>
            <a:ext cx="914400" cy="45589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初期化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フローチャート: 判断 5"/>
          <p:cNvSpPr/>
          <p:nvPr/>
        </p:nvSpPr>
        <p:spPr>
          <a:xfrm>
            <a:off x="877862" y="3037532"/>
            <a:ext cx="1658984" cy="57149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キー入力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2925467" y="3904224"/>
            <a:ext cx="1171300" cy="7175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表示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クリア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処理 7"/>
          <p:cNvSpPr/>
          <p:nvPr/>
        </p:nvSpPr>
        <p:spPr>
          <a:xfrm>
            <a:off x="1050945" y="3839280"/>
            <a:ext cx="1312818" cy="78248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押下キー表示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フローチャート: 結合子 8"/>
          <p:cNvSpPr/>
          <p:nvPr/>
        </p:nvSpPr>
        <p:spPr>
          <a:xfrm>
            <a:off x="1501614" y="5301582"/>
            <a:ext cx="404949" cy="3918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0" name="フローチャート: 結合子 9"/>
          <p:cNvSpPr/>
          <p:nvPr/>
        </p:nvSpPr>
        <p:spPr>
          <a:xfrm>
            <a:off x="479389" y="2669223"/>
            <a:ext cx="457200" cy="45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12" name="直線コネクタ 11"/>
          <p:cNvCxnSpPr>
            <a:stCxn id="4" idx="2"/>
            <a:endCxn id="5" idx="0"/>
          </p:cNvCxnSpPr>
          <p:nvPr/>
        </p:nvCxnSpPr>
        <p:spPr>
          <a:xfrm flipH="1">
            <a:off x="1704087" y="1774330"/>
            <a:ext cx="13066" cy="42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0"/>
            <a:endCxn id="6" idx="2"/>
          </p:cNvCxnSpPr>
          <p:nvPr/>
        </p:nvCxnSpPr>
        <p:spPr>
          <a:xfrm flipV="1">
            <a:off x="1707354" y="3609026"/>
            <a:ext cx="0" cy="230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0"/>
            <a:endCxn id="8" idx="2"/>
          </p:cNvCxnSpPr>
          <p:nvPr/>
        </p:nvCxnSpPr>
        <p:spPr>
          <a:xfrm flipV="1">
            <a:off x="1704089" y="4621762"/>
            <a:ext cx="3265" cy="679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6" idx="3"/>
            <a:endCxn id="7" idx="0"/>
          </p:cNvCxnSpPr>
          <p:nvPr/>
        </p:nvCxnSpPr>
        <p:spPr>
          <a:xfrm>
            <a:off x="2536846" y="3323279"/>
            <a:ext cx="974271" cy="5809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7" idx="2"/>
          </p:cNvCxnSpPr>
          <p:nvPr/>
        </p:nvCxnSpPr>
        <p:spPr>
          <a:xfrm rot="5400000">
            <a:off x="2413017" y="3916099"/>
            <a:ext cx="392438" cy="1803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6" idx="0"/>
            <a:endCxn id="5" idx="2"/>
          </p:cNvCxnSpPr>
          <p:nvPr/>
        </p:nvCxnSpPr>
        <p:spPr>
          <a:xfrm flipH="1" flipV="1">
            <a:off x="1704087" y="2654456"/>
            <a:ext cx="3267" cy="38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952973" y="2887951"/>
            <a:ext cx="751114" cy="784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717152" y="356139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22796" y="302365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532" y="1813666"/>
            <a:ext cx="2973716" cy="111075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532" y="3757371"/>
            <a:ext cx="3030008" cy="1077788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532" y="5530002"/>
            <a:ext cx="2973716" cy="115493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413" y="5598586"/>
            <a:ext cx="2740402" cy="1099839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4013" y="1753466"/>
            <a:ext cx="2825250" cy="101942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4627" y="3727149"/>
            <a:ext cx="2825250" cy="1152115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080337" y="14409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１）何も押さない場合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035859" y="314056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 smtClean="0"/>
              <a:t>）「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１</a:t>
            </a:r>
            <a:r>
              <a:rPr kumimoji="1" lang="ja-JP" altLang="en-US" dirty="0" smtClean="0"/>
              <a:t>」を押したとき</a:t>
            </a:r>
            <a:endParaRPr kumimoji="1" lang="en-US" altLang="ja-JP" dirty="0" smtClean="0"/>
          </a:p>
          <a:p>
            <a:r>
              <a:rPr lang="ja-JP" altLang="en-US" dirty="0" smtClean="0"/>
              <a:t>（「</a:t>
            </a:r>
            <a:r>
              <a:rPr lang="en-US" altLang="ja-JP" dirty="0" smtClean="0">
                <a:solidFill>
                  <a:srgbClr val="00B050"/>
                </a:solidFill>
              </a:rPr>
              <a:t>0</a:t>
            </a:r>
            <a:r>
              <a:rPr lang="ja-JP" altLang="en-US" dirty="0" smtClean="0"/>
              <a:t>」→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Low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18532" y="491929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３</a:t>
            </a:r>
            <a:r>
              <a:rPr kumimoji="1" lang="ja-JP" altLang="en-US" dirty="0" smtClean="0"/>
              <a:t>）「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２</a:t>
            </a:r>
            <a:r>
              <a:rPr kumimoji="1" lang="ja-JP" altLang="en-US" dirty="0" smtClean="0"/>
              <a:t>」を押したとき</a:t>
            </a:r>
            <a:endParaRPr kumimoji="1" lang="en-US" altLang="ja-JP" dirty="0" smtClean="0"/>
          </a:p>
          <a:p>
            <a:r>
              <a:rPr lang="ja-JP" altLang="en-US" dirty="0" smtClean="0"/>
              <a:t>（「</a:t>
            </a:r>
            <a:r>
              <a:rPr lang="ja-JP" altLang="en-US" dirty="0" smtClean="0">
                <a:solidFill>
                  <a:srgbClr val="00B050"/>
                </a:solidFill>
              </a:rPr>
              <a:t>１</a:t>
            </a:r>
            <a:r>
              <a:rPr lang="ja-JP" altLang="en-US" dirty="0" smtClean="0"/>
              <a:t>」→</a:t>
            </a:r>
            <a:r>
              <a:rPr lang="en-US" altLang="ja-JP" dirty="0" smtClean="0"/>
              <a:t>Y</a:t>
            </a:r>
            <a:r>
              <a:rPr lang="ja-JP" altLang="en-US" dirty="0" smtClean="0"/>
              <a:t>が</a:t>
            </a:r>
            <a:r>
              <a:rPr lang="en-US" altLang="ja-JP" dirty="0" smtClean="0"/>
              <a:t>Low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919992" y="302803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５</a:t>
            </a:r>
            <a:r>
              <a:rPr kumimoji="1" lang="ja-JP" altLang="en-US" dirty="0" smtClean="0"/>
              <a:t>）「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４</a:t>
            </a:r>
            <a:r>
              <a:rPr kumimoji="1" lang="ja-JP" altLang="en-US" dirty="0" smtClean="0"/>
              <a:t>」を押したとき</a:t>
            </a:r>
            <a:endParaRPr kumimoji="1" lang="en-US" altLang="ja-JP" dirty="0" smtClean="0"/>
          </a:p>
          <a:p>
            <a:r>
              <a:rPr lang="ja-JP" altLang="en-US" dirty="0" smtClean="0"/>
              <a:t>（「</a:t>
            </a:r>
            <a:r>
              <a:rPr lang="en-US" altLang="ja-JP" dirty="0" smtClean="0">
                <a:solidFill>
                  <a:srgbClr val="00B050"/>
                </a:solidFill>
              </a:rPr>
              <a:t>0</a:t>
            </a:r>
            <a:r>
              <a:rPr lang="ja-JP" altLang="en-US" dirty="0" smtClean="0"/>
              <a:t>」→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Low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767027" y="112799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４</a:t>
            </a:r>
            <a:r>
              <a:rPr kumimoji="1" lang="ja-JP" altLang="en-US" dirty="0" smtClean="0"/>
              <a:t>）「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３</a:t>
            </a:r>
            <a:r>
              <a:rPr kumimoji="1" lang="ja-JP" altLang="en-US" dirty="0" smtClean="0"/>
              <a:t>」を押したとき</a:t>
            </a:r>
            <a:endParaRPr kumimoji="1" lang="en-US" altLang="ja-JP" dirty="0" smtClean="0"/>
          </a:p>
          <a:p>
            <a:r>
              <a:rPr lang="ja-JP" altLang="en-US" dirty="0" smtClean="0"/>
              <a:t>（「</a:t>
            </a:r>
            <a:r>
              <a:rPr lang="ja-JP" altLang="en-US" dirty="0" smtClean="0">
                <a:solidFill>
                  <a:srgbClr val="00B050"/>
                </a:solidFill>
              </a:rPr>
              <a:t>２</a:t>
            </a:r>
            <a:r>
              <a:rPr lang="ja-JP" altLang="en-US" dirty="0" smtClean="0"/>
              <a:t>」→</a:t>
            </a:r>
            <a:r>
              <a:rPr lang="en-US" altLang="ja-JP" dirty="0" smtClean="0"/>
              <a:t>Z</a:t>
            </a:r>
            <a:r>
              <a:rPr lang="ja-JP" altLang="en-US" dirty="0" smtClean="0"/>
              <a:t>が</a:t>
            </a:r>
            <a:r>
              <a:rPr lang="en-US" altLang="ja-JP" dirty="0" smtClean="0"/>
              <a:t>Low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860990" y="501170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５</a:t>
            </a:r>
            <a:r>
              <a:rPr kumimoji="1" lang="ja-JP" altLang="en-US" dirty="0" smtClean="0"/>
              <a:t>）「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＊</a:t>
            </a:r>
            <a:r>
              <a:rPr kumimoji="1" lang="ja-JP" altLang="en-US" dirty="0" smtClean="0"/>
              <a:t>」を押したとき</a:t>
            </a:r>
            <a:endParaRPr kumimoji="1" lang="en-US" altLang="ja-JP" dirty="0" smtClean="0"/>
          </a:p>
          <a:p>
            <a:r>
              <a:rPr lang="ja-JP" altLang="en-US" dirty="0" smtClean="0"/>
              <a:t>（「</a:t>
            </a:r>
            <a:r>
              <a:rPr lang="ja-JP" altLang="en-US" dirty="0" smtClean="0">
                <a:solidFill>
                  <a:srgbClr val="00B050"/>
                </a:solidFill>
              </a:rPr>
              <a:t>２</a:t>
            </a:r>
            <a:r>
              <a:rPr lang="ja-JP" altLang="en-US" dirty="0" smtClean="0"/>
              <a:t>」→</a:t>
            </a:r>
            <a:r>
              <a:rPr lang="en-US" altLang="ja-JP" dirty="0" smtClean="0"/>
              <a:t>Z</a:t>
            </a:r>
            <a:r>
              <a:rPr lang="ja-JP" altLang="en-US" dirty="0" smtClean="0"/>
              <a:t>が</a:t>
            </a:r>
            <a:r>
              <a:rPr lang="en-US" altLang="ja-JP" dirty="0" smtClean="0"/>
              <a:t>Low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7" name="フローチャート: 結合子 46"/>
          <p:cNvSpPr/>
          <p:nvPr/>
        </p:nvSpPr>
        <p:spPr>
          <a:xfrm>
            <a:off x="5324800" y="4166777"/>
            <a:ext cx="362952" cy="359548"/>
          </a:xfrm>
          <a:prstGeom prst="flowChartConnector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: 結合子 47"/>
          <p:cNvSpPr/>
          <p:nvPr/>
        </p:nvSpPr>
        <p:spPr>
          <a:xfrm>
            <a:off x="5217741" y="5996559"/>
            <a:ext cx="362952" cy="359548"/>
          </a:xfrm>
          <a:prstGeom prst="flowChartConnector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ローチャート: 結合子 48"/>
          <p:cNvSpPr/>
          <p:nvPr/>
        </p:nvSpPr>
        <p:spPr>
          <a:xfrm>
            <a:off x="9151458" y="2170253"/>
            <a:ext cx="362952" cy="359548"/>
          </a:xfrm>
          <a:prstGeom prst="flowChartConnector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ローチャート: 結合子 49"/>
          <p:cNvSpPr/>
          <p:nvPr/>
        </p:nvSpPr>
        <p:spPr>
          <a:xfrm>
            <a:off x="9090794" y="4164953"/>
            <a:ext cx="362952" cy="359548"/>
          </a:xfrm>
          <a:prstGeom prst="flowChartConnector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ローチャート: 結合子 50"/>
          <p:cNvSpPr/>
          <p:nvPr/>
        </p:nvSpPr>
        <p:spPr>
          <a:xfrm>
            <a:off x="9090794" y="6004777"/>
            <a:ext cx="362952" cy="359548"/>
          </a:xfrm>
          <a:prstGeom prst="flowChartConnector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ローチャート: 結合子 51"/>
          <p:cNvSpPr/>
          <p:nvPr/>
        </p:nvSpPr>
        <p:spPr>
          <a:xfrm>
            <a:off x="5733048" y="4168788"/>
            <a:ext cx="362952" cy="359548"/>
          </a:xfrm>
          <a:prstGeom prst="flowChartConnector">
            <a:avLst/>
          </a:prstGeom>
          <a:noFill/>
          <a:ln w="666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ローチャート: 結合子 52"/>
          <p:cNvSpPr/>
          <p:nvPr/>
        </p:nvSpPr>
        <p:spPr>
          <a:xfrm>
            <a:off x="5652112" y="6004777"/>
            <a:ext cx="362952" cy="359548"/>
          </a:xfrm>
          <a:prstGeom prst="flowChartConnector">
            <a:avLst/>
          </a:prstGeom>
          <a:noFill/>
          <a:ln w="666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ローチャート: 結合子 53"/>
          <p:cNvSpPr/>
          <p:nvPr/>
        </p:nvSpPr>
        <p:spPr>
          <a:xfrm>
            <a:off x="9570379" y="2178851"/>
            <a:ext cx="362952" cy="359548"/>
          </a:xfrm>
          <a:prstGeom prst="flowChartConnector">
            <a:avLst/>
          </a:prstGeom>
          <a:noFill/>
          <a:ln w="666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結合子 54"/>
          <p:cNvSpPr/>
          <p:nvPr/>
        </p:nvSpPr>
        <p:spPr>
          <a:xfrm>
            <a:off x="9514410" y="4178949"/>
            <a:ext cx="362952" cy="359548"/>
          </a:xfrm>
          <a:prstGeom prst="flowChartConnector">
            <a:avLst/>
          </a:prstGeom>
          <a:noFill/>
          <a:ln w="666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ローチャート: 結合子 55"/>
          <p:cNvSpPr/>
          <p:nvPr/>
        </p:nvSpPr>
        <p:spPr>
          <a:xfrm>
            <a:off x="9518468" y="6005266"/>
            <a:ext cx="362952" cy="359548"/>
          </a:xfrm>
          <a:prstGeom prst="flowChartConnector">
            <a:avLst/>
          </a:prstGeom>
          <a:noFill/>
          <a:ln w="666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ローチャート: 処理 57"/>
          <p:cNvSpPr/>
          <p:nvPr/>
        </p:nvSpPr>
        <p:spPr>
          <a:xfrm>
            <a:off x="285840" y="5751677"/>
            <a:ext cx="4495166" cy="9467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このプログラムは</a:t>
            </a:r>
            <a:r>
              <a:rPr lang="ja-JP" altLang="en-US" dirty="0" smtClean="0">
                <a:solidFill>
                  <a:schemeClr val="tx1"/>
                </a:solidFill>
              </a:rPr>
              <a:t>、スイッチが押されている間だけ</a:t>
            </a:r>
            <a:r>
              <a:rPr lang="ja-JP" altLang="en-US" dirty="0">
                <a:solidFill>
                  <a:schemeClr val="tx1"/>
                </a:solidFill>
              </a:rPr>
              <a:t>、その結果を</a:t>
            </a:r>
            <a:r>
              <a:rPr lang="en-US" altLang="ja-JP" dirty="0">
                <a:solidFill>
                  <a:schemeClr val="tx1"/>
                </a:solidFill>
              </a:rPr>
              <a:t>LCD</a:t>
            </a:r>
            <a:r>
              <a:rPr lang="ja-JP" altLang="en-US" dirty="0">
                <a:solidFill>
                  <a:schemeClr val="tx1"/>
                </a:solidFill>
              </a:rPr>
              <a:t>に表示する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1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303</Words>
  <Application>Microsoft Office PowerPoint</Application>
  <PresentationFormat>ワイド画面</PresentationFormat>
  <Paragraphs>151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キー入力をLCDに表示する</vt:lpstr>
      <vt:lpstr>装置の構成</vt:lpstr>
      <vt:lpstr>回路の接続</vt:lpstr>
      <vt:lpstr>フローチャートと動作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キー入力をLCDに表示する</dc:title>
  <dc:creator>Windows ユーザー</dc:creator>
  <cp:lastModifiedBy>Windows ユーザー</cp:lastModifiedBy>
  <cp:revision>12</cp:revision>
  <dcterms:created xsi:type="dcterms:W3CDTF">2024-07-02T01:26:28Z</dcterms:created>
  <dcterms:modified xsi:type="dcterms:W3CDTF">2024-07-02T05:47:23Z</dcterms:modified>
</cp:coreProperties>
</file>