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4" r:id="rId7"/>
    <p:sldId id="258" r:id="rId8"/>
    <p:sldId id="260" r:id="rId9"/>
    <p:sldId id="261" r:id="rId10"/>
    <p:sldId id="259" r:id="rId11"/>
    <p:sldId id="262" r:id="rId12"/>
    <p:sldId id="26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12429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378234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22805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116139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18857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131553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22561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2765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367285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218634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B4C2AF-8760-42D2-AB4F-862E87B5E8E8}" type="datetimeFigureOut">
              <a:rPr kumimoji="1" lang="ja-JP" altLang="en-US" smtClean="0"/>
              <a:t>2024/9/12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313949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4C2AF-8760-42D2-AB4F-862E87B5E8E8}" type="datetimeFigureOut">
              <a:rPr kumimoji="1" lang="ja-JP" altLang="en-US" smtClean="0"/>
              <a:t>2024/9/12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20207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app=desktop&amp;v=-j5ZWffcnQ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10207083" cy="2387600"/>
          </a:xfrm>
        </p:spPr>
        <p:txBody>
          <a:bodyPr>
            <a:normAutofit/>
          </a:bodyPr>
          <a:lstStyle/>
          <a:p>
            <a:r>
              <a:rPr kumimoji="1" lang="ja-JP" altLang="en-US" dirty="0" smtClean="0"/>
              <a:t>スイッチマトリクスにおけるキー入力処理の例</a:t>
            </a:r>
            <a:r>
              <a:rPr kumimoji="1" lang="en-US" altLang="ja-JP" dirty="0" smtClean="0"/>
              <a:t/>
            </a:r>
            <a:br>
              <a:rPr kumimoji="1" lang="en-US" altLang="ja-JP" dirty="0" smtClean="0"/>
            </a:br>
            <a:r>
              <a:rPr kumimoji="1" lang="ja-JP" altLang="en-US" sz="2200" dirty="0" smtClean="0"/>
              <a:t>（</a:t>
            </a:r>
            <a:r>
              <a:rPr kumimoji="1" lang="ja-JP" altLang="en-US" sz="2700" dirty="0" smtClean="0"/>
              <a:t>チャタリング対策と数値の取り込み）</a:t>
            </a:r>
            <a:endParaRPr kumimoji="1" lang="ja-JP" altLang="en-US" sz="2700" dirty="0"/>
          </a:p>
        </p:txBody>
      </p:sp>
      <p:sp>
        <p:nvSpPr>
          <p:cNvPr id="3" name="サブタイトル 2"/>
          <p:cNvSpPr>
            <a:spLocks noGrp="1"/>
          </p:cNvSpPr>
          <p:nvPr>
            <p:ph type="subTitle" idx="1"/>
          </p:nvPr>
        </p:nvSpPr>
        <p:spPr/>
        <p:txBody>
          <a:bodyPr>
            <a:normAutofit lnSpcReduction="10000"/>
          </a:bodyPr>
          <a:lstStyle/>
          <a:p>
            <a:r>
              <a:rPr lang="en-US" altLang="ja-JP" smtClean="0"/>
              <a:t>20240910-7SegLED_LCD-Key-Buz1.c</a:t>
            </a:r>
            <a:endParaRPr lang="en-US" altLang="ja-JP" dirty="0" smtClean="0"/>
          </a:p>
          <a:p>
            <a:endParaRPr kumimoji="1" lang="en-US" altLang="ja-JP" dirty="0"/>
          </a:p>
          <a:p>
            <a:r>
              <a:rPr lang="ja-JP" altLang="en-US" dirty="0" smtClean="0"/>
              <a:t>装置の構成及び回路の接続は、</a:t>
            </a:r>
            <a:endParaRPr lang="en-US" altLang="ja-JP" dirty="0" smtClean="0"/>
          </a:p>
          <a:p>
            <a:r>
              <a:rPr lang="ja-JP" altLang="en-US" dirty="0" smtClean="0"/>
              <a:t>別紙「</a:t>
            </a:r>
            <a:r>
              <a:rPr lang="en-US" altLang="ja-JP" dirty="0" smtClean="0"/>
              <a:t>20240702-</a:t>
            </a:r>
            <a:r>
              <a:rPr lang="ja-JP" altLang="en-US" dirty="0" smtClean="0"/>
              <a:t>キー入力を表示するプログラム</a:t>
            </a:r>
            <a:r>
              <a:rPr lang="en-US" altLang="ja-JP" dirty="0" smtClean="0"/>
              <a:t>.</a:t>
            </a:r>
            <a:r>
              <a:rPr lang="en-US" altLang="ja-JP" dirty="0" err="1" smtClean="0"/>
              <a:t>pptx</a:t>
            </a:r>
            <a:r>
              <a:rPr lang="ja-JP" altLang="en-US" dirty="0" smtClean="0"/>
              <a:t>」参照</a:t>
            </a:r>
            <a:endParaRPr kumimoji="1" lang="ja-JP" altLang="en-US" dirty="0"/>
          </a:p>
        </p:txBody>
      </p:sp>
    </p:spTree>
    <p:extLst>
      <p:ext uri="{BB962C8B-B14F-4D97-AF65-F5344CB8AC3E}">
        <p14:creationId xmlns:p14="http://schemas.microsoft.com/office/powerpoint/2010/main" val="3190064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このプログラムの概要</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ja-JP" altLang="en-US" dirty="0" smtClean="0"/>
              <a:t>コラッツ予想という数学の難問</a:t>
            </a:r>
            <a:endParaRPr kumimoji="1" lang="en-US" altLang="ja-JP" dirty="0" smtClean="0"/>
          </a:p>
          <a:p>
            <a:pPr lvl="1"/>
            <a:r>
              <a:rPr lang="ja-JP" altLang="en-US" dirty="0"/>
              <a:t>ある</a:t>
            </a:r>
            <a:r>
              <a:rPr lang="ja-JP" altLang="en-US" dirty="0" smtClean="0"/>
              <a:t>値</a:t>
            </a:r>
            <a:r>
              <a:rPr lang="en-US" altLang="ja-JP" dirty="0" smtClean="0"/>
              <a:t>N</a:t>
            </a:r>
            <a:r>
              <a:rPr lang="ja-JP" altLang="en-US" dirty="0" smtClean="0"/>
              <a:t>が偶数なら、</a:t>
            </a:r>
            <a:r>
              <a:rPr lang="en-US" altLang="ja-JP" dirty="0" smtClean="0"/>
              <a:t>2</a:t>
            </a:r>
            <a:r>
              <a:rPr lang="ja-JP" altLang="en-US" dirty="0" smtClean="0"/>
              <a:t>で割る。</a:t>
            </a:r>
            <a:endParaRPr lang="en-US" altLang="ja-JP" dirty="0" smtClean="0"/>
          </a:p>
          <a:p>
            <a:pPr lvl="1"/>
            <a:r>
              <a:rPr kumimoji="1" lang="ja-JP" altLang="en-US" dirty="0"/>
              <a:t>奇数</a:t>
            </a:r>
            <a:r>
              <a:rPr kumimoji="1" lang="ja-JP" altLang="en-US" dirty="0" smtClean="0"/>
              <a:t>なら、３</a:t>
            </a:r>
            <a:r>
              <a:rPr kumimoji="1" lang="en-US" altLang="ja-JP" dirty="0" smtClean="0"/>
              <a:t>N</a:t>
            </a:r>
            <a:r>
              <a:rPr kumimoji="1" lang="ja-JP" altLang="en-US" dirty="0" smtClean="0"/>
              <a:t>＋１にする。</a:t>
            </a:r>
            <a:endParaRPr kumimoji="1" lang="en-US" altLang="ja-JP" dirty="0" smtClean="0"/>
          </a:p>
          <a:p>
            <a:pPr lvl="1"/>
            <a:r>
              <a:rPr lang="ja-JP" altLang="en-US" dirty="0"/>
              <a:t>値</a:t>
            </a:r>
            <a:r>
              <a:rPr lang="ja-JP" altLang="en-US" dirty="0" smtClean="0"/>
              <a:t>が</a:t>
            </a:r>
            <a:r>
              <a:rPr lang="en-US" altLang="ja-JP" dirty="0" smtClean="0"/>
              <a:t>1</a:t>
            </a:r>
            <a:r>
              <a:rPr lang="ja-JP" altLang="en-US" dirty="0" smtClean="0"/>
              <a:t>になるまで繰り返す。</a:t>
            </a:r>
            <a:endParaRPr lang="en-US" altLang="ja-JP" dirty="0" smtClean="0"/>
          </a:p>
          <a:p>
            <a:endParaRPr kumimoji="1" lang="en-US" altLang="ja-JP" dirty="0" smtClean="0"/>
          </a:p>
          <a:p>
            <a:endParaRPr lang="en-US" altLang="ja-JP" dirty="0" smtClean="0"/>
          </a:p>
          <a:p>
            <a:endParaRPr lang="en-US" altLang="ja-JP" dirty="0"/>
          </a:p>
          <a:p>
            <a:r>
              <a:rPr lang="en-US" altLang="ja-JP" dirty="0" smtClean="0">
                <a:hlinkClick r:id="rId2"/>
              </a:rPr>
              <a:t>https://www.youtube.com/watch?app=desktop&amp;v=-j5ZWffcnQ0</a:t>
            </a:r>
            <a:endParaRPr lang="en-US" altLang="ja-JP" dirty="0" smtClean="0"/>
          </a:p>
          <a:p>
            <a:r>
              <a:rPr lang="ja-JP" altLang="en-US" dirty="0"/>
              <a:t>スイッチマトリクス</a:t>
            </a:r>
            <a:r>
              <a:rPr lang="ja-JP" altLang="en-US" dirty="0" smtClean="0"/>
              <a:t>のキー入力取り込み技術の応用が、初期値の入力に有用なので、サンプル教材として用意した。</a:t>
            </a:r>
            <a:endParaRPr lang="en-US" altLang="ja-JP" dirty="0" smtClean="0"/>
          </a:p>
        </p:txBody>
      </p:sp>
      <p:pic>
        <p:nvPicPr>
          <p:cNvPr id="4" name="図 3"/>
          <p:cNvPicPr>
            <a:picLocks noChangeAspect="1"/>
          </p:cNvPicPr>
          <p:nvPr/>
        </p:nvPicPr>
        <p:blipFill>
          <a:blip r:embed="rId3"/>
          <a:stretch>
            <a:fillRect/>
          </a:stretch>
        </p:blipFill>
        <p:spPr>
          <a:xfrm>
            <a:off x="6357531" y="1248705"/>
            <a:ext cx="3691181" cy="3457984"/>
          </a:xfrm>
          <a:prstGeom prst="rect">
            <a:avLst/>
          </a:prstGeom>
        </p:spPr>
      </p:pic>
    </p:spTree>
    <p:extLst>
      <p:ext uri="{BB962C8B-B14F-4D97-AF65-F5344CB8AC3E}">
        <p14:creationId xmlns:p14="http://schemas.microsoft.com/office/powerpoint/2010/main" val="1596138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コラッツ数列の例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入力値</a:t>
            </a:r>
            <a:r>
              <a:rPr lang="en-US" altLang="ja-JP" dirty="0"/>
              <a:t>N</a:t>
            </a:r>
            <a:r>
              <a:rPr lang="ja-JP" altLang="en-US" dirty="0"/>
              <a:t>によって、</a:t>
            </a:r>
            <a:r>
              <a:rPr lang="en-US" altLang="ja-JP" dirty="0"/>
              <a:t>1</a:t>
            </a:r>
            <a:r>
              <a:rPr lang="ja-JP" altLang="en-US" dirty="0"/>
              <a:t>に至るまでの計算回数の予想がつきづらい。</a:t>
            </a:r>
          </a:p>
          <a:p>
            <a:endParaRPr lang="en-US" altLang="ja-JP" dirty="0" smtClean="0"/>
          </a:p>
          <a:p>
            <a:pPr lvl="1"/>
            <a:r>
              <a:rPr lang="en-US" altLang="ja-JP" dirty="0" smtClean="0"/>
              <a:t>N</a:t>
            </a:r>
            <a:r>
              <a:rPr lang="ja-JP" altLang="en-US" dirty="0"/>
              <a:t>＝７の</a:t>
            </a:r>
            <a:r>
              <a:rPr lang="ja-JP" altLang="en-US" dirty="0" smtClean="0"/>
              <a:t>とき、</a:t>
            </a:r>
            <a:r>
              <a:rPr lang="en-US" altLang="ja-JP" dirty="0" smtClean="0"/>
              <a:t>7,22,11,34,17,52,26,13,40,20,10,5,16,8,4,2,1</a:t>
            </a:r>
          </a:p>
          <a:p>
            <a:pPr lvl="1"/>
            <a:r>
              <a:rPr lang="en-US" altLang="ja-JP" dirty="0"/>
              <a:t>N</a:t>
            </a:r>
            <a:r>
              <a:rPr lang="ja-JP" altLang="en-US" dirty="0"/>
              <a:t>＝８のとき、</a:t>
            </a:r>
            <a:r>
              <a:rPr lang="en-US" altLang="ja-JP" dirty="0" smtClean="0"/>
              <a:t>8,4,2,1</a:t>
            </a:r>
            <a:endParaRPr lang="en-US" altLang="ja-JP" dirty="0"/>
          </a:p>
          <a:p>
            <a:pPr lvl="1"/>
            <a:endParaRPr lang="en-US" altLang="ja-JP" dirty="0" smtClean="0"/>
          </a:p>
          <a:p>
            <a:pPr lvl="1"/>
            <a:r>
              <a:rPr kumimoji="1" lang="en-US" altLang="ja-JP" dirty="0" smtClean="0"/>
              <a:t>N=27</a:t>
            </a:r>
            <a:r>
              <a:rPr kumimoji="1" lang="ja-JP" altLang="en-US" dirty="0" smtClean="0"/>
              <a:t>のとき、</a:t>
            </a:r>
            <a:r>
              <a:rPr lang="en-US" altLang="ja-JP" dirty="0" smtClean="0"/>
              <a:t>27,82,41,124,62,31,…20,10,5,16,8,4,2,1</a:t>
            </a:r>
            <a:r>
              <a:rPr lang="ja-JP" altLang="en-US" dirty="0" smtClean="0"/>
              <a:t>　</a:t>
            </a:r>
            <a:r>
              <a:rPr lang="en-US" altLang="ja-JP" dirty="0" smtClean="0"/>
              <a:t>111</a:t>
            </a:r>
            <a:r>
              <a:rPr lang="ja-JP" altLang="en-US" dirty="0" smtClean="0"/>
              <a:t>回</a:t>
            </a:r>
            <a:endParaRPr lang="en-US" altLang="ja-JP" dirty="0" smtClean="0"/>
          </a:p>
          <a:p>
            <a:endParaRPr kumimoji="1" lang="en-US" altLang="ja-JP" dirty="0"/>
          </a:p>
        </p:txBody>
      </p:sp>
    </p:spTree>
    <p:extLst>
      <p:ext uri="{BB962C8B-B14F-4D97-AF65-F5344CB8AC3E}">
        <p14:creationId xmlns:p14="http://schemas.microsoft.com/office/powerpoint/2010/main" val="2179038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8383" y="156119"/>
            <a:ext cx="10515600" cy="1325563"/>
          </a:xfrm>
        </p:spPr>
        <p:txBody>
          <a:bodyPr/>
          <a:lstStyle/>
          <a:p>
            <a:r>
              <a:rPr kumimoji="1" lang="ja-JP" altLang="en-US" dirty="0" smtClean="0"/>
              <a:t>コラッツ計算機（</a:t>
            </a:r>
            <a:r>
              <a:rPr kumimoji="1" lang="en-US" altLang="ja-JP" sz="3600" dirty="0" err="1" smtClean="0"/>
              <a:t>Mr.Collatz</a:t>
            </a:r>
            <a:r>
              <a:rPr kumimoji="1" lang="ja-JP" altLang="en-US" sz="3600" dirty="0" smtClean="0"/>
              <a:t>（仮）</a:t>
            </a:r>
            <a:r>
              <a:rPr kumimoji="1" lang="ja-JP" altLang="en-US" dirty="0" smtClean="0"/>
              <a:t>）の仕様</a:t>
            </a:r>
            <a:endParaRPr kumimoji="1" lang="ja-JP" altLang="en-US" dirty="0"/>
          </a:p>
        </p:txBody>
      </p:sp>
      <p:sp>
        <p:nvSpPr>
          <p:cNvPr id="3" name="コンテンツ プレースホルダー 2"/>
          <p:cNvSpPr>
            <a:spLocks noGrp="1"/>
          </p:cNvSpPr>
          <p:nvPr>
            <p:ph idx="1"/>
          </p:nvPr>
        </p:nvSpPr>
        <p:spPr>
          <a:xfrm>
            <a:off x="890451" y="1364116"/>
            <a:ext cx="10515600" cy="5128123"/>
          </a:xfrm>
        </p:spPr>
        <p:txBody>
          <a:bodyPr>
            <a:normAutofit/>
          </a:bodyPr>
          <a:lstStyle/>
          <a:p>
            <a:r>
              <a:rPr kumimoji="1" lang="ja-JP" altLang="en-US" dirty="0" smtClean="0"/>
              <a:t>概要</a:t>
            </a:r>
            <a:endParaRPr kumimoji="1" lang="en-US" altLang="ja-JP" dirty="0" smtClean="0"/>
          </a:p>
          <a:p>
            <a:pPr lvl="1"/>
            <a:r>
              <a:rPr lang="ja-JP" altLang="en-US" dirty="0"/>
              <a:t>正の整数値</a:t>
            </a:r>
            <a:r>
              <a:rPr lang="ja-JP" altLang="en-US" dirty="0" smtClean="0"/>
              <a:t>を初期値としてキーボード</a:t>
            </a:r>
            <a:r>
              <a:rPr lang="ja-JP" altLang="en-US" dirty="0"/>
              <a:t>から取り込み、その</a:t>
            </a:r>
            <a:r>
              <a:rPr lang="ja-JP" altLang="en-US" dirty="0" smtClean="0"/>
              <a:t>値が１に至るまでの</a:t>
            </a:r>
            <a:r>
              <a:rPr lang="en-US" altLang="ja-JP" dirty="0" err="1" smtClean="0"/>
              <a:t>Collatz</a:t>
            </a:r>
            <a:r>
              <a:rPr lang="ja-JP" altLang="en-US" dirty="0"/>
              <a:t>数列</a:t>
            </a:r>
            <a:r>
              <a:rPr lang="ja-JP" altLang="en-US" dirty="0" smtClean="0"/>
              <a:t>を</a:t>
            </a:r>
            <a:r>
              <a:rPr lang="en-US" altLang="ja-JP" dirty="0" smtClean="0"/>
              <a:t>LCD</a:t>
            </a:r>
            <a:r>
              <a:rPr lang="ja-JP" altLang="en-US" dirty="0" smtClean="0"/>
              <a:t>に</a:t>
            </a:r>
            <a:r>
              <a:rPr lang="ja-JP" altLang="en-US" dirty="0"/>
              <a:t>表示する。 </a:t>
            </a:r>
            <a:endParaRPr lang="en-US" altLang="ja-JP" dirty="0" smtClean="0"/>
          </a:p>
          <a:p>
            <a:pPr lvl="1"/>
            <a:endParaRPr lang="en-US" altLang="ja-JP" dirty="0" smtClean="0"/>
          </a:p>
          <a:p>
            <a:r>
              <a:rPr kumimoji="1" lang="ja-JP" altLang="en-US" dirty="0" smtClean="0"/>
              <a:t>動作</a:t>
            </a:r>
            <a:endParaRPr kumimoji="1" lang="en-US" altLang="ja-JP" dirty="0" smtClean="0"/>
          </a:p>
          <a:p>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49828661"/>
              </p:ext>
            </p:extLst>
          </p:nvPr>
        </p:nvGraphicFramePr>
        <p:xfrm>
          <a:off x="2084251" y="3301031"/>
          <a:ext cx="8128000" cy="2976481"/>
        </p:xfrm>
        <a:graphic>
          <a:graphicData uri="http://schemas.openxmlformats.org/drawingml/2006/table">
            <a:tbl>
              <a:tblPr firstRow="1" bandRow="1">
                <a:tableStyleId>{5C22544A-7EE6-4342-B048-85BDC9FD1C3A}</a:tableStyleId>
              </a:tblPr>
              <a:tblGrid>
                <a:gridCol w="2500811">
                  <a:extLst>
                    <a:ext uri="{9D8B030D-6E8A-4147-A177-3AD203B41FA5}">
                      <a16:colId xmlns:a16="http://schemas.microsoft.com/office/drawing/2014/main" val="3409792728"/>
                    </a:ext>
                  </a:extLst>
                </a:gridCol>
                <a:gridCol w="5627189">
                  <a:extLst>
                    <a:ext uri="{9D8B030D-6E8A-4147-A177-3AD203B41FA5}">
                      <a16:colId xmlns:a16="http://schemas.microsoft.com/office/drawing/2014/main" val="3220999928"/>
                    </a:ext>
                  </a:extLst>
                </a:gridCol>
              </a:tblGrid>
              <a:tr h="370840">
                <a:tc>
                  <a:txBody>
                    <a:bodyPr/>
                    <a:lstStyle/>
                    <a:p>
                      <a:pPr algn="ctr"/>
                      <a:r>
                        <a:rPr kumimoji="1" lang="ja-JP" altLang="en-US" dirty="0" smtClean="0"/>
                        <a:t>ステップ</a:t>
                      </a:r>
                      <a:endParaRPr kumimoji="1" lang="ja-JP" altLang="en-US" dirty="0"/>
                    </a:p>
                  </a:txBody>
                  <a:tcPr/>
                </a:tc>
                <a:tc>
                  <a:txBody>
                    <a:bodyPr/>
                    <a:lstStyle/>
                    <a:p>
                      <a:pPr algn="ctr"/>
                      <a:r>
                        <a:rPr kumimoji="1" lang="ja-JP" altLang="en-US" dirty="0" smtClean="0"/>
                        <a:t>動作</a:t>
                      </a:r>
                      <a:endParaRPr kumimoji="1" lang="ja-JP" altLang="en-US" dirty="0"/>
                    </a:p>
                  </a:txBody>
                  <a:tcPr/>
                </a:tc>
                <a:extLst>
                  <a:ext uri="{0D108BD9-81ED-4DB2-BD59-A6C34878D82A}">
                    <a16:rowId xmlns:a16="http://schemas.microsoft.com/office/drawing/2014/main" val="2317505429"/>
                  </a:ext>
                </a:extLst>
              </a:tr>
              <a:tr h="680321">
                <a:tc>
                  <a:txBody>
                    <a:bodyPr/>
                    <a:lstStyle/>
                    <a:p>
                      <a:pPr algn="ctr"/>
                      <a:r>
                        <a:rPr kumimoji="1" lang="ja-JP" altLang="en-US" dirty="0" smtClean="0"/>
                        <a:t>オープニング動作</a:t>
                      </a:r>
                      <a:endParaRPr kumimoji="1" lang="ja-JP" altLang="en-US" dirty="0"/>
                    </a:p>
                  </a:txBody>
                  <a:tcPr anchor="ctr"/>
                </a:tc>
                <a:tc>
                  <a:txBody>
                    <a:bodyPr/>
                    <a:lstStyle/>
                    <a:p>
                      <a:r>
                        <a:rPr kumimoji="1" lang="en-US" altLang="ja-JP" dirty="0" smtClean="0"/>
                        <a:t>LCD</a:t>
                      </a:r>
                      <a:r>
                        <a:rPr kumimoji="1" lang="ja-JP" altLang="en-US" dirty="0" smtClean="0"/>
                        <a:t>にプログラム名とプロンプトを表示</a:t>
                      </a:r>
                      <a:endParaRPr kumimoji="1" lang="en-US" altLang="ja-JP" dirty="0" smtClean="0"/>
                    </a:p>
                    <a:p>
                      <a:r>
                        <a:rPr kumimoji="1" lang="ja-JP" altLang="en-US" dirty="0" smtClean="0"/>
                        <a:t>＊の入力待ち</a:t>
                      </a:r>
                      <a:endParaRPr kumimoji="1" lang="ja-JP" altLang="en-US" dirty="0"/>
                    </a:p>
                  </a:txBody>
                  <a:tcPr/>
                </a:tc>
                <a:extLst>
                  <a:ext uri="{0D108BD9-81ED-4DB2-BD59-A6C34878D82A}">
                    <a16:rowId xmlns:a16="http://schemas.microsoft.com/office/drawing/2014/main" val="313009612"/>
                  </a:ext>
                </a:extLst>
              </a:tr>
              <a:tr h="370840">
                <a:tc>
                  <a:txBody>
                    <a:bodyPr/>
                    <a:lstStyle/>
                    <a:p>
                      <a:pPr algn="ctr"/>
                      <a:r>
                        <a:rPr kumimoji="1" lang="ja-JP" altLang="en-US" dirty="0" smtClean="0"/>
                        <a:t>キー入力受付</a:t>
                      </a:r>
                      <a:endParaRPr kumimoji="1" lang="ja-JP" altLang="en-US" dirty="0"/>
                    </a:p>
                  </a:txBody>
                  <a:tcPr anchor="ctr"/>
                </a:tc>
                <a:tc>
                  <a:txBody>
                    <a:bodyPr/>
                    <a:lstStyle/>
                    <a:p>
                      <a:r>
                        <a:rPr kumimoji="1" lang="ja-JP" altLang="en-US" dirty="0" smtClean="0"/>
                        <a:t>数字キーの入力。</a:t>
                      </a:r>
                      <a:r>
                        <a:rPr kumimoji="1" lang="en-US" altLang="ja-JP" dirty="0" smtClean="0"/>
                        <a:t>1</a:t>
                      </a:r>
                      <a:r>
                        <a:rPr kumimoji="1" lang="ja-JP" altLang="en-US" dirty="0" smtClean="0"/>
                        <a:t>桁入力毎に</a:t>
                      </a:r>
                      <a:r>
                        <a:rPr kumimoji="1" lang="en-US" altLang="ja-JP" dirty="0" smtClean="0"/>
                        <a:t>LCD</a:t>
                      </a:r>
                      <a:r>
                        <a:rPr kumimoji="1" lang="ja-JP" altLang="en-US" dirty="0" smtClean="0"/>
                        <a:t>に表示</a:t>
                      </a:r>
                      <a:endParaRPr kumimoji="1" lang="en-US" altLang="ja-JP" dirty="0" smtClean="0"/>
                    </a:p>
                    <a:p>
                      <a:r>
                        <a:rPr kumimoji="1" lang="ja-JP" altLang="en-US" dirty="0" smtClean="0"/>
                        <a:t>＃を押したら入力値を確定</a:t>
                      </a:r>
                      <a:endParaRPr kumimoji="1" lang="en-US" altLang="ja-JP" dirty="0" smtClean="0"/>
                    </a:p>
                    <a:p>
                      <a:r>
                        <a:rPr kumimoji="1" lang="ja-JP" altLang="en-US" dirty="0" smtClean="0"/>
                        <a:t>計算開始のプロンプトとキー入力待ち</a:t>
                      </a:r>
                      <a:endParaRPr kumimoji="1" lang="ja-JP" altLang="en-US" dirty="0"/>
                    </a:p>
                  </a:txBody>
                  <a:tcPr/>
                </a:tc>
                <a:extLst>
                  <a:ext uri="{0D108BD9-81ED-4DB2-BD59-A6C34878D82A}">
                    <a16:rowId xmlns:a16="http://schemas.microsoft.com/office/drawing/2014/main" val="2979797089"/>
                  </a:ext>
                </a:extLst>
              </a:tr>
              <a:tr h="370840">
                <a:tc>
                  <a:txBody>
                    <a:bodyPr/>
                    <a:lstStyle/>
                    <a:p>
                      <a:pPr algn="ctr"/>
                      <a:r>
                        <a:rPr kumimoji="1" lang="ja-JP" altLang="en-US" dirty="0" smtClean="0"/>
                        <a:t>計算動作</a:t>
                      </a:r>
                      <a:endParaRPr kumimoji="1" lang="ja-JP" altLang="en-US" dirty="0"/>
                    </a:p>
                  </a:txBody>
                  <a:tcPr anchor="ctr"/>
                </a:tc>
                <a:tc>
                  <a:txBody>
                    <a:bodyPr/>
                    <a:lstStyle/>
                    <a:p>
                      <a:r>
                        <a:rPr kumimoji="1" lang="ja-JP" altLang="en-US" dirty="0" smtClean="0"/>
                        <a:t>計算回数と</a:t>
                      </a:r>
                      <a:r>
                        <a:rPr kumimoji="1" lang="en-US" altLang="ja-JP" dirty="0" err="1" smtClean="0"/>
                        <a:t>Collatz</a:t>
                      </a:r>
                      <a:r>
                        <a:rPr kumimoji="1" lang="ja-JP" altLang="en-US" dirty="0" smtClean="0"/>
                        <a:t>数列を表示</a:t>
                      </a:r>
                      <a:endParaRPr kumimoji="1" lang="ja-JP" altLang="en-US" dirty="0"/>
                    </a:p>
                  </a:txBody>
                  <a:tcPr/>
                </a:tc>
                <a:extLst>
                  <a:ext uri="{0D108BD9-81ED-4DB2-BD59-A6C34878D82A}">
                    <a16:rowId xmlns:a16="http://schemas.microsoft.com/office/drawing/2014/main" val="3180707368"/>
                  </a:ext>
                </a:extLst>
              </a:tr>
              <a:tr h="370840">
                <a:tc>
                  <a:txBody>
                    <a:bodyPr/>
                    <a:lstStyle/>
                    <a:p>
                      <a:pPr algn="ctr"/>
                      <a:r>
                        <a:rPr kumimoji="1" lang="ja-JP" altLang="en-US" dirty="0" smtClean="0"/>
                        <a:t>計算終了</a:t>
                      </a:r>
                      <a:endParaRPr kumimoji="1" lang="ja-JP" altLang="en-US" dirty="0"/>
                    </a:p>
                  </a:txBody>
                  <a:tcPr anchor="ctr"/>
                </a:tc>
                <a:tc>
                  <a:txBody>
                    <a:bodyPr/>
                    <a:lstStyle/>
                    <a:p>
                      <a:r>
                        <a:rPr kumimoji="1" lang="ja-JP" altLang="en-US" dirty="0" smtClean="0"/>
                        <a:t>入力した初期値と計算回数を表示、キー入力待ち</a:t>
                      </a:r>
                      <a:endParaRPr kumimoji="1" lang="en-US" altLang="ja-JP" dirty="0" smtClean="0"/>
                    </a:p>
                    <a:p>
                      <a:r>
                        <a:rPr kumimoji="1" lang="ja-JP" altLang="en-US" dirty="0" smtClean="0"/>
                        <a:t>キー入力後、オープニング画面に戻る</a:t>
                      </a:r>
                      <a:endParaRPr kumimoji="1" lang="ja-JP" altLang="en-US" dirty="0"/>
                    </a:p>
                  </a:txBody>
                  <a:tcPr/>
                </a:tc>
                <a:extLst>
                  <a:ext uri="{0D108BD9-81ED-4DB2-BD59-A6C34878D82A}">
                    <a16:rowId xmlns:a16="http://schemas.microsoft.com/office/drawing/2014/main" val="2181041927"/>
                  </a:ext>
                </a:extLst>
              </a:tr>
            </a:tbl>
          </a:graphicData>
        </a:graphic>
      </p:graphicFrame>
    </p:spTree>
    <p:extLst>
      <p:ext uri="{BB962C8B-B14F-4D97-AF65-F5344CB8AC3E}">
        <p14:creationId xmlns:p14="http://schemas.microsoft.com/office/powerpoint/2010/main" val="156580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キー入力（</a:t>
            </a:r>
            <a:r>
              <a:rPr lang="en-US" altLang="ja-JP" smtClean="0"/>
              <a:t>One Push</a:t>
            </a:r>
            <a:r>
              <a:rPr kumimoji="1" lang="ja-JP" altLang="en-US" smtClean="0"/>
              <a:t>）</a:t>
            </a:r>
            <a:r>
              <a:rPr kumimoji="1" lang="ja-JP" altLang="en-US" dirty="0" smtClean="0"/>
              <a:t>を識別する方法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何はともあれ、スイッチマトリクスのなにかしらのキー入力「</a:t>
            </a:r>
            <a:r>
              <a:rPr kumimoji="1" lang="en-US" altLang="ja-JP" dirty="0" smtClean="0"/>
              <a:t>One Push</a:t>
            </a:r>
            <a:r>
              <a:rPr kumimoji="1" lang="ja-JP" altLang="en-US" dirty="0" smtClean="0"/>
              <a:t>」（押して離す）をチャタリングを除去して検出する必要がある。</a:t>
            </a:r>
            <a:endParaRPr kumimoji="1" lang="en-US" altLang="ja-JP" dirty="0" smtClean="0"/>
          </a:p>
          <a:p>
            <a:endParaRPr kumimoji="1" lang="en-US" altLang="ja-JP" dirty="0" smtClean="0"/>
          </a:p>
          <a:p>
            <a:r>
              <a:rPr lang="ja-JP" altLang="en-US" dirty="0"/>
              <a:t>そのためには</a:t>
            </a:r>
            <a:r>
              <a:rPr lang="ja-JP" altLang="en-US" dirty="0" smtClean="0"/>
              <a:t>、これまで学んだ、押しボタンスイッチのチャタリング除去と同じ考え方が適用できる。</a:t>
            </a:r>
            <a:endParaRPr lang="en-US" altLang="ja-JP" dirty="0" smtClean="0"/>
          </a:p>
          <a:p>
            <a:endParaRPr lang="en-US" altLang="ja-JP" dirty="0" smtClean="0"/>
          </a:p>
          <a:p>
            <a:r>
              <a:rPr lang="ja-JP" altLang="en-US" dirty="0" smtClean="0"/>
              <a:t>押した</a:t>
            </a:r>
            <a:r>
              <a:rPr lang="ja-JP" altLang="en-US" dirty="0"/>
              <a:t>スイッチのキーコード</a:t>
            </a:r>
            <a:r>
              <a:rPr lang="ja-JP" altLang="en-US" dirty="0" smtClean="0"/>
              <a:t>確定値を求め、</a:t>
            </a:r>
            <a:r>
              <a:rPr lang="ja-JP" altLang="en-US" dirty="0"/>
              <a:t>スイッチの立ち上がり</a:t>
            </a:r>
            <a:r>
              <a:rPr lang="ja-JP" altLang="en-US" dirty="0" smtClean="0"/>
              <a:t>検出することになる</a:t>
            </a:r>
            <a:r>
              <a:rPr lang="ja-JP" altLang="en-US" dirty="0" smtClean="0"/>
              <a:t>。</a:t>
            </a:r>
            <a:endParaRPr lang="en-US" altLang="ja-JP" dirty="0" smtClean="0"/>
          </a:p>
        </p:txBody>
      </p:sp>
    </p:spTree>
    <p:extLst>
      <p:ext uri="{BB962C8B-B14F-4D97-AF65-F5344CB8AC3E}">
        <p14:creationId xmlns:p14="http://schemas.microsoft.com/office/powerpoint/2010/main" val="34550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0056" y="85200"/>
            <a:ext cx="9156167" cy="1325563"/>
          </a:xfrm>
        </p:spPr>
        <p:txBody>
          <a:bodyPr/>
          <a:lstStyle/>
          <a:p>
            <a:r>
              <a:rPr kumimoji="1" lang="ja-JP" altLang="en-US" dirty="0" smtClean="0"/>
              <a:t>キー入力（立ち上がりフラグ）とキーコードの確定値を得る処理</a:t>
            </a:r>
            <a:endParaRPr kumimoji="1" lang="ja-JP" altLang="en-US" dirty="0"/>
          </a:p>
        </p:txBody>
      </p:sp>
      <p:sp>
        <p:nvSpPr>
          <p:cNvPr id="4" name="フローチャート: 端子 3"/>
          <p:cNvSpPr/>
          <p:nvPr/>
        </p:nvSpPr>
        <p:spPr>
          <a:xfrm>
            <a:off x="1625600" y="1563281"/>
            <a:ext cx="1495226" cy="30175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Read_key</a:t>
            </a:r>
            <a:endParaRPr kumimoji="1" lang="ja-JP" altLang="en-US" dirty="0">
              <a:solidFill>
                <a:schemeClr val="tx1"/>
              </a:solidFill>
            </a:endParaRPr>
          </a:p>
        </p:txBody>
      </p:sp>
      <p:sp>
        <p:nvSpPr>
          <p:cNvPr id="5" name="フローチャート: 処理 4"/>
          <p:cNvSpPr/>
          <p:nvPr/>
        </p:nvSpPr>
        <p:spPr>
          <a:xfrm>
            <a:off x="1010850" y="2179748"/>
            <a:ext cx="2724726" cy="73272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直近</a:t>
            </a:r>
            <a:r>
              <a:rPr lang="en-US" altLang="ja-JP" dirty="0" smtClean="0">
                <a:solidFill>
                  <a:schemeClr val="tx1"/>
                </a:solidFill>
              </a:rPr>
              <a:t>3</a:t>
            </a:r>
            <a:r>
              <a:rPr lang="ja-JP" altLang="en-US" dirty="0" smtClean="0">
                <a:solidFill>
                  <a:schemeClr val="tx1"/>
                </a:solidFill>
              </a:rPr>
              <a:t>回分のキーコードを玉突きで退避</a:t>
            </a:r>
            <a:r>
              <a:rPr lang="en-US" altLang="ja-JP" dirty="0" smtClean="0">
                <a:solidFill>
                  <a:schemeClr val="tx1"/>
                </a:solidFill>
              </a:rPr>
              <a:t> </a:t>
            </a:r>
            <a:endParaRPr kumimoji="1" lang="ja-JP" altLang="en-US" dirty="0">
              <a:solidFill>
                <a:schemeClr val="tx1"/>
              </a:solidFill>
            </a:endParaRPr>
          </a:p>
        </p:txBody>
      </p:sp>
      <p:sp>
        <p:nvSpPr>
          <p:cNvPr id="7" name="フローチャート: 定義済み処理 6"/>
          <p:cNvSpPr/>
          <p:nvPr/>
        </p:nvSpPr>
        <p:spPr>
          <a:xfrm>
            <a:off x="1435722" y="3173924"/>
            <a:ext cx="1874982" cy="612648"/>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キーコードの読み取り</a:t>
            </a:r>
            <a:endParaRPr kumimoji="1" lang="ja-JP" altLang="en-US" dirty="0">
              <a:solidFill>
                <a:schemeClr val="tx1"/>
              </a:solidFill>
            </a:endParaRPr>
          </a:p>
        </p:txBody>
      </p:sp>
      <p:sp>
        <p:nvSpPr>
          <p:cNvPr id="8" name="フローチャート: 判断 7"/>
          <p:cNvSpPr/>
          <p:nvPr/>
        </p:nvSpPr>
        <p:spPr>
          <a:xfrm>
            <a:off x="1099127" y="4048027"/>
            <a:ext cx="2548172" cy="80356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直近</a:t>
            </a:r>
            <a:r>
              <a:rPr kumimoji="1" lang="en-US" altLang="ja-JP" sz="1400" dirty="0" smtClean="0">
                <a:solidFill>
                  <a:schemeClr val="tx1"/>
                </a:solidFill>
              </a:rPr>
              <a:t>3</a:t>
            </a:r>
            <a:r>
              <a:rPr kumimoji="1" lang="ja-JP" altLang="en-US" sz="1400" dirty="0" smtClean="0">
                <a:solidFill>
                  <a:schemeClr val="tx1"/>
                </a:solidFill>
              </a:rPr>
              <a:t>回の</a:t>
            </a:r>
            <a:endParaRPr kumimoji="1" lang="en-US" altLang="ja-JP" sz="1400" dirty="0" smtClean="0">
              <a:solidFill>
                <a:schemeClr val="tx1"/>
              </a:solidFill>
            </a:endParaRPr>
          </a:p>
          <a:p>
            <a:pPr algn="ctr"/>
            <a:r>
              <a:rPr kumimoji="1" lang="ja-JP" altLang="en-US" sz="1400" dirty="0" smtClean="0">
                <a:solidFill>
                  <a:schemeClr val="tx1"/>
                </a:solidFill>
              </a:rPr>
              <a:t>キーコードが等しい</a:t>
            </a:r>
            <a:endParaRPr kumimoji="1" lang="ja-JP" altLang="en-US" sz="1400" dirty="0">
              <a:solidFill>
                <a:schemeClr val="tx1"/>
              </a:solidFill>
            </a:endParaRPr>
          </a:p>
        </p:txBody>
      </p:sp>
      <p:sp>
        <p:nvSpPr>
          <p:cNvPr id="9" name="フローチャート: 処理 8"/>
          <p:cNvSpPr/>
          <p:nvPr/>
        </p:nvSpPr>
        <p:spPr>
          <a:xfrm>
            <a:off x="787134" y="5190973"/>
            <a:ext cx="3172158" cy="73272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現在のキーコードの確定値を直近のキーコードとする。</a:t>
            </a:r>
            <a:endParaRPr kumimoji="1" lang="ja-JP" altLang="en-US" dirty="0">
              <a:solidFill>
                <a:schemeClr val="tx1"/>
              </a:solidFill>
            </a:endParaRPr>
          </a:p>
        </p:txBody>
      </p:sp>
      <p:sp>
        <p:nvSpPr>
          <p:cNvPr id="10" name="フローチャート: 結合子 9"/>
          <p:cNvSpPr/>
          <p:nvPr/>
        </p:nvSpPr>
        <p:spPr>
          <a:xfrm>
            <a:off x="2144613" y="6286335"/>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１</a:t>
            </a:r>
            <a:endParaRPr kumimoji="1" lang="ja-JP" altLang="en-US" dirty="0">
              <a:solidFill>
                <a:schemeClr val="tx1"/>
              </a:solidFill>
            </a:endParaRPr>
          </a:p>
        </p:txBody>
      </p:sp>
      <p:sp>
        <p:nvSpPr>
          <p:cNvPr id="11" name="フローチャート: 結合子 10"/>
          <p:cNvSpPr/>
          <p:nvPr/>
        </p:nvSpPr>
        <p:spPr>
          <a:xfrm>
            <a:off x="6992016" y="1280426"/>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１</a:t>
            </a:r>
            <a:endParaRPr kumimoji="1" lang="ja-JP" altLang="en-US" dirty="0">
              <a:solidFill>
                <a:schemeClr val="tx1"/>
              </a:solidFill>
            </a:endParaRPr>
          </a:p>
        </p:txBody>
      </p:sp>
      <p:sp>
        <p:nvSpPr>
          <p:cNvPr id="12" name="フローチャート: 判断 11"/>
          <p:cNvSpPr/>
          <p:nvPr/>
        </p:nvSpPr>
        <p:spPr>
          <a:xfrm>
            <a:off x="5946530" y="1867963"/>
            <a:ext cx="2548172" cy="80356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立ち上がり？</a:t>
            </a:r>
            <a:endParaRPr kumimoji="1" lang="ja-JP" altLang="en-US" sz="1400" dirty="0">
              <a:solidFill>
                <a:schemeClr val="tx1"/>
              </a:solidFill>
            </a:endParaRPr>
          </a:p>
        </p:txBody>
      </p:sp>
      <p:sp>
        <p:nvSpPr>
          <p:cNvPr id="13" name="強調線吹き出し 1 12"/>
          <p:cNvSpPr/>
          <p:nvPr/>
        </p:nvSpPr>
        <p:spPr>
          <a:xfrm>
            <a:off x="8339075" y="1324727"/>
            <a:ext cx="2366581" cy="612648"/>
          </a:xfrm>
          <a:prstGeom prst="accentCallout1">
            <a:avLst>
              <a:gd name="adj1" fmla="val 23274"/>
              <a:gd name="adj2" fmla="val -6627"/>
              <a:gd name="adj3" fmla="val 104962"/>
              <a:gd name="adj4" fmla="val -286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rPr>
              <a:t>直前のキーコードの確定値が０で、</a:t>
            </a:r>
            <a:endParaRPr kumimoji="1" lang="en-US" altLang="ja-JP" sz="1100" dirty="0" smtClean="0">
              <a:solidFill>
                <a:schemeClr val="tx1"/>
              </a:solidFill>
            </a:endParaRPr>
          </a:p>
          <a:p>
            <a:pPr algn="ctr"/>
            <a:r>
              <a:rPr kumimoji="1" lang="ja-JP" altLang="en-US" sz="1100" dirty="0" smtClean="0">
                <a:solidFill>
                  <a:schemeClr val="tx1"/>
                </a:solidFill>
              </a:rPr>
              <a:t>現在のキーコードの確定値が１</a:t>
            </a:r>
            <a:endParaRPr kumimoji="1" lang="ja-JP" altLang="en-US" sz="1100" dirty="0">
              <a:solidFill>
                <a:schemeClr val="tx1"/>
              </a:solidFill>
            </a:endParaRPr>
          </a:p>
        </p:txBody>
      </p:sp>
      <p:sp>
        <p:nvSpPr>
          <p:cNvPr id="14" name="フローチャート: 処理 13"/>
          <p:cNvSpPr/>
          <p:nvPr/>
        </p:nvSpPr>
        <p:spPr>
          <a:xfrm>
            <a:off x="5858253" y="3189012"/>
            <a:ext cx="2724726" cy="6126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キー押下フラグをセット</a:t>
            </a:r>
            <a:endParaRPr kumimoji="1" lang="ja-JP" altLang="en-US" dirty="0">
              <a:solidFill>
                <a:schemeClr val="tx1"/>
              </a:solidFill>
            </a:endParaRPr>
          </a:p>
        </p:txBody>
      </p:sp>
      <p:sp>
        <p:nvSpPr>
          <p:cNvPr id="15" name="フローチャート: 処理 14"/>
          <p:cNvSpPr/>
          <p:nvPr/>
        </p:nvSpPr>
        <p:spPr>
          <a:xfrm>
            <a:off x="5507271" y="4288972"/>
            <a:ext cx="3426690" cy="6126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直前のキーコードの確定値を</a:t>
            </a:r>
            <a:endParaRPr lang="en-US" altLang="ja-JP" sz="1600" dirty="0" smtClean="0">
              <a:solidFill>
                <a:schemeClr val="tx1"/>
              </a:solidFill>
            </a:endParaRPr>
          </a:p>
          <a:p>
            <a:pPr algn="ctr"/>
            <a:r>
              <a:rPr lang="ja-JP" altLang="en-US" sz="1600" dirty="0" smtClean="0">
                <a:solidFill>
                  <a:schemeClr val="tx1"/>
                </a:solidFill>
              </a:rPr>
              <a:t>現在のキーコードの確定値で更新</a:t>
            </a:r>
            <a:endParaRPr kumimoji="1" lang="ja-JP" altLang="en-US" sz="1600" dirty="0">
              <a:solidFill>
                <a:schemeClr val="tx1"/>
              </a:solidFill>
            </a:endParaRPr>
          </a:p>
        </p:txBody>
      </p:sp>
      <p:cxnSp>
        <p:nvCxnSpPr>
          <p:cNvPr id="17" name="直線コネクタ 16"/>
          <p:cNvCxnSpPr>
            <a:stCxn id="4" idx="2"/>
            <a:endCxn id="5" idx="0"/>
          </p:cNvCxnSpPr>
          <p:nvPr/>
        </p:nvCxnSpPr>
        <p:spPr>
          <a:xfrm>
            <a:off x="2373213" y="1865033"/>
            <a:ext cx="0" cy="314715"/>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5" idx="2"/>
            <a:endCxn id="7" idx="0"/>
          </p:cNvCxnSpPr>
          <p:nvPr/>
        </p:nvCxnSpPr>
        <p:spPr>
          <a:xfrm>
            <a:off x="2373213" y="2912469"/>
            <a:ext cx="0" cy="261455"/>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stCxn id="7" idx="2"/>
            <a:endCxn id="8" idx="0"/>
          </p:cNvCxnSpPr>
          <p:nvPr/>
        </p:nvCxnSpPr>
        <p:spPr>
          <a:xfrm>
            <a:off x="2373213" y="3786572"/>
            <a:ext cx="0" cy="261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8" idx="2"/>
            <a:endCxn id="9" idx="0"/>
          </p:cNvCxnSpPr>
          <p:nvPr/>
        </p:nvCxnSpPr>
        <p:spPr>
          <a:xfrm>
            <a:off x="2373213" y="4851590"/>
            <a:ext cx="0" cy="33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9" idx="2"/>
            <a:endCxn id="10" idx="0"/>
          </p:cNvCxnSpPr>
          <p:nvPr/>
        </p:nvCxnSpPr>
        <p:spPr>
          <a:xfrm>
            <a:off x="2373213" y="5923694"/>
            <a:ext cx="0" cy="362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8" idx="3"/>
          </p:cNvCxnSpPr>
          <p:nvPr/>
        </p:nvCxnSpPr>
        <p:spPr>
          <a:xfrm flipH="1">
            <a:off x="2373213" y="4449809"/>
            <a:ext cx="1274086" cy="1591996"/>
          </a:xfrm>
          <a:prstGeom prst="bentConnector4">
            <a:avLst>
              <a:gd name="adj1" fmla="val -52014"/>
              <a:gd name="adj2" fmla="val 104972"/>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11" idx="4"/>
            <a:endCxn id="12" idx="0"/>
          </p:cNvCxnSpPr>
          <p:nvPr/>
        </p:nvCxnSpPr>
        <p:spPr>
          <a:xfrm>
            <a:off x="7220616" y="1737626"/>
            <a:ext cx="0" cy="130337"/>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a:stCxn id="12" idx="2"/>
            <a:endCxn id="14" idx="0"/>
          </p:cNvCxnSpPr>
          <p:nvPr/>
        </p:nvCxnSpPr>
        <p:spPr>
          <a:xfrm>
            <a:off x="7220616" y="2671526"/>
            <a:ext cx="0" cy="517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4" idx="2"/>
            <a:endCxn id="15" idx="0"/>
          </p:cNvCxnSpPr>
          <p:nvPr/>
        </p:nvCxnSpPr>
        <p:spPr>
          <a:xfrm>
            <a:off x="7220616" y="3801660"/>
            <a:ext cx="0" cy="4873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フローチャート: 端子 44"/>
          <p:cNvSpPr/>
          <p:nvPr/>
        </p:nvSpPr>
        <p:spPr>
          <a:xfrm>
            <a:off x="6473003" y="5495523"/>
            <a:ext cx="1495226" cy="30175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戻る</a:t>
            </a:r>
            <a:endParaRPr kumimoji="1" lang="ja-JP" altLang="en-US" dirty="0">
              <a:solidFill>
                <a:schemeClr val="tx1"/>
              </a:solidFill>
            </a:endParaRPr>
          </a:p>
        </p:txBody>
      </p:sp>
      <p:cxnSp>
        <p:nvCxnSpPr>
          <p:cNvPr id="47" name="直線コネクタ 46"/>
          <p:cNvCxnSpPr>
            <a:stCxn id="15" idx="2"/>
            <a:endCxn id="45" idx="0"/>
          </p:cNvCxnSpPr>
          <p:nvPr/>
        </p:nvCxnSpPr>
        <p:spPr>
          <a:xfrm>
            <a:off x="7220616" y="4901620"/>
            <a:ext cx="0" cy="593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12" idx="3"/>
          </p:cNvCxnSpPr>
          <p:nvPr/>
        </p:nvCxnSpPr>
        <p:spPr>
          <a:xfrm flipH="1">
            <a:off x="7220615" y="2269745"/>
            <a:ext cx="1274087" cy="1775571"/>
          </a:xfrm>
          <a:prstGeom prst="bentConnector4">
            <a:avLst>
              <a:gd name="adj1" fmla="val -63613"/>
              <a:gd name="adj2" fmla="val 99808"/>
            </a:avLst>
          </a:prstGeom>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550110" y="4104306"/>
            <a:ext cx="48763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59" name="テキスト ボックス 58"/>
          <p:cNvSpPr txBox="1"/>
          <p:nvPr/>
        </p:nvSpPr>
        <p:spPr>
          <a:xfrm>
            <a:off x="8339074" y="1963251"/>
            <a:ext cx="48763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60" name="テキスト ボックス 59"/>
          <p:cNvSpPr txBox="1"/>
          <p:nvPr/>
        </p:nvSpPr>
        <p:spPr>
          <a:xfrm>
            <a:off x="2401275" y="4773406"/>
            <a:ext cx="579005"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64" name="テキスト ボックス 63"/>
          <p:cNvSpPr txBox="1"/>
          <p:nvPr/>
        </p:nvSpPr>
        <p:spPr>
          <a:xfrm>
            <a:off x="7275588" y="2608688"/>
            <a:ext cx="579005" cy="369332"/>
          </a:xfrm>
          <a:prstGeom prst="rect">
            <a:avLst/>
          </a:prstGeom>
          <a:noFill/>
        </p:spPr>
        <p:txBody>
          <a:bodyPr wrap="none" rtlCol="0">
            <a:spAutoFit/>
          </a:bodyPr>
          <a:lstStyle/>
          <a:p>
            <a:r>
              <a:rPr kumimoji="1" lang="en-US" altLang="ja-JP" dirty="0" smtClean="0"/>
              <a:t>Yes</a:t>
            </a:r>
            <a:endParaRPr kumimoji="1" lang="ja-JP" altLang="en-US" dirty="0"/>
          </a:p>
        </p:txBody>
      </p:sp>
    </p:spTree>
    <p:extLst>
      <p:ext uri="{BB962C8B-B14F-4D97-AF65-F5344CB8AC3E}">
        <p14:creationId xmlns:p14="http://schemas.microsoft.com/office/powerpoint/2010/main" val="3961388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キー入力を数値として認識させる方法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スイッチマトリクスとしての本来の機能</a:t>
            </a:r>
            <a:endParaRPr kumimoji="1" lang="en-US" altLang="ja-JP" dirty="0" smtClean="0"/>
          </a:p>
          <a:p>
            <a:pPr lvl="1"/>
            <a:r>
              <a:rPr kumimoji="1" lang="ja-JP" altLang="en-US" dirty="0" smtClean="0"/>
              <a:t>キー入力</a:t>
            </a:r>
            <a:r>
              <a:rPr kumimoji="1" lang="en-US" altLang="ja-JP" dirty="0" smtClean="0"/>
              <a:t>1</a:t>
            </a:r>
            <a:r>
              <a:rPr kumimoji="1" lang="ja-JP" altLang="en-US" dirty="0" smtClean="0"/>
              <a:t>回ごとを受け付けて、押下キーを判別する。</a:t>
            </a:r>
            <a:endParaRPr kumimoji="1" lang="en-US" altLang="ja-JP" dirty="0" smtClean="0"/>
          </a:p>
          <a:p>
            <a:pPr lvl="1"/>
            <a:r>
              <a:rPr lang="ja-JP" altLang="en-US" dirty="0" smtClean="0"/>
              <a:t>入力開始キー（＊）、ナンバーキー（０－９）、入力確定キー（＃）と、状態分析</a:t>
            </a:r>
            <a:endParaRPr lang="en-US" altLang="ja-JP" dirty="0" smtClean="0"/>
          </a:p>
          <a:p>
            <a:pPr lvl="1"/>
            <a:endParaRPr lang="en-US" altLang="ja-JP" dirty="0" smtClean="0"/>
          </a:p>
          <a:p>
            <a:r>
              <a:rPr kumimoji="1" lang="ja-JP" altLang="en-US" dirty="0"/>
              <a:t>状態</a:t>
            </a:r>
            <a:r>
              <a:rPr kumimoji="1" lang="ja-JP" altLang="en-US" dirty="0" smtClean="0"/>
              <a:t>遷移図で検討すると、実装への理解が高まる。</a:t>
            </a:r>
            <a:endParaRPr kumimoji="1" lang="ja-JP" altLang="en-US" dirty="0"/>
          </a:p>
        </p:txBody>
      </p:sp>
    </p:spTree>
    <p:extLst>
      <p:ext uri="{BB962C8B-B14F-4D97-AF65-F5344CB8AC3E}">
        <p14:creationId xmlns:p14="http://schemas.microsoft.com/office/powerpoint/2010/main" val="1529361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334246"/>
            <a:ext cx="6355080" cy="845258"/>
          </a:xfrm>
        </p:spPr>
        <p:txBody>
          <a:bodyPr>
            <a:normAutofit fontScale="90000"/>
          </a:bodyPr>
          <a:lstStyle/>
          <a:p>
            <a:r>
              <a:rPr kumimoji="1" lang="ja-JP" altLang="en-US" dirty="0" smtClean="0"/>
              <a:t>キー入力認識の状態遷移</a:t>
            </a:r>
            <a:r>
              <a:rPr lang="ja-JP" altLang="en-US" dirty="0" smtClean="0"/>
              <a:t>と</a:t>
            </a:r>
            <a:r>
              <a:rPr lang="en-US" altLang="ja-JP" dirty="0" smtClean="0"/>
              <a:t/>
            </a:r>
            <a:br>
              <a:rPr lang="en-US" altLang="ja-JP" dirty="0" smtClean="0"/>
            </a:br>
            <a:r>
              <a:rPr lang="ja-JP" altLang="en-US" dirty="0" smtClean="0"/>
              <a:t>フローチャート</a:t>
            </a:r>
            <a:endParaRPr kumimoji="1" lang="ja-JP" altLang="en-US" dirty="0"/>
          </a:p>
        </p:txBody>
      </p:sp>
      <p:sp>
        <p:nvSpPr>
          <p:cNvPr id="3" name="楕円 2"/>
          <p:cNvSpPr/>
          <p:nvPr/>
        </p:nvSpPr>
        <p:spPr>
          <a:xfrm>
            <a:off x="1712062" y="2122823"/>
            <a:ext cx="3312115"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INITIAL</a:t>
            </a:r>
          </a:p>
          <a:p>
            <a:pPr algn="ctr"/>
            <a:r>
              <a:rPr kumimoji="1" lang="ja-JP" altLang="en-US" sz="1000" dirty="0" smtClean="0">
                <a:solidFill>
                  <a:schemeClr val="tx1"/>
                </a:solidFill>
              </a:rPr>
              <a:t>キーが‘＊’ならば、</a:t>
            </a:r>
            <a:endParaRPr kumimoji="1" lang="en-US" altLang="ja-JP" sz="1000" dirty="0" smtClean="0">
              <a:solidFill>
                <a:schemeClr val="tx1"/>
              </a:solidFill>
            </a:endParaRPr>
          </a:p>
          <a:p>
            <a:pPr algn="ctr"/>
            <a:r>
              <a:rPr kumimoji="1" lang="ja-JP" altLang="en-US" sz="1000" dirty="0" smtClean="0">
                <a:solidFill>
                  <a:schemeClr val="tx1"/>
                </a:solidFill>
              </a:rPr>
              <a:t>初期化</a:t>
            </a:r>
            <a:r>
              <a:rPr lang="ja-JP" altLang="en-US" sz="1000" dirty="0">
                <a:solidFill>
                  <a:schemeClr val="tx1"/>
                </a:solidFill>
              </a:rPr>
              <a:t>処理</a:t>
            </a:r>
            <a:r>
              <a:rPr lang="ja-JP" altLang="en-US" sz="1000" dirty="0" smtClean="0">
                <a:solidFill>
                  <a:schemeClr val="tx1"/>
                </a:solidFill>
              </a:rPr>
              <a:t>、状態書き換え（</a:t>
            </a:r>
            <a:r>
              <a:rPr lang="en-US" altLang="ja-JP" sz="1000" dirty="0" smtClean="0">
                <a:solidFill>
                  <a:schemeClr val="tx1"/>
                </a:solidFill>
              </a:rPr>
              <a:t>state=INPROGRESS</a:t>
            </a:r>
            <a:r>
              <a:rPr lang="ja-JP" altLang="en-US" sz="1000" dirty="0" smtClean="0">
                <a:solidFill>
                  <a:schemeClr val="tx1"/>
                </a:solidFill>
              </a:rPr>
              <a:t>）</a:t>
            </a:r>
            <a:endParaRPr kumimoji="1" lang="en-US" altLang="ja-JP" sz="1000" dirty="0" smtClean="0">
              <a:solidFill>
                <a:schemeClr val="tx1"/>
              </a:solidFill>
            </a:endParaRPr>
          </a:p>
        </p:txBody>
      </p:sp>
      <p:sp>
        <p:nvSpPr>
          <p:cNvPr id="4" name="楕円 3"/>
          <p:cNvSpPr/>
          <p:nvPr/>
        </p:nvSpPr>
        <p:spPr>
          <a:xfrm>
            <a:off x="2026104" y="3658563"/>
            <a:ext cx="299807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INPROGRESS</a:t>
            </a:r>
          </a:p>
          <a:p>
            <a:pPr algn="ctr"/>
            <a:r>
              <a:rPr kumimoji="1" lang="ja-JP" altLang="en-US" sz="1000" dirty="0" smtClean="0">
                <a:solidFill>
                  <a:schemeClr val="tx1"/>
                </a:solidFill>
              </a:rPr>
              <a:t>キーコードのキューへの取り込み</a:t>
            </a:r>
            <a:endParaRPr kumimoji="1" lang="ja-JP" altLang="en-US" sz="1000" dirty="0">
              <a:solidFill>
                <a:schemeClr val="tx1"/>
              </a:solidFill>
            </a:endParaRPr>
          </a:p>
        </p:txBody>
      </p:sp>
      <p:sp>
        <p:nvSpPr>
          <p:cNvPr id="5" name="楕円 4"/>
          <p:cNvSpPr/>
          <p:nvPr/>
        </p:nvSpPr>
        <p:spPr>
          <a:xfrm>
            <a:off x="2026104" y="5110371"/>
            <a:ext cx="2493641"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COMPLETE</a:t>
            </a:r>
            <a:endParaRPr kumimoji="1" lang="ja-JP" altLang="en-US" dirty="0">
              <a:solidFill>
                <a:schemeClr val="tx1"/>
              </a:solidFill>
            </a:endParaRPr>
          </a:p>
        </p:txBody>
      </p:sp>
      <p:sp>
        <p:nvSpPr>
          <p:cNvPr id="6" name="円弧 5"/>
          <p:cNvSpPr/>
          <p:nvPr/>
        </p:nvSpPr>
        <p:spPr>
          <a:xfrm rot="1711455">
            <a:off x="3386015" y="2889576"/>
            <a:ext cx="893173" cy="1234544"/>
          </a:xfrm>
          <a:prstGeom prst="arc">
            <a:avLst>
              <a:gd name="adj1" fmla="val 16930511"/>
              <a:gd name="adj2" fmla="val 21348132"/>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円弧 6"/>
          <p:cNvSpPr/>
          <p:nvPr/>
        </p:nvSpPr>
        <p:spPr>
          <a:xfrm rot="1711455">
            <a:off x="3541012" y="4402710"/>
            <a:ext cx="893173" cy="1234544"/>
          </a:xfrm>
          <a:prstGeom prst="arc">
            <a:avLst>
              <a:gd name="adj1" fmla="val 16483939"/>
              <a:gd name="adj2" fmla="val 878280"/>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円弧 7"/>
          <p:cNvSpPr/>
          <p:nvPr/>
        </p:nvSpPr>
        <p:spPr>
          <a:xfrm rot="16635989">
            <a:off x="1394241" y="3434616"/>
            <a:ext cx="893173" cy="1234544"/>
          </a:xfrm>
          <a:prstGeom prst="arc">
            <a:avLst>
              <a:gd name="adj1" fmla="val 7519460"/>
              <a:gd name="adj2" fmla="val 3403407"/>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163098" y="1346328"/>
            <a:ext cx="2262158" cy="923330"/>
          </a:xfrm>
          <a:prstGeom prst="rect">
            <a:avLst/>
          </a:prstGeom>
          <a:noFill/>
        </p:spPr>
        <p:txBody>
          <a:bodyPr wrap="none" rtlCol="0">
            <a:spAutoFit/>
          </a:bodyPr>
          <a:lstStyle/>
          <a:p>
            <a:r>
              <a:rPr lang="en-US" altLang="ja-JP" dirty="0" smtClean="0"/>
              <a:t>state</a:t>
            </a:r>
            <a:r>
              <a:rPr lang="ja-JP" altLang="en-US" dirty="0" smtClean="0"/>
              <a:t>＝</a:t>
            </a:r>
            <a:r>
              <a:rPr lang="en-US" altLang="ja-JP" dirty="0" smtClean="0"/>
              <a:t>INITIAL</a:t>
            </a:r>
          </a:p>
          <a:p>
            <a:r>
              <a:rPr lang="ja-JP" altLang="en-US" dirty="0" smtClean="0"/>
              <a:t>何ら</a:t>
            </a:r>
            <a:r>
              <a:rPr lang="ja-JP" altLang="en-US" dirty="0"/>
              <a:t>かの</a:t>
            </a:r>
            <a:r>
              <a:rPr kumimoji="1" lang="ja-JP" altLang="en-US" dirty="0" smtClean="0"/>
              <a:t>キー</a:t>
            </a:r>
            <a:r>
              <a:rPr kumimoji="1" lang="ja-JP" altLang="en-US" dirty="0" smtClean="0"/>
              <a:t>押下</a:t>
            </a:r>
            <a:endParaRPr kumimoji="1" lang="en-US" altLang="ja-JP" dirty="0" smtClean="0"/>
          </a:p>
          <a:p>
            <a:r>
              <a:rPr lang="ja-JP" altLang="en-US" dirty="0"/>
              <a:t>（キー</a:t>
            </a:r>
            <a:r>
              <a:rPr lang="ja-JP" altLang="en-US" dirty="0" smtClean="0"/>
              <a:t>押下フラグ）</a:t>
            </a:r>
            <a:endParaRPr kumimoji="1" lang="ja-JP" altLang="en-US" dirty="0"/>
          </a:p>
        </p:txBody>
      </p:sp>
      <p:sp>
        <p:nvSpPr>
          <p:cNvPr id="10" name="円弧 9"/>
          <p:cNvSpPr/>
          <p:nvPr/>
        </p:nvSpPr>
        <p:spPr>
          <a:xfrm rot="20573919">
            <a:off x="1921870" y="1628619"/>
            <a:ext cx="911085" cy="1095372"/>
          </a:xfrm>
          <a:prstGeom prst="arc">
            <a:avLst>
              <a:gd name="adj1" fmla="val 15659244"/>
              <a:gd name="adj2" fmla="val 878280"/>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4525740" y="4749072"/>
            <a:ext cx="1338828" cy="369332"/>
          </a:xfrm>
          <a:prstGeom prst="rect">
            <a:avLst/>
          </a:prstGeom>
          <a:noFill/>
        </p:spPr>
        <p:txBody>
          <a:bodyPr wrap="none" rtlCol="0">
            <a:spAutoFit/>
          </a:bodyPr>
          <a:lstStyle/>
          <a:p>
            <a:r>
              <a:rPr kumimoji="1" lang="ja-JP" altLang="en-US" dirty="0" smtClean="0"/>
              <a:t>＃キー押下</a:t>
            </a:r>
            <a:endParaRPr kumimoji="1" lang="ja-JP" altLang="en-US" dirty="0"/>
          </a:p>
        </p:txBody>
      </p:sp>
      <p:sp>
        <p:nvSpPr>
          <p:cNvPr id="12" name="テキスト ボックス 11"/>
          <p:cNvSpPr txBox="1"/>
          <p:nvPr/>
        </p:nvSpPr>
        <p:spPr>
          <a:xfrm>
            <a:off x="274320" y="3441631"/>
            <a:ext cx="1569660" cy="369332"/>
          </a:xfrm>
          <a:prstGeom prst="rect">
            <a:avLst/>
          </a:prstGeom>
          <a:noFill/>
        </p:spPr>
        <p:txBody>
          <a:bodyPr wrap="none" rtlCol="0">
            <a:spAutoFit/>
          </a:bodyPr>
          <a:lstStyle/>
          <a:p>
            <a:r>
              <a:rPr kumimoji="1" lang="ja-JP" altLang="en-US" dirty="0" smtClean="0"/>
              <a:t>数字キー押下</a:t>
            </a:r>
            <a:endParaRPr kumimoji="1" lang="ja-JP" altLang="en-US" dirty="0"/>
          </a:p>
        </p:txBody>
      </p:sp>
      <p:sp>
        <p:nvSpPr>
          <p:cNvPr id="13" name="フローチャート: 端子 12"/>
          <p:cNvSpPr/>
          <p:nvPr/>
        </p:nvSpPr>
        <p:spPr>
          <a:xfrm>
            <a:off x="7336427" y="356030"/>
            <a:ext cx="1840666" cy="44325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Get_number</a:t>
            </a:r>
            <a:endParaRPr kumimoji="1" lang="ja-JP" altLang="en-US" dirty="0">
              <a:solidFill>
                <a:schemeClr val="tx1"/>
              </a:solidFill>
            </a:endParaRPr>
          </a:p>
        </p:txBody>
      </p:sp>
      <p:sp>
        <p:nvSpPr>
          <p:cNvPr id="14" name="フローチャート: 処理 13"/>
          <p:cNvSpPr/>
          <p:nvPr/>
        </p:nvSpPr>
        <p:spPr>
          <a:xfrm>
            <a:off x="7421788" y="2203132"/>
            <a:ext cx="1687742" cy="25025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state=INITIAL</a:t>
            </a:r>
            <a:endParaRPr kumimoji="1" lang="ja-JP" altLang="en-US" sz="1000" dirty="0">
              <a:solidFill>
                <a:schemeClr val="tx1"/>
              </a:solidFill>
            </a:endParaRPr>
          </a:p>
        </p:txBody>
      </p:sp>
      <p:sp>
        <p:nvSpPr>
          <p:cNvPr id="15" name="フローチャート: 判断 14"/>
          <p:cNvSpPr/>
          <p:nvPr/>
        </p:nvSpPr>
        <p:spPr>
          <a:xfrm>
            <a:off x="6880997" y="2610150"/>
            <a:ext cx="2769325" cy="43288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state!=COMPLETE</a:t>
            </a:r>
            <a:endParaRPr kumimoji="1" lang="ja-JP" altLang="en-US" sz="1000" dirty="0">
              <a:solidFill>
                <a:schemeClr val="tx1"/>
              </a:solidFill>
            </a:endParaRPr>
          </a:p>
        </p:txBody>
      </p:sp>
      <p:sp>
        <p:nvSpPr>
          <p:cNvPr id="16" name="フローチャート: 判断 15"/>
          <p:cNvSpPr/>
          <p:nvPr/>
        </p:nvSpPr>
        <p:spPr>
          <a:xfrm>
            <a:off x="7354225" y="3275062"/>
            <a:ext cx="1822868" cy="45334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key</a:t>
            </a:r>
            <a:r>
              <a:rPr lang="ja-JP" altLang="en-US" sz="1000" dirty="0" smtClean="0">
                <a:solidFill>
                  <a:schemeClr val="tx1"/>
                </a:solidFill>
              </a:rPr>
              <a:t>入力待ち</a:t>
            </a:r>
            <a:endParaRPr kumimoji="1" lang="ja-JP" altLang="en-US" sz="1000" dirty="0">
              <a:solidFill>
                <a:schemeClr val="tx1"/>
              </a:solidFill>
            </a:endParaRPr>
          </a:p>
        </p:txBody>
      </p:sp>
      <p:sp>
        <p:nvSpPr>
          <p:cNvPr id="17" name="フローチャート: 判断 16"/>
          <p:cNvSpPr/>
          <p:nvPr/>
        </p:nvSpPr>
        <p:spPr>
          <a:xfrm>
            <a:off x="7758508" y="3957464"/>
            <a:ext cx="1014088" cy="45334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rPr>
              <a:t>s</a:t>
            </a:r>
            <a:r>
              <a:rPr lang="en-US" altLang="ja-JP" sz="1000" dirty="0" smtClean="0">
                <a:solidFill>
                  <a:schemeClr val="tx1"/>
                </a:solidFill>
              </a:rPr>
              <a:t>tate</a:t>
            </a:r>
            <a:endParaRPr kumimoji="1" lang="ja-JP" altLang="en-US" sz="1000" dirty="0">
              <a:solidFill>
                <a:schemeClr val="tx1"/>
              </a:solidFill>
            </a:endParaRPr>
          </a:p>
        </p:txBody>
      </p:sp>
      <p:sp>
        <p:nvSpPr>
          <p:cNvPr id="19" name="フローチャート: 処理 18"/>
          <p:cNvSpPr/>
          <p:nvPr/>
        </p:nvSpPr>
        <p:spPr>
          <a:xfrm>
            <a:off x="9118322" y="4340693"/>
            <a:ext cx="1837063" cy="74805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rPr>
              <a:t>キーコードが‘＊’ならば、</a:t>
            </a:r>
            <a:endParaRPr lang="en-US" altLang="ja-JP" sz="1000" dirty="0" smtClean="0">
              <a:solidFill>
                <a:schemeClr val="tx1"/>
              </a:solidFill>
            </a:endParaRPr>
          </a:p>
          <a:p>
            <a:r>
              <a:rPr lang="en-US" altLang="ja-JP" sz="1000" dirty="0">
                <a:solidFill>
                  <a:schemeClr val="tx1"/>
                </a:solidFill>
              </a:rPr>
              <a:t>  </a:t>
            </a:r>
            <a:r>
              <a:rPr lang="en-US" altLang="ja-JP" sz="1000" dirty="0" smtClean="0">
                <a:solidFill>
                  <a:schemeClr val="tx1"/>
                </a:solidFill>
              </a:rPr>
              <a:t>   </a:t>
            </a:r>
            <a:r>
              <a:rPr lang="ja-JP" altLang="en-US" sz="1000" dirty="0" smtClean="0">
                <a:solidFill>
                  <a:schemeClr val="tx1"/>
                </a:solidFill>
              </a:rPr>
              <a:t>初期化処理、  </a:t>
            </a:r>
            <a:endParaRPr lang="en-US" altLang="ja-JP" sz="1000" dirty="0" smtClean="0">
              <a:solidFill>
                <a:schemeClr val="tx1"/>
              </a:solidFill>
            </a:endParaRPr>
          </a:p>
          <a:p>
            <a:r>
              <a:rPr lang="en-US" altLang="ja-JP" sz="1000" dirty="0">
                <a:solidFill>
                  <a:schemeClr val="tx1"/>
                </a:solidFill>
              </a:rPr>
              <a:t> </a:t>
            </a:r>
            <a:r>
              <a:rPr lang="en-US" altLang="ja-JP" sz="1000" dirty="0" smtClean="0">
                <a:solidFill>
                  <a:schemeClr val="tx1"/>
                </a:solidFill>
              </a:rPr>
              <a:t>    state=INPROGRESS</a:t>
            </a:r>
          </a:p>
          <a:p>
            <a:r>
              <a:rPr lang="ja-JP" altLang="en-US" sz="1000" dirty="0">
                <a:solidFill>
                  <a:schemeClr val="tx1"/>
                </a:solidFill>
              </a:rPr>
              <a:t>そうで</a:t>
            </a:r>
            <a:r>
              <a:rPr lang="ja-JP" altLang="en-US" sz="1000" dirty="0" smtClean="0">
                <a:solidFill>
                  <a:schemeClr val="tx1"/>
                </a:solidFill>
              </a:rPr>
              <a:t>なければ何もしない</a:t>
            </a:r>
            <a:endParaRPr kumimoji="1" lang="ja-JP" altLang="en-US" sz="1000" dirty="0">
              <a:solidFill>
                <a:schemeClr val="tx1"/>
              </a:solidFill>
            </a:endParaRPr>
          </a:p>
        </p:txBody>
      </p:sp>
      <p:sp>
        <p:nvSpPr>
          <p:cNvPr id="21" name="フローチャート: 処理 20"/>
          <p:cNvSpPr/>
          <p:nvPr/>
        </p:nvSpPr>
        <p:spPr>
          <a:xfrm>
            <a:off x="9157512" y="5550143"/>
            <a:ext cx="1900076" cy="71228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solidFill>
              </a:rPr>
              <a:t>キーコードが‘＊’以外ならば、</a:t>
            </a:r>
            <a:endParaRPr lang="en-US" altLang="ja-JP" sz="1000" dirty="0">
              <a:solidFill>
                <a:schemeClr val="tx1"/>
              </a:solidFill>
            </a:endParaRPr>
          </a:p>
          <a:p>
            <a:r>
              <a:rPr kumimoji="1" lang="ja-JP" altLang="en-US" sz="1000" dirty="0" smtClean="0">
                <a:solidFill>
                  <a:schemeClr val="tx1"/>
                </a:solidFill>
              </a:rPr>
              <a:t>　　数値取り込み処理</a:t>
            </a:r>
            <a:endParaRPr kumimoji="1" lang="en-US" altLang="ja-JP" sz="1000" dirty="0" smtClean="0">
              <a:solidFill>
                <a:schemeClr val="tx1"/>
              </a:solidFill>
            </a:endParaRPr>
          </a:p>
          <a:p>
            <a:r>
              <a:rPr kumimoji="1" lang="ja-JP" altLang="en-US" sz="1000" dirty="0" smtClean="0">
                <a:solidFill>
                  <a:schemeClr val="tx1"/>
                </a:solidFill>
              </a:rPr>
              <a:t>キーコードが‘＃’ならば</a:t>
            </a:r>
            <a:r>
              <a:rPr lang="ja-JP" altLang="en-US" sz="1000" dirty="0">
                <a:solidFill>
                  <a:schemeClr val="tx1"/>
                </a:solidFill>
              </a:rPr>
              <a:t>　</a:t>
            </a:r>
            <a:r>
              <a:rPr lang="ja-JP" altLang="en-US" sz="1000" dirty="0" smtClean="0">
                <a:solidFill>
                  <a:schemeClr val="tx1"/>
                </a:solidFill>
              </a:rPr>
              <a:t>　</a:t>
            </a:r>
            <a:r>
              <a:rPr lang="en-US" altLang="ja-JP" sz="1000" dirty="0" smtClean="0">
                <a:solidFill>
                  <a:schemeClr val="tx1"/>
                </a:solidFill>
              </a:rPr>
              <a:t>state=COMPLETE</a:t>
            </a:r>
            <a:endParaRPr kumimoji="1" lang="en-US" altLang="ja-JP" sz="1000" dirty="0" smtClean="0">
              <a:solidFill>
                <a:schemeClr val="tx1"/>
              </a:solidFill>
            </a:endParaRPr>
          </a:p>
        </p:txBody>
      </p:sp>
      <p:sp>
        <p:nvSpPr>
          <p:cNvPr id="23" name="テキスト ボックス 22"/>
          <p:cNvSpPr txBox="1"/>
          <p:nvPr/>
        </p:nvSpPr>
        <p:spPr>
          <a:xfrm>
            <a:off x="8247101" y="4468500"/>
            <a:ext cx="631904" cy="246221"/>
          </a:xfrm>
          <a:prstGeom prst="rect">
            <a:avLst/>
          </a:prstGeom>
          <a:noFill/>
        </p:spPr>
        <p:txBody>
          <a:bodyPr wrap="none" rtlCol="0">
            <a:spAutoFit/>
          </a:bodyPr>
          <a:lstStyle/>
          <a:p>
            <a:r>
              <a:rPr kumimoji="1" lang="en-US" altLang="ja-JP" sz="1000" dirty="0" smtClean="0"/>
              <a:t>INITIAL</a:t>
            </a:r>
            <a:endParaRPr kumimoji="1" lang="ja-JP" altLang="en-US" sz="1000" dirty="0"/>
          </a:p>
        </p:txBody>
      </p:sp>
      <p:sp>
        <p:nvSpPr>
          <p:cNvPr id="24" name="テキスト ボックス 23"/>
          <p:cNvSpPr txBox="1"/>
          <p:nvPr/>
        </p:nvSpPr>
        <p:spPr>
          <a:xfrm>
            <a:off x="8235296" y="5627871"/>
            <a:ext cx="1003801" cy="246221"/>
          </a:xfrm>
          <a:prstGeom prst="rect">
            <a:avLst/>
          </a:prstGeom>
          <a:noFill/>
        </p:spPr>
        <p:txBody>
          <a:bodyPr wrap="none" rtlCol="0">
            <a:spAutoFit/>
          </a:bodyPr>
          <a:lstStyle/>
          <a:p>
            <a:r>
              <a:rPr kumimoji="1" lang="en-US" altLang="ja-JP" sz="1000" dirty="0" smtClean="0"/>
              <a:t>INPROGRESS</a:t>
            </a:r>
            <a:endParaRPr kumimoji="1" lang="ja-JP" altLang="en-US" sz="1000" dirty="0"/>
          </a:p>
        </p:txBody>
      </p:sp>
      <p:cxnSp>
        <p:nvCxnSpPr>
          <p:cNvPr id="26" name="直線コネクタ 25"/>
          <p:cNvCxnSpPr>
            <a:stCxn id="44" idx="2"/>
            <a:endCxn id="14" idx="0"/>
          </p:cNvCxnSpPr>
          <p:nvPr/>
        </p:nvCxnSpPr>
        <p:spPr>
          <a:xfrm>
            <a:off x="8259742" y="2058072"/>
            <a:ext cx="5917" cy="14506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8265659" y="2453389"/>
            <a:ext cx="1" cy="156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8265659" y="3043039"/>
            <a:ext cx="1" cy="232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6" idx="2"/>
            <a:endCxn id="17" idx="0"/>
          </p:cNvCxnSpPr>
          <p:nvPr/>
        </p:nvCxnSpPr>
        <p:spPr>
          <a:xfrm flipH="1">
            <a:off x="8265552" y="3728404"/>
            <a:ext cx="107" cy="229060"/>
          </a:xfrm>
          <a:prstGeom prst="line">
            <a:avLst/>
          </a:prstGeom>
        </p:spPr>
        <p:style>
          <a:lnRef idx="1">
            <a:schemeClr val="dk1"/>
          </a:lnRef>
          <a:fillRef idx="0">
            <a:schemeClr val="dk1"/>
          </a:fillRef>
          <a:effectRef idx="0">
            <a:schemeClr val="dk1"/>
          </a:effectRef>
          <a:fontRef idx="minor">
            <a:schemeClr val="tx1"/>
          </a:fontRef>
        </p:style>
      </p:cxnSp>
      <p:sp>
        <p:nvSpPr>
          <p:cNvPr id="34" name="フローチャート: 結合子 33"/>
          <p:cNvSpPr/>
          <p:nvPr/>
        </p:nvSpPr>
        <p:spPr>
          <a:xfrm>
            <a:off x="11477903" y="6194873"/>
            <a:ext cx="324267" cy="32426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１</a:t>
            </a:r>
            <a:endParaRPr kumimoji="1" lang="ja-JP" altLang="en-US" sz="1000" dirty="0">
              <a:solidFill>
                <a:schemeClr val="tx1"/>
              </a:solidFill>
            </a:endParaRPr>
          </a:p>
        </p:txBody>
      </p:sp>
      <p:sp>
        <p:nvSpPr>
          <p:cNvPr id="39" name="フローチャート: 結合子 38"/>
          <p:cNvSpPr/>
          <p:nvPr/>
        </p:nvSpPr>
        <p:spPr>
          <a:xfrm>
            <a:off x="6478296" y="801870"/>
            <a:ext cx="348527" cy="393325"/>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１</a:t>
            </a:r>
            <a:endParaRPr kumimoji="1" lang="ja-JP" altLang="en-US" sz="1000" dirty="0">
              <a:solidFill>
                <a:schemeClr val="tx1"/>
              </a:solidFill>
            </a:endParaRPr>
          </a:p>
        </p:txBody>
      </p:sp>
      <p:cxnSp>
        <p:nvCxnSpPr>
          <p:cNvPr id="48" name="カギ線コネクタ 47"/>
          <p:cNvCxnSpPr>
            <a:stCxn id="19" idx="3"/>
            <a:endCxn id="34" idx="0"/>
          </p:cNvCxnSpPr>
          <p:nvPr/>
        </p:nvCxnSpPr>
        <p:spPr>
          <a:xfrm>
            <a:off x="10955385" y="4714723"/>
            <a:ext cx="684652" cy="1480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17" idx="2"/>
            <a:endCxn id="21" idx="1"/>
          </p:cNvCxnSpPr>
          <p:nvPr/>
        </p:nvCxnSpPr>
        <p:spPr>
          <a:xfrm rot="16200000" flipH="1">
            <a:off x="7963794" y="4712564"/>
            <a:ext cx="1495477" cy="8919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19" idx="1"/>
          </p:cNvCxnSpPr>
          <p:nvPr/>
        </p:nvCxnSpPr>
        <p:spPr>
          <a:xfrm flipH="1" flipV="1">
            <a:off x="9118321" y="4714722"/>
            <a:ext cx="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19" idx="1"/>
          </p:cNvCxnSpPr>
          <p:nvPr/>
        </p:nvCxnSpPr>
        <p:spPr>
          <a:xfrm>
            <a:off x="8268534" y="4714722"/>
            <a:ext cx="849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21" idx="3"/>
          </p:cNvCxnSpPr>
          <p:nvPr/>
        </p:nvCxnSpPr>
        <p:spPr>
          <a:xfrm>
            <a:off x="11057588" y="5906283"/>
            <a:ext cx="582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39" idx="6"/>
          </p:cNvCxnSpPr>
          <p:nvPr/>
        </p:nvCxnSpPr>
        <p:spPr>
          <a:xfrm flipV="1">
            <a:off x="6826823" y="993233"/>
            <a:ext cx="1443530" cy="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16" idx="3"/>
          </p:cNvCxnSpPr>
          <p:nvPr/>
        </p:nvCxnSpPr>
        <p:spPr>
          <a:xfrm flipV="1">
            <a:off x="9177093" y="3156125"/>
            <a:ext cx="195021" cy="34560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8259742" y="3156125"/>
            <a:ext cx="1112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フローチャート: 処理 70"/>
          <p:cNvSpPr/>
          <p:nvPr/>
        </p:nvSpPr>
        <p:spPr>
          <a:xfrm>
            <a:off x="10088526" y="3159695"/>
            <a:ext cx="946458" cy="3239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rPr>
              <a:t>終了処理</a:t>
            </a:r>
            <a:endParaRPr kumimoji="1" lang="ja-JP" altLang="en-US" sz="1000" dirty="0">
              <a:solidFill>
                <a:schemeClr val="tx1"/>
              </a:solidFill>
            </a:endParaRPr>
          </a:p>
        </p:txBody>
      </p:sp>
      <p:cxnSp>
        <p:nvCxnSpPr>
          <p:cNvPr id="73" name="カギ線コネクタ 72"/>
          <p:cNvCxnSpPr>
            <a:stCxn id="15" idx="3"/>
            <a:endCxn id="71" idx="0"/>
          </p:cNvCxnSpPr>
          <p:nvPr/>
        </p:nvCxnSpPr>
        <p:spPr>
          <a:xfrm>
            <a:off x="9650322" y="2826595"/>
            <a:ext cx="911433" cy="333100"/>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sp>
        <p:nvSpPr>
          <p:cNvPr id="74" name="フローチャート: 端子 73"/>
          <p:cNvSpPr/>
          <p:nvPr/>
        </p:nvSpPr>
        <p:spPr>
          <a:xfrm>
            <a:off x="10143475" y="3772183"/>
            <a:ext cx="831778" cy="20331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戻る</a:t>
            </a:r>
            <a:endParaRPr kumimoji="1" lang="ja-JP" altLang="en-US" sz="1000" dirty="0">
              <a:solidFill>
                <a:schemeClr val="tx1"/>
              </a:solidFill>
            </a:endParaRPr>
          </a:p>
        </p:txBody>
      </p:sp>
      <p:cxnSp>
        <p:nvCxnSpPr>
          <p:cNvPr id="80" name="直線コネクタ 79"/>
          <p:cNvCxnSpPr>
            <a:stCxn id="71" idx="2"/>
            <a:endCxn id="74" idx="0"/>
          </p:cNvCxnSpPr>
          <p:nvPr/>
        </p:nvCxnSpPr>
        <p:spPr>
          <a:xfrm flipH="1">
            <a:off x="10559364" y="3483595"/>
            <a:ext cx="2391" cy="288588"/>
          </a:xfrm>
          <a:prstGeom prst="line">
            <a:avLst/>
          </a:prstGeom>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520828" y="2587333"/>
            <a:ext cx="405880" cy="246221"/>
          </a:xfrm>
          <a:prstGeom prst="rect">
            <a:avLst/>
          </a:prstGeom>
          <a:noFill/>
        </p:spPr>
        <p:txBody>
          <a:bodyPr wrap="none" rtlCol="0">
            <a:spAutoFit/>
          </a:bodyPr>
          <a:lstStyle/>
          <a:p>
            <a:r>
              <a:rPr kumimoji="1" lang="en-US" altLang="ja-JP" sz="1000" dirty="0" smtClean="0"/>
              <a:t>Yes</a:t>
            </a:r>
            <a:endParaRPr kumimoji="1" lang="ja-JP" altLang="en-US" sz="1000" dirty="0"/>
          </a:p>
        </p:txBody>
      </p:sp>
      <p:sp>
        <p:nvSpPr>
          <p:cNvPr id="95" name="テキスト ボックス 94"/>
          <p:cNvSpPr txBox="1"/>
          <p:nvPr/>
        </p:nvSpPr>
        <p:spPr>
          <a:xfrm>
            <a:off x="8553473" y="5096906"/>
            <a:ext cx="3005951" cy="246221"/>
          </a:xfrm>
          <a:prstGeom prst="rect">
            <a:avLst/>
          </a:prstGeom>
          <a:noFill/>
        </p:spPr>
        <p:txBody>
          <a:bodyPr wrap="none" rtlCol="0">
            <a:spAutoFit/>
          </a:bodyPr>
          <a:lstStyle/>
          <a:p>
            <a:r>
              <a:rPr lang="ja-JP" altLang="en-US" sz="1000" dirty="0" smtClean="0"/>
              <a:t>数字のキーコードは、</a:t>
            </a:r>
            <a:r>
              <a:rPr lang="ja-JP" altLang="en-US" sz="1000" dirty="0" smtClean="0">
                <a:solidFill>
                  <a:srgbClr val="FF0000"/>
                </a:solidFill>
              </a:rPr>
              <a:t>キュー</a:t>
            </a:r>
            <a:r>
              <a:rPr lang="ja-JP" altLang="en-US" sz="1000" dirty="0" smtClean="0"/>
              <a:t>へ順番に保存される</a:t>
            </a:r>
            <a:endParaRPr kumimoji="1" lang="ja-JP" altLang="en-US" sz="1000" dirty="0"/>
          </a:p>
        </p:txBody>
      </p:sp>
      <p:sp>
        <p:nvSpPr>
          <p:cNvPr id="42" name="フローチャート: 判断 41"/>
          <p:cNvSpPr/>
          <p:nvPr/>
        </p:nvSpPr>
        <p:spPr>
          <a:xfrm>
            <a:off x="7604066" y="1199288"/>
            <a:ext cx="1311351" cy="40733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キー押下</a:t>
            </a:r>
            <a:r>
              <a:rPr lang="ja-JP" altLang="en-US" sz="900" dirty="0">
                <a:solidFill>
                  <a:schemeClr val="tx1"/>
                </a:solidFill>
              </a:rPr>
              <a:t>フラグ</a:t>
            </a:r>
            <a:endParaRPr lang="ja-JP" altLang="en-US" sz="900" dirty="0">
              <a:solidFill>
                <a:schemeClr val="tx1"/>
              </a:solidFill>
            </a:endParaRPr>
          </a:p>
        </p:txBody>
      </p:sp>
      <p:sp>
        <p:nvSpPr>
          <p:cNvPr id="44" name="フローチャート: 処理 43"/>
          <p:cNvSpPr/>
          <p:nvPr/>
        </p:nvSpPr>
        <p:spPr>
          <a:xfrm>
            <a:off x="7251058" y="1821890"/>
            <a:ext cx="2017368" cy="23618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キー押下フラグ</a:t>
            </a:r>
            <a:r>
              <a:rPr lang="ja-JP" altLang="en-US" sz="1200" dirty="0" smtClean="0">
                <a:solidFill>
                  <a:schemeClr val="tx1"/>
                </a:solidFill>
              </a:rPr>
              <a:t>をリセット</a:t>
            </a:r>
            <a:endParaRPr kumimoji="1" lang="ja-JP" altLang="en-US" sz="1200" dirty="0">
              <a:solidFill>
                <a:schemeClr val="tx1"/>
              </a:solidFill>
            </a:endParaRPr>
          </a:p>
        </p:txBody>
      </p:sp>
      <p:sp>
        <p:nvSpPr>
          <p:cNvPr id="51" name="テキスト ボックス 50"/>
          <p:cNvSpPr txBox="1"/>
          <p:nvPr/>
        </p:nvSpPr>
        <p:spPr>
          <a:xfrm>
            <a:off x="8236867" y="1556042"/>
            <a:ext cx="405880" cy="246221"/>
          </a:xfrm>
          <a:prstGeom prst="rect">
            <a:avLst/>
          </a:prstGeom>
          <a:noFill/>
        </p:spPr>
        <p:txBody>
          <a:bodyPr wrap="none" rtlCol="0">
            <a:spAutoFit/>
          </a:bodyPr>
          <a:lstStyle/>
          <a:p>
            <a:r>
              <a:rPr kumimoji="1" lang="en-US" altLang="ja-JP" sz="1000" dirty="0" smtClean="0"/>
              <a:t>Yes</a:t>
            </a:r>
            <a:endParaRPr kumimoji="1" lang="ja-JP" altLang="en-US" sz="1000" dirty="0"/>
          </a:p>
        </p:txBody>
      </p:sp>
      <p:cxnSp>
        <p:nvCxnSpPr>
          <p:cNvPr id="33" name="直線コネクタ 32"/>
          <p:cNvCxnSpPr>
            <a:stCxn id="13" idx="2"/>
            <a:endCxn id="42" idx="0"/>
          </p:cNvCxnSpPr>
          <p:nvPr/>
        </p:nvCxnSpPr>
        <p:spPr>
          <a:xfrm>
            <a:off x="8256760" y="799284"/>
            <a:ext cx="2982" cy="400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42" idx="2"/>
            <a:endCxn id="44" idx="0"/>
          </p:cNvCxnSpPr>
          <p:nvPr/>
        </p:nvCxnSpPr>
        <p:spPr>
          <a:xfrm>
            <a:off x="8259742" y="1606622"/>
            <a:ext cx="0" cy="215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H="1">
            <a:off x="8265659" y="989320"/>
            <a:ext cx="1112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42" idx="3"/>
          </p:cNvCxnSpPr>
          <p:nvPr/>
        </p:nvCxnSpPr>
        <p:spPr>
          <a:xfrm flipV="1">
            <a:off x="8915417" y="991442"/>
            <a:ext cx="456697" cy="411513"/>
          </a:xfrm>
          <a:prstGeom prst="bentConnector3">
            <a:avLst>
              <a:gd name="adj1" fmla="val 100055"/>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531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キーの数字入力をキュー（</a:t>
            </a:r>
            <a:r>
              <a:rPr kumimoji="1" lang="en-US" altLang="ja-JP" dirty="0" smtClean="0"/>
              <a:t>Queue</a:t>
            </a:r>
            <a:r>
              <a:rPr kumimoji="1" lang="ja-JP" altLang="en-US" dirty="0" smtClean="0"/>
              <a:t>）を利用して数値にする処理（１２３を入力する場合）</a:t>
            </a:r>
            <a:endParaRPr kumimoji="1" lang="ja-JP" altLang="en-US" dirty="0"/>
          </a:p>
        </p:txBody>
      </p:sp>
      <p:sp>
        <p:nvSpPr>
          <p:cNvPr id="6" name="テキスト ボックス 5"/>
          <p:cNvSpPr txBox="1"/>
          <p:nvPr/>
        </p:nvSpPr>
        <p:spPr>
          <a:xfrm>
            <a:off x="641395" y="2254051"/>
            <a:ext cx="1107996" cy="369332"/>
          </a:xfrm>
          <a:prstGeom prst="rect">
            <a:avLst/>
          </a:prstGeom>
          <a:noFill/>
        </p:spPr>
        <p:txBody>
          <a:bodyPr wrap="none" rtlCol="0">
            <a:spAutoFit/>
          </a:bodyPr>
          <a:lstStyle/>
          <a:p>
            <a:r>
              <a:rPr kumimoji="1" lang="ja-JP" altLang="en-US" dirty="0" smtClean="0"/>
              <a:t>キー入力</a:t>
            </a:r>
            <a:endParaRPr kumimoji="1" lang="ja-JP" altLang="en-US" dirty="0"/>
          </a:p>
        </p:txBody>
      </p:sp>
      <p:sp>
        <p:nvSpPr>
          <p:cNvPr id="12" name="テキスト ボックス 11"/>
          <p:cNvSpPr txBox="1"/>
          <p:nvPr/>
        </p:nvSpPr>
        <p:spPr>
          <a:xfrm>
            <a:off x="3333794" y="2203433"/>
            <a:ext cx="1107996" cy="369332"/>
          </a:xfrm>
          <a:prstGeom prst="rect">
            <a:avLst/>
          </a:prstGeom>
          <a:noFill/>
        </p:spPr>
        <p:txBody>
          <a:bodyPr wrap="none" rtlCol="0">
            <a:spAutoFit/>
          </a:bodyPr>
          <a:lstStyle/>
          <a:p>
            <a:r>
              <a:rPr kumimoji="1" lang="ja-JP" altLang="en-US" dirty="0" smtClean="0"/>
              <a:t>内部処理</a:t>
            </a:r>
            <a:endParaRPr kumimoji="1" lang="ja-JP" altLang="en-US" dirty="0"/>
          </a:p>
        </p:txBody>
      </p:sp>
      <p:grpSp>
        <p:nvGrpSpPr>
          <p:cNvPr id="38" name="グループ化 37"/>
          <p:cNvGrpSpPr/>
          <p:nvPr/>
        </p:nvGrpSpPr>
        <p:grpSpPr>
          <a:xfrm>
            <a:off x="779895" y="3085510"/>
            <a:ext cx="3068866" cy="406277"/>
            <a:chOff x="779895" y="3085510"/>
            <a:chExt cx="3068866" cy="406277"/>
          </a:xfrm>
        </p:grpSpPr>
        <p:sp>
          <p:nvSpPr>
            <p:cNvPr id="7" name="テキスト ボックス 6"/>
            <p:cNvSpPr txBox="1"/>
            <p:nvPr/>
          </p:nvSpPr>
          <p:spPr>
            <a:xfrm>
              <a:off x="779895" y="3085510"/>
              <a:ext cx="415498" cy="369332"/>
            </a:xfrm>
            <a:prstGeom prst="rect">
              <a:avLst/>
            </a:prstGeom>
            <a:noFill/>
            <a:ln>
              <a:solidFill>
                <a:schemeClr val="accent1"/>
              </a:solidFill>
            </a:ln>
          </p:spPr>
          <p:txBody>
            <a:bodyPr wrap="none" rtlCol="0">
              <a:spAutoFit/>
            </a:bodyPr>
            <a:lstStyle/>
            <a:p>
              <a:r>
                <a:rPr kumimoji="1" lang="ja-JP" altLang="en-US" dirty="0" smtClean="0"/>
                <a:t>＊</a:t>
              </a:r>
              <a:endParaRPr kumimoji="1" lang="ja-JP" altLang="en-US" dirty="0"/>
            </a:p>
          </p:txBody>
        </p:sp>
        <p:sp>
          <p:nvSpPr>
            <p:cNvPr id="13" name="テキスト ボックス 12"/>
            <p:cNvSpPr txBox="1"/>
            <p:nvPr/>
          </p:nvSpPr>
          <p:spPr>
            <a:xfrm>
              <a:off x="2048268" y="3122455"/>
              <a:ext cx="1800493" cy="369332"/>
            </a:xfrm>
            <a:prstGeom prst="rect">
              <a:avLst/>
            </a:prstGeom>
            <a:noFill/>
          </p:spPr>
          <p:txBody>
            <a:bodyPr wrap="none" rtlCol="0">
              <a:spAutoFit/>
            </a:bodyPr>
            <a:lstStyle/>
            <a:p>
              <a:r>
                <a:rPr kumimoji="1" lang="ja-JP" altLang="en-US" dirty="0" smtClean="0"/>
                <a:t>キューを初期化</a:t>
              </a:r>
              <a:endParaRPr kumimoji="1" lang="ja-JP" altLang="en-US" dirty="0"/>
            </a:p>
          </p:txBody>
        </p:sp>
      </p:grpSp>
      <p:grpSp>
        <p:nvGrpSpPr>
          <p:cNvPr id="39" name="グループ化 38"/>
          <p:cNvGrpSpPr/>
          <p:nvPr/>
        </p:nvGrpSpPr>
        <p:grpSpPr>
          <a:xfrm>
            <a:off x="779895" y="3755146"/>
            <a:ext cx="3761363" cy="434052"/>
            <a:chOff x="779895" y="3755146"/>
            <a:chExt cx="3761363" cy="434052"/>
          </a:xfrm>
        </p:grpSpPr>
        <p:sp>
          <p:nvSpPr>
            <p:cNvPr id="8" name="テキスト ボックス 7"/>
            <p:cNvSpPr txBox="1"/>
            <p:nvPr/>
          </p:nvSpPr>
          <p:spPr>
            <a:xfrm>
              <a:off x="779895" y="3755146"/>
              <a:ext cx="415498" cy="369332"/>
            </a:xfrm>
            <a:prstGeom prst="rect">
              <a:avLst/>
            </a:prstGeom>
            <a:noFill/>
            <a:ln>
              <a:solidFill>
                <a:schemeClr val="accent1"/>
              </a:solidFill>
            </a:ln>
          </p:spPr>
          <p:txBody>
            <a:bodyPr wrap="none" rtlCol="0">
              <a:spAutoFit/>
            </a:bodyPr>
            <a:lstStyle/>
            <a:p>
              <a:r>
                <a:rPr lang="ja-JP" altLang="en-US" dirty="0"/>
                <a:t>１</a:t>
              </a:r>
              <a:endParaRPr kumimoji="1" lang="ja-JP" altLang="en-US" dirty="0"/>
            </a:p>
          </p:txBody>
        </p:sp>
        <p:sp>
          <p:nvSpPr>
            <p:cNvPr id="14" name="テキスト ボックス 13"/>
            <p:cNvSpPr txBox="1"/>
            <p:nvPr/>
          </p:nvSpPr>
          <p:spPr>
            <a:xfrm>
              <a:off x="2048268" y="3819866"/>
              <a:ext cx="2492990" cy="369332"/>
            </a:xfrm>
            <a:prstGeom prst="rect">
              <a:avLst/>
            </a:prstGeom>
            <a:noFill/>
          </p:spPr>
          <p:txBody>
            <a:bodyPr wrap="none" rtlCol="0">
              <a:spAutoFit/>
            </a:bodyPr>
            <a:lstStyle/>
            <a:p>
              <a:r>
                <a:rPr lang="ja-JP" altLang="en-US" dirty="0" smtClean="0"/>
                <a:t>キューに１を取り込む</a:t>
              </a:r>
              <a:endParaRPr kumimoji="1" lang="ja-JP" altLang="en-US" dirty="0"/>
            </a:p>
          </p:txBody>
        </p:sp>
      </p:grpSp>
      <p:grpSp>
        <p:nvGrpSpPr>
          <p:cNvPr id="40" name="グループ化 39"/>
          <p:cNvGrpSpPr/>
          <p:nvPr/>
        </p:nvGrpSpPr>
        <p:grpSpPr>
          <a:xfrm>
            <a:off x="779895" y="4470353"/>
            <a:ext cx="3761363" cy="420634"/>
            <a:chOff x="779895" y="4470353"/>
            <a:chExt cx="3761363" cy="420634"/>
          </a:xfrm>
        </p:grpSpPr>
        <p:sp>
          <p:nvSpPr>
            <p:cNvPr id="9" name="テキスト ボックス 8"/>
            <p:cNvSpPr txBox="1"/>
            <p:nvPr/>
          </p:nvSpPr>
          <p:spPr>
            <a:xfrm>
              <a:off x="779895" y="4470353"/>
              <a:ext cx="415498" cy="369332"/>
            </a:xfrm>
            <a:prstGeom prst="rect">
              <a:avLst/>
            </a:prstGeom>
            <a:noFill/>
            <a:ln>
              <a:solidFill>
                <a:schemeClr val="accent1"/>
              </a:solidFill>
            </a:ln>
          </p:spPr>
          <p:txBody>
            <a:bodyPr wrap="none" rtlCol="0">
              <a:spAutoFit/>
            </a:bodyPr>
            <a:lstStyle/>
            <a:p>
              <a:r>
                <a:rPr lang="ja-JP" altLang="en-US" dirty="0"/>
                <a:t>２</a:t>
              </a:r>
              <a:endParaRPr kumimoji="1" lang="ja-JP" altLang="en-US" dirty="0"/>
            </a:p>
          </p:txBody>
        </p:sp>
        <p:sp>
          <p:nvSpPr>
            <p:cNvPr id="15" name="テキスト ボックス 14"/>
            <p:cNvSpPr txBox="1"/>
            <p:nvPr/>
          </p:nvSpPr>
          <p:spPr>
            <a:xfrm>
              <a:off x="2048268" y="4521655"/>
              <a:ext cx="2492990" cy="369332"/>
            </a:xfrm>
            <a:prstGeom prst="rect">
              <a:avLst/>
            </a:prstGeom>
            <a:noFill/>
          </p:spPr>
          <p:txBody>
            <a:bodyPr wrap="none" rtlCol="0">
              <a:spAutoFit/>
            </a:bodyPr>
            <a:lstStyle/>
            <a:p>
              <a:r>
                <a:rPr lang="ja-JP" altLang="en-US" dirty="0" smtClean="0"/>
                <a:t>キューに２を</a:t>
              </a:r>
              <a:r>
                <a:rPr lang="ja-JP" altLang="en-US" dirty="0"/>
                <a:t>取り込む</a:t>
              </a:r>
              <a:endParaRPr kumimoji="1" lang="ja-JP" altLang="en-US" dirty="0"/>
            </a:p>
          </p:txBody>
        </p:sp>
      </p:grpSp>
      <p:grpSp>
        <p:nvGrpSpPr>
          <p:cNvPr id="41" name="グループ化 40"/>
          <p:cNvGrpSpPr/>
          <p:nvPr/>
        </p:nvGrpSpPr>
        <p:grpSpPr>
          <a:xfrm>
            <a:off x="779895" y="5185560"/>
            <a:ext cx="3761363" cy="415601"/>
            <a:chOff x="779895" y="5185560"/>
            <a:chExt cx="3761363" cy="415601"/>
          </a:xfrm>
        </p:grpSpPr>
        <p:sp>
          <p:nvSpPr>
            <p:cNvPr id="10" name="テキスト ボックス 9"/>
            <p:cNvSpPr txBox="1"/>
            <p:nvPr/>
          </p:nvSpPr>
          <p:spPr>
            <a:xfrm>
              <a:off x="779895" y="5185560"/>
              <a:ext cx="415498" cy="369332"/>
            </a:xfrm>
            <a:prstGeom prst="rect">
              <a:avLst/>
            </a:prstGeom>
            <a:noFill/>
            <a:ln>
              <a:solidFill>
                <a:schemeClr val="accent1"/>
              </a:solidFill>
            </a:ln>
          </p:spPr>
          <p:txBody>
            <a:bodyPr wrap="none" rtlCol="0">
              <a:spAutoFit/>
            </a:bodyPr>
            <a:lstStyle/>
            <a:p>
              <a:r>
                <a:rPr lang="ja-JP" altLang="en-US" dirty="0" smtClean="0"/>
                <a:t>３</a:t>
              </a:r>
              <a:endParaRPr kumimoji="1" lang="ja-JP" altLang="en-US" dirty="0"/>
            </a:p>
          </p:txBody>
        </p:sp>
        <p:sp>
          <p:nvSpPr>
            <p:cNvPr id="16" name="テキスト ボックス 15"/>
            <p:cNvSpPr txBox="1"/>
            <p:nvPr/>
          </p:nvSpPr>
          <p:spPr>
            <a:xfrm>
              <a:off x="2048268" y="5231829"/>
              <a:ext cx="2492990" cy="369332"/>
            </a:xfrm>
            <a:prstGeom prst="rect">
              <a:avLst/>
            </a:prstGeom>
            <a:noFill/>
          </p:spPr>
          <p:txBody>
            <a:bodyPr wrap="none" rtlCol="0">
              <a:spAutoFit/>
            </a:bodyPr>
            <a:lstStyle/>
            <a:p>
              <a:r>
                <a:rPr lang="ja-JP" altLang="en-US" dirty="0" smtClean="0"/>
                <a:t>キューに３を</a:t>
              </a:r>
              <a:r>
                <a:rPr lang="ja-JP" altLang="en-US" dirty="0"/>
                <a:t>取り込む</a:t>
              </a:r>
              <a:endParaRPr kumimoji="1" lang="ja-JP" altLang="en-US" dirty="0"/>
            </a:p>
          </p:txBody>
        </p:sp>
      </p:grpSp>
      <p:sp>
        <p:nvSpPr>
          <p:cNvPr id="17" name="テキスト ボックス 16"/>
          <p:cNvSpPr txBox="1"/>
          <p:nvPr/>
        </p:nvSpPr>
        <p:spPr>
          <a:xfrm>
            <a:off x="6375504" y="6488668"/>
            <a:ext cx="6168676" cy="369332"/>
          </a:xfrm>
          <a:prstGeom prst="rect">
            <a:avLst/>
          </a:prstGeom>
          <a:noFill/>
        </p:spPr>
        <p:txBody>
          <a:bodyPr wrap="none" rtlCol="0">
            <a:spAutoFit/>
          </a:bodyPr>
          <a:lstStyle/>
          <a:p>
            <a:r>
              <a:rPr kumimoji="1" lang="ja-JP" altLang="en-US" dirty="0" smtClean="0"/>
              <a:t>キューにデータを取り込むことを</a:t>
            </a:r>
            <a:r>
              <a:rPr kumimoji="1" lang="en-US" altLang="ja-JP" dirty="0" err="1" smtClean="0"/>
              <a:t>Enqueu</a:t>
            </a:r>
            <a:r>
              <a:rPr kumimoji="1" lang="ja-JP" altLang="en-US" dirty="0" smtClean="0"/>
              <a:t>（エンキュー）</a:t>
            </a:r>
            <a:endParaRPr kumimoji="1" lang="ja-JP" altLang="en-US" dirty="0"/>
          </a:p>
        </p:txBody>
      </p:sp>
      <p:grpSp>
        <p:nvGrpSpPr>
          <p:cNvPr id="42" name="グループ化 41"/>
          <p:cNvGrpSpPr/>
          <p:nvPr/>
        </p:nvGrpSpPr>
        <p:grpSpPr>
          <a:xfrm>
            <a:off x="779895" y="5966033"/>
            <a:ext cx="4684693" cy="369332"/>
            <a:chOff x="779895" y="5966033"/>
            <a:chExt cx="4684693" cy="369332"/>
          </a:xfrm>
        </p:grpSpPr>
        <p:sp>
          <p:nvSpPr>
            <p:cNvPr id="11" name="テキスト ボックス 10"/>
            <p:cNvSpPr txBox="1"/>
            <p:nvPr/>
          </p:nvSpPr>
          <p:spPr>
            <a:xfrm>
              <a:off x="779895" y="5966033"/>
              <a:ext cx="415498" cy="369332"/>
            </a:xfrm>
            <a:prstGeom prst="rect">
              <a:avLst/>
            </a:prstGeom>
            <a:noFill/>
            <a:ln>
              <a:solidFill>
                <a:schemeClr val="accent1"/>
              </a:solidFill>
            </a:ln>
          </p:spPr>
          <p:txBody>
            <a:bodyPr wrap="none" rtlCol="0">
              <a:spAutoFit/>
            </a:bodyPr>
            <a:lstStyle/>
            <a:p>
              <a:r>
                <a:rPr lang="ja-JP" altLang="en-US" dirty="0"/>
                <a:t>＃</a:t>
              </a:r>
              <a:endParaRPr kumimoji="1" lang="ja-JP" altLang="en-US" dirty="0"/>
            </a:p>
          </p:txBody>
        </p:sp>
        <p:sp>
          <p:nvSpPr>
            <p:cNvPr id="18" name="テキスト ボックス 17"/>
            <p:cNvSpPr txBox="1"/>
            <p:nvPr/>
          </p:nvSpPr>
          <p:spPr>
            <a:xfrm>
              <a:off x="2048268" y="5966033"/>
              <a:ext cx="3416320" cy="369332"/>
            </a:xfrm>
            <a:prstGeom prst="rect">
              <a:avLst/>
            </a:prstGeom>
            <a:noFill/>
          </p:spPr>
          <p:txBody>
            <a:bodyPr wrap="none" rtlCol="0">
              <a:spAutoFit/>
            </a:bodyPr>
            <a:lstStyle/>
            <a:p>
              <a:r>
                <a:rPr lang="ja-JP" altLang="en-US" dirty="0" smtClean="0"/>
                <a:t>数字列から数値を取り出す（）</a:t>
              </a:r>
              <a:endParaRPr kumimoji="1" lang="ja-JP" altLang="en-US" dirty="0"/>
            </a:p>
          </p:txBody>
        </p:sp>
      </p:grpSp>
      <p:sp>
        <p:nvSpPr>
          <p:cNvPr id="20" name="テキスト ボックス 19"/>
          <p:cNvSpPr txBox="1"/>
          <p:nvPr/>
        </p:nvSpPr>
        <p:spPr>
          <a:xfrm>
            <a:off x="7079026" y="2189678"/>
            <a:ext cx="2723823" cy="369332"/>
          </a:xfrm>
          <a:prstGeom prst="rect">
            <a:avLst/>
          </a:prstGeom>
          <a:noFill/>
        </p:spPr>
        <p:txBody>
          <a:bodyPr wrap="none" rtlCol="0">
            <a:spAutoFit/>
          </a:bodyPr>
          <a:lstStyle/>
          <a:p>
            <a:r>
              <a:rPr kumimoji="1" lang="ja-JP" altLang="en-US" dirty="0" smtClean="0"/>
              <a:t>キュー及び数字列の状態</a:t>
            </a:r>
            <a:endParaRPr kumimoji="1" lang="ja-JP" altLang="en-US" dirty="0"/>
          </a:p>
        </p:txBody>
      </p:sp>
      <p:sp>
        <p:nvSpPr>
          <p:cNvPr id="21" name="テキスト ボックス 20"/>
          <p:cNvSpPr txBox="1"/>
          <p:nvPr/>
        </p:nvSpPr>
        <p:spPr>
          <a:xfrm>
            <a:off x="9731153" y="3058000"/>
            <a:ext cx="862506" cy="369332"/>
          </a:xfrm>
          <a:prstGeom prst="rect">
            <a:avLst/>
          </a:prstGeom>
          <a:noFill/>
          <a:ln>
            <a:solidFill>
              <a:schemeClr val="accent1"/>
            </a:solidFill>
          </a:ln>
        </p:spPr>
        <p:txBody>
          <a:bodyPr wrap="square" rtlCol="0">
            <a:spAutoFit/>
          </a:bodyPr>
          <a:lstStyle/>
          <a:p>
            <a:r>
              <a:rPr kumimoji="1" lang="ja-JP" altLang="en-US" dirty="0" smtClean="0"/>
              <a:t>‘</a:t>
            </a:r>
            <a:r>
              <a:rPr kumimoji="1" lang="en-US" altLang="ja-JP" dirty="0" smtClean="0"/>
              <a:t>\0</a:t>
            </a:r>
            <a:r>
              <a:rPr kumimoji="1" lang="ja-JP" altLang="en-US" dirty="0" smtClean="0"/>
              <a:t>’</a:t>
            </a:r>
            <a:endParaRPr kumimoji="1" lang="ja-JP" altLang="en-US" dirty="0"/>
          </a:p>
        </p:txBody>
      </p:sp>
      <p:sp>
        <p:nvSpPr>
          <p:cNvPr id="24" name="テキスト ボックス 23"/>
          <p:cNvSpPr txBox="1"/>
          <p:nvPr/>
        </p:nvSpPr>
        <p:spPr>
          <a:xfrm>
            <a:off x="6114755" y="4490335"/>
            <a:ext cx="534121" cy="369332"/>
          </a:xfrm>
          <a:prstGeom prst="rect">
            <a:avLst/>
          </a:prstGeom>
          <a:noFill/>
          <a:ln>
            <a:solidFill>
              <a:schemeClr val="accent1"/>
            </a:solidFill>
          </a:ln>
        </p:spPr>
        <p:txBody>
          <a:bodyPr wrap="none" rtlCol="0">
            <a:spAutoFit/>
          </a:bodyPr>
          <a:lstStyle/>
          <a:p>
            <a:r>
              <a:rPr lang="ja-JP" altLang="en-US" dirty="0" smtClean="0"/>
              <a:t>‘２’</a:t>
            </a:r>
            <a:endParaRPr kumimoji="1" lang="ja-JP" altLang="en-US" dirty="0"/>
          </a:p>
        </p:txBody>
      </p:sp>
      <p:sp>
        <p:nvSpPr>
          <p:cNvPr id="27" name="テキスト ボックス 26"/>
          <p:cNvSpPr txBox="1"/>
          <p:nvPr/>
        </p:nvSpPr>
        <p:spPr>
          <a:xfrm>
            <a:off x="6789281" y="5209379"/>
            <a:ext cx="534121" cy="369332"/>
          </a:xfrm>
          <a:prstGeom prst="rect">
            <a:avLst/>
          </a:prstGeom>
          <a:noFill/>
          <a:ln>
            <a:solidFill>
              <a:schemeClr val="accent1"/>
            </a:solidFill>
          </a:ln>
        </p:spPr>
        <p:txBody>
          <a:bodyPr wrap="none" rtlCol="0">
            <a:spAutoFit/>
          </a:bodyPr>
          <a:lstStyle/>
          <a:p>
            <a:r>
              <a:rPr lang="ja-JP" altLang="en-US" dirty="0" smtClean="0"/>
              <a:t>‘３’</a:t>
            </a:r>
            <a:endParaRPr kumimoji="1" lang="ja-JP" altLang="en-US" dirty="0"/>
          </a:p>
        </p:txBody>
      </p:sp>
      <p:sp>
        <p:nvSpPr>
          <p:cNvPr id="28" name="テキスト ボックス 27"/>
          <p:cNvSpPr txBox="1"/>
          <p:nvPr/>
        </p:nvSpPr>
        <p:spPr>
          <a:xfrm>
            <a:off x="9731152" y="3783558"/>
            <a:ext cx="1458607" cy="369332"/>
          </a:xfrm>
          <a:prstGeom prst="rect">
            <a:avLst/>
          </a:prstGeom>
          <a:noFill/>
          <a:ln>
            <a:solidFill>
              <a:schemeClr val="accent1"/>
            </a:solidFill>
          </a:ln>
        </p:spPr>
        <p:txBody>
          <a:bodyPr wrap="square" rtlCol="0">
            <a:spAutoFit/>
          </a:bodyPr>
          <a:lstStyle/>
          <a:p>
            <a:r>
              <a:rPr kumimoji="1" lang="ja-JP" altLang="en-US" dirty="0" smtClean="0"/>
              <a:t>‘１’，‘</a:t>
            </a:r>
            <a:r>
              <a:rPr kumimoji="1" lang="en-US" altLang="ja-JP" dirty="0" smtClean="0"/>
              <a:t>\0</a:t>
            </a:r>
            <a:r>
              <a:rPr kumimoji="1" lang="ja-JP" altLang="en-US" dirty="0" smtClean="0"/>
              <a:t>’</a:t>
            </a:r>
            <a:endParaRPr kumimoji="1" lang="ja-JP" altLang="en-US" dirty="0"/>
          </a:p>
        </p:txBody>
      </p:sp>
      <p:sp>
        <p:nvSpPr>
          <p:cNvPr id="29" name="テキスト ボックス 28"/>
          <p:cNvSpPr txBox="1"/>
          <p:nvPr/>
        </p:nvSpPr>
        <p:spPr>
          <a:xfrm>
            <a:off x="9731153" y="4467214"/>
            <a:ext cx="1874590" cy="369332"/>
          </a:xfrm>
          <a:prstGeom prst="rect">
            <a:avLst/>
          </a:prstGeom>
          <a:noFill/>
          <a:ln>
            <a:solidFill>
              <a:schemeClr val="accent1"/>
            </a:solidFill>
          </a:ln>
        </p:spPr>
        <p:txBody>
          <a:bodyPr wrap="square" rtlCol="0">
            <a:spAutoFit/>
          </a:bodyPr>
          <a:lstStyle/>
          <a:p>
            <a:r>
              <a:rPr kumimoji="1" lang="ja-JP" altLang="en-US" dirty="0" smtClean="0"/>
              <a:t>‘１’，‘２’，‘</a:t>
            </a:r>
            <a:r>
              <a:rPr kumimoji="1" lang="en-US" altLang="ja-JP" dirty="0" smtClean="0"/>
              <a:t>\0</a:t>
            </a:r>
            <a:r>
              <a:rPr kumimoji="1" lang="ja-JP" altLang="en-US" dirty="0" smtClean="0"/>
              <a:t>’</a:t>
            </a:r>
            <a:endParaRPr kumimoji="1" lang="ja-JP" altLang="en-US" dirty="0"/>
          </a:p>
        </p:txBody>
      </p:sp>
      <p:sp>
        <p:nvSpPr>
          <p:cNvPr id="30" name="テキスト ボックス 29"/>
          <p:cNvSpPr txBox="1"/>
          <p:nvPr/>
        </p:nvSpPr>
        <p:spPr>
          <a:xfrm>
            <a:off x="9571425" y="5185560"/>
            <a:ext cx="2620575" cy="369332"/>
          </a:xfrm>
          <a:prstGeom prst="rect">
            <a:avLst/>
          </a:prstGeom>
          <a:noFill/>
          <a:ln>
            <a:solidFill>
              <a:schemeClr val="accent1"/>
            </a:solidFill>
          </a:ln>
        </p:spPr>
        <p:txBody>
          <a:bodyPr wrap="square" rtlCol="0">
            <a:spAutoFit/>
          </a:bodyPr>
          <a:lstStyle/>
          <a:p>
            <a:r>
              <a:rPr kumimoji="1" lang="ja-JP" altLang="en-US" dirty="0" smtClean="0"/>
              <a:t>‘１’，‘２’，‘３’，‘</a:t>
            </a:r>
            <a:r>
              <a:rPr kumimoji="1" lang="en-US" altLang="ja-JP" dirty="0" smtClean="0"/>
              <a:t>\0</a:t>
            </a:r>
            <a:r>
              <a:rPr kumimoji="1" lang="ja-JP" altLang="en-US" dirty="0" smtClean="0"/>
              <a:t>’</a:t>
            </a:r>
            <a:endParaRPr kumimoji="1" lang="ja-JP" altLang="en-US" dirty="0"/>
          </a:p>
        </p:txBody>
      </p:sp>
      <p:cxnSp>
        <p:nvCxnSpPr>
          <p:cNvPr id="32" name="直線コネクタ 31"/>
          <p:cNvCxnSpPr/>
          <p:nvPr/>
        </p:nvCxnSpPr>
        <p:spPr>
          <a:xfrm>
            <a:off x="512111" y="2712313"/>
            <a:ext cx="1124578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7632098" y="3845113"/>
            <a:ext cx="1887055" cy="246221"/>
          </a:xfrm>
          <a:prstGeom prst="rect">
            <a:avLst/>
          </a:prstGeom>
          <a:noFill/>
        </p:spPr>
        <p:txBody>
          <a:bodyPr wrap="none" rtlCol="0">
            <a:spAutoFit/>
          </a:bodyPr>
          <a:lstStyle/>
          <a:p>
            <a:r>
              <a:rPr kumimoji="1" lang="en-US" altLang="ja-JP" sz="1000" dirty="0" err="1" smtClean="0"/>
              <a:t>Queue_to_number_array</a:t>
            </a:r>
            <a:r>
              <a:rPr kumimoji="1" lang="ja-JP" altLang="en-US" sz="1000" dirty="0" smtClean="0"/>
              <a:t>関数</a:t>
            </a:r>
            <a:endParaRPr kumimoji="1" lang="ja-JP" altLang="en-US" sz="1000" dirty="0"/>
          </a:p>
        </p:txBody>
      </p:sp>
      <p:sp>
        <p:nvSpPr>
          <p:cNvPr id="36" name="テキスト ボックス 35"/>
          <p:cNvSpPr txBox="1"/>
          <p:nvPr/>
        </p:nvSpPr>
        <p:spPr>
          <a:xfrm>
            <a:off x="9731152" y="5889440"/>
            <a:ext cx="569387" cy="369332"/>
          </a:xfrm>
          <a:prstGeom prst="rect">
            <a:avLst/>
          </a:prstGeom>
          <a:noFill/>
          <a:ln>
            <a:solidFill>
              <a:schemeClr val="accent1"/>
            </a:solidFill>
          </a:ln>
        </p:spPr>
        <p:txBody>
          <a:bodyPr wrap="none" rtlCol="0">
            <a:spAutoFit/>
          </a:bodyPr>
          <a:lstStyle/>
          <a:p>
            <a:r>
              <a:rPr kumimoji="1" lang="en-US" altLang="ja-JP" dirty="0" smtClean="0"/>
              <a:t>123</a:t>
            </a:r>
            <a:endParaRPr kumimoji="1" lang="ja-JP" altLang="en-US" dirty="0"/>
          </a:p>
        </p:txBody>
      </p:sp>
      <p:sp>
        <p:nvSpPr>
          <p:cNvPr id="37" name="テキスト ボックス 36"/>
          <p:cNvSpPr txBox="1"/>
          <p:nvPr/>
        </p:nvSpPr>
        <p:spPr>
          <a:xfrm>
            <a:off x="10776670" y="5744100"/>
            <a:ext cx="829073" cy="246221"/>
          </a:xfrm>
          <a:prstGeom prst="rect">
            <a:avLst/>
          </a:prstGeom>
          <a:noFill/>
        </p:spPr>
        <p:txBody>
          <a:bodyPr wrap="none" rtlCol="0">
            <a:spAutoFit/>
          </a:bodyPr>
          <a:lstStyle/>
          <a:p>
            <a:r>
              <a:rPr lang="en-US" altLang="ja-JP" sz="1000" dirty="0" err="1"/>
              <a:t>sscanf</a:t>
            </a:r>
            <a:r>
              <a:rPr lang="ja-JP" altLang="en-US" sz="1000" dirty="0"/>
              <a:t>関数</a:t>
            </a:r>
            <a:endParaRPr kumimoji="1" lang="ja-JP" altLang="en-US" sz="1000" dirty="0"/>
          </a:p>
        </p:txBody>
      </p:sp>
      <p:grpSp>
        <p:nvGrpSpPr>
          <p:cNvPr id="72" name="グループ化 71"/>
          <p:cNvGrpSpPr/>
          <p:nvPr/>
        </p:nvGrpSpPr>
        <p:grpSpPr>
          <a:xfrm>
            <a:off x="5286159" y="3042355"/>
            <a:ext cx="2198255" cy="449430"/>
            <a:chOff x="5286159" y="3042355"/>
            <a:chExt cx="2198255" cy="449430"/>
          </a:xfrm>
        </p:grpSpPr>
        <p:sp>
          <p:nvSpPr>
            <p:cNvPr id="19" name="テキスト ボックス 18"/>
            <p:cNvSpPr txBox="1"/>
            <p:nvPr/>
          </p:nvSpPr>
          <p:spPr>
            <a:xfrm>
              <a:off x="5486682" y="3077983"/>
              <a:ext cx="415498" cy="369332"/>
            </a:xfrm>
            <a:prstGeom prst="rect">
              <a:avLst/>
            </a:prstGeom>
            <a:noFill/>
            <a:ln>
              <a:solidFill>
                <a:schemeClr val="accent1"/>
              </a:solidFill>
            </a:ln>
          </p:spPr>
          <p:txBody>
            <a:bodyPr wrap="none" rtlCol="0">
              <a:spAutoFit/>
            </a:bodyPr>
            <a:lstStyle/>
            <a:p>
              <a:r>
                <a:rPr kumimoji="1" lang="ja-JP" altLang="en-US" dirty="0" smtClean="0"/>
                <a:t>空</a:t>
              </a:r>
              <a:endParaRPr kumimoji="1" lang="ja-JP" altLang="en-US" dirty="0"/>
            </a:p>
          </p:txBody>
        </p:sp>
        <p:grpSp>
          <p:nvGrpSpPr>
            <p:cNvPr id="56" name="グループ化 55"/>
            <p:cNvGrpSpPr/>
            <p:nvPr/>
          </p:nvGrpSpPr>
          <p:grpSpPr>
            <a:xfrm>
              <a:off x="5286159" y="3042355"/>
              <a:ext cx="2198255" cy="449430"/>
              <a:chOff x="5624945" y="2989675"/>
              <a:chExt cx="2198255" cy="522296"/>
            </a:xfrm>
          </p:grpSpPr>
          <p:cxnSp>
            <p:nvCxnSpPr>
              <p:cNvPr id="44" name="直線コネクタ 43"/>
              <p:cNvCxnSpPr/>
              <p:nvPr/>
            </p:nvCxnSpPr>
            <p:spPr>
              <a:xfrm>
                <a:off x="5624945" y="2989675"/>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624945" y="3511971"/>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grpSp>
      </p:grpSp>
      <p:grpSp>
        <p:nvGrpSpPr>
          <p:cNvPr id="68" name="グループ化 67"/>
          <p:cNvGrpSpPr/>
          <p:nvPr/>
        </p:nvGrpSpPr>
        <p:grpSpPr>
          <a:xfrm>
            <a:off x="5286159" y="4441027"/>
            <a:ext cx="2198255" cy="449958"/>
            <a:chOff x="5286159" y="4441027"/>
            <a:chExt cx="2198255" cy="449958"/>
          </a:xfrm>
        </p:grpSpPr>
        <p:sp>
          <p:nvSpPr>
            <p:cNvPr id="23" name="テキスト ボックス 22"/>
            <p:cNvSpPr txBox="1"/>
            <p:nvPr/>
          </p:nvSpPr>
          <p:spPr>
            <a:xfrm>
              <a:off x="5486682" y="4490335"/>
              <a:ext cx="534121" cy="369332"/>
            </a:xfrm>
            <a:prstGeom prst="rect">
              <a:avLst/>
            </a:prstGeom>
            <a:noFill/>
            <a:ln>
              <a:solidFill>
                <a:schemeClr val="accent1"/>
              </a:solidFill>
            </a:ln>
          </p:spPr>
          <p:txBody>
            <a:bodyPr wrap="none" rtlCol="0">
              <a:spAutoFit/>
            </a:bodyPr>
            <a:lstStyle/>
            <a:p>
              <a:r>
                <a:rPr kumimoji="1" lang="ja-JP" altLang="en-US" dirty="0" smtClean="0"/>
                <a:t>‘１’</a:t>
              </a:r>
              <a:endParaRPr kumimoji="1" lang="ja-JP" altLang="en-US" dirty="0"/>
            </a:p>
          </p:txBody>
        </p:sp>
        <p:grpSp>
          <p:nvGrpSpPr>
            <p:cNvPr id="60" name="グループ化 59"/>
            <p:cNvGrpSpPr/>
            <p:nvPr/>
          </p:nvGrpSpPr>
          <p:grpSpPr>
            <a:xfrm>
              <a:off x="5286159" y="4441027"/>
              <a:ext cx="2198255" cy="449958"/>
              <a:chOff x="5624945" y="2989675"/>
              <a:chExt cx="2198255" cy="522296"/>
            </a:xfrm>
          </p:grpSpPr>
          <p:cxnSp>
            <p:nvCxnSpPr>
              <p:cNvPr id="61" name="直線コネクタ 60"/>
              <p:cNvCxnSpPr/>
              <p:nvPr/>
            </p:nvCxnSpPr>
            <p:spPr>
              <a:xfrm>
                <a:off x="5624945" y="2989675"/>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5624945" y="3511971"/>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grpSp>
      </p:grpSp>
      <p:grpSp>
        <p:nvGrpSpPr>
          <p:cNvPr id="69" name="グループ化 68"/>
          <p:cNvGrpSpPr/>
          <p:nvPr/>
        </p:nvGrpSpPr>
        <p:grpSpPr>
          <a:xfrm>
            <a:off x="5286159" y="5185560"/>
            <a:ext cx="2198255" cy="467131"/>
            <a:chOff x="5286159" y="5185560"/>
            <a:chExt cx="2198255" cy="467131"/>
          </a:xfrm>
        </p:grpSpPr>
        <p:sp>
          <p:nvSpPr>
            <p:cNvPr id="25" name="テキスト ボックス 24"/>
            <p:cNvSpPr txBox="1"/>
            <p:nvPr/>
          </p:nvSpPr>
          <p:spPr>
            <a:xfrm>
              <a:off x="5486682" y="5205542"/>
              <a:ext cx="534121" cy="369332"/>
            </a:xfrm>
            <a:prstGeom prst="rect">
              <a:avLst/>
            </a:prstGeom>
            <a:noFill/>
            <a:ln>
              <a:solidFill>
                <a:schemeClr val="accent1"/>
              </a:solidFill>
            </a:ln>
          </p:spPr>
          <p:txBody>
            <a:bodyPr wrap="none" rtlCol="0">
              <a:spAutoFit/>
            </a:bodyPr>
            <a:lstStyle/>
            <a:p>
              <a:r>
                <a:rPr kumimoji="1" lang="ja-JP" altLang="en-US" dirty="0" smtClean="0"/>
                <a:t>‘１’</a:t>
              </a:r>
              <a:endParaRPr kumimoji="1" lang="ja-JP" altLang="en-US" dirty="0"/>
            </a:p>
          </p:txBody>
        </p:sp>
        <p:sp>
          <p:nvSpPr>
            <p:cNvPr id="26" name="テキスト ボックス 25"/>
            <p:cNvSpPr txBox="1"/>
            <p:nvPr/>
          </p:nvSpPr>
          <p:spPr>
            <a:xfrm>
              <a:off x="6114754" y="5205542"/>
              <a:ext cx="534121" cy="369332"/>
            </a:xfrm>
            <a:prstGeom prst="rect">
              <a:avLst/>
            </a:prstGeom>
            <a:noFill/>
            <a:ln>
              <a:solidFill>
                <a:schemeClr val="accent1"/>
              </a:solidFill>
            </a:ln>
          </p:spPr>
          <p:txBody>
            <a:bodyPr wrap="none" rtlCol="0">
              <a:spAutoFit/>
            </a:bodyPr>
            <a:lstStyle/>
            <a:p>
              <a:r>
                <a:rPr lang="ja-JP" altLang="en-US" dirty="0" smtClean="0"/>
                <a:t>‘２’</a:t>
              </a:r>
              <a:endParaRPr lang="en-US" altLang="ja-JP" dirty="0" smtClean="0"/>
            </a:p>
          </p:txBody>
        </p:sp>
        <p:grpSp>
          <p:nvGrpSpPr>
            <p:cNvPr id="63" name="グループ化 62"/>
            <p:cNvGrpSpPr/>
            <p:nvPr/>
          </p:nvGrpSpPr>
          <p:grpSpPr>
            <a:xfrm>
              <a:off x="5286159" y="5185560"/>
              <a:ext cx="2198255" cy="467131"/>
              <a:chOff x="5624945" y="3038859"/>
              <a:chExt cx="2198255" cy="473112"/>
            </a:xfrm>
          </p:grpSpPr>
          <p:cxnSp>
            <p:nvCxnSpPr>
              <p:cNvPr id="64" name="直線コネクタ 63"/>
              <p:cNvCxnSpPr/>
              <p:nvPr/>
            </p:nvCxnSpPr>
            <p:spPr>
              <a:xfrm>
                <a:off x="5624945" y="3038859"/>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5624945" y="3511971"/>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grpSp>
      </p:grpSp>
      <p:grpSp>
        <p:nvGrpSpPr>
          <p:cNvPr id="71" name="グループ化 70"/>
          <p:cNvGrpSpPr/>
          <p:nvPr/>
        </p:nvGrpSpPr>
        <p:grpSpPr>
          <a:xfrm>
            <a:off x="5286159" y="3654359"/>
            <a:ext cx="2198255" cy="470291"/>
            <a:chOff x="5286159" y="3763691"/>
            <a:chExt cx="2198255" cy="447439"/>
          </a:xfrm>
        </p:grpSpPr>
        <p:sp>
          <p:nvSpPr>
            <p:cNvPr id="70" name="テキスト ボックス 69"/>
            <p:cNvSpPr txBox="1"/>
            <p:nvPr/>
          </p:nvSpPr>
          <p:spPr>
            <a:xfrm>
              <a:off x="5512330" y="3828845"/>
              <a:ext cx="389850" cy="322103"/>
            </a:xfrm>
            <a:prstGeom prst="rect">
              <a:avLst/>
            </a:prstGeom>
            <a:noFill/>
            <a:ln>
              <a:solidFill>
                <a:schemeClr val="accent1"/>
              </a:solidFill>
            </a:ln>
          </p:spPr>
          <p:txBody>
            <a:bodyPr wrap="none" rtlCol="0">
              <a:spAutoFit/>
            </a:bodyPr>
            <a:lstStyle/>
            <a:p>
              <a:r>
                <a:rPr kumimoji="1" lang="ja-JP" altLang="en-US" sz="1600" dirty="0" smtClean="0"/>
                <a:t>空</a:t>
              </a:r>
              <a:endParaRPr kumimoji="1" lang="ja-JP" altLang="en-US" sz="1600" dirty="0"/>
            </a:p>
          </p:txBody>
        </p:sp>
        <p:grpSp>
          <p:nvGrpSpPr>
            <p:cNvPr id="57" name="グループ化 56"/>
            <p:cNvGrpSpPr/>
            <p:nvPr/>
          </p:nvGrpSpPr>
          <p:grpSpPr>
            <a:xfrm>
              <a:off x="5286159" y="3763691"/>
              <a:ext cx="2198255" cy="447439"/>
              <a:chOff x="5624945" y="2989675"/>
              <a:chExt cx="2198255" cy="522296"/>
            </a:xfrm>
          </p:grpSpPr>
          <p:cxnSp>
            <p:nvCxnSpPr>
              <p:cNvPr id="58" name="直線コネクタ 57"/>
              <p:cNvCxnSpPr/>
              <p:nvPr/>
            </p:nvCxnSpPr>
            <p:spPr>
              <a:xfrm>
                <a:off x="5624945" y="2989675"/>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5624945" y="3511971"/>
                <a:ext cx="219825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grpSp>
      </p:grpSp>
      <p:sp>
        <p:nvSpPr>
          <p:cNvPr id="22" name="テキスト ボックス 21"/>
          <p:cNvSpPr txBox="1"/>
          <p:nvPr/>
        </p:nvSpPr>
        <p:spPr>
          <a:xfrm>
            <a:off x="5427370" y="3704985"/>
            <a:ext cx="534121" cy="369332"/>
          </a:xfrm>
          <a:prstGeom prst="rect">
            <a:avLst/>
          </a:prstGeom>
          <a:solidFill>
            <a:schemeClr val="bg1"/>
          </a:solidFill>
          <a:ln>
            <a:solidFill>
              <a:schemeClr val="accent1"/>
            </a:solidFill>
          </a:ln>
        </p:spPr>
        <p:txBody>
          <a:bodyPr wrap="none" rtlCol="0">
            <a:spAutoFit/>
          </a:bodyPr>
          <a:lstStyle/>
          <a:p>
            <a:r>
              <a:rPr kumimoji="1" lang="ja-JP" altLang="en-US" dirty="0" smtClean="0"/>
              <a:t>‘１’</a:t>
            </a:r>
            <a:endParaRPr kumimoji="1" lang="ja-JP" altLang="en-US" dirty="0"/>
          </a:p>
        </p:txBody>
      </p:sp>
      <p:sp>
        <p:nvSpPr>
          <p:cNvPr id="73" name="テキスト ボックス 72"/>
          <p:cNvSpPr txBox="1"/>
          <p:nvPr/>
        </p:nvSpPr>
        <p:spPr>
          <a:xfrm>
            <a:off x="9802849" y="54401"/>
            <a:ext cx="2262158" cy="369332"/>
          </a:xfrm>
          <a:prstGeom prst="rect">
            <a:avLst/>
          </a:prstGeom>
          <a:noFill/>
        </p:spPr>
        <p:txBody>
          <a:bodyPr wrap="none" rtlCol="0">
            <a:spAutoFit/>
          </a:bodyPr>
          <a:lstStyle/>
          <a:p>
            <a:r>
              <a:rPr kumimoji="1" lang="ja-JP" altLang="en-US" dirty="0" smtClean="0">
                <a:solidFill>
                  <a:srgbClr val="FF0000"/>
                </a:solidFill>
              </a:rPr>
              <a:t>アニメーションあり</a:t>
            </a:r>
            <a:endParaRPr kumimoji="1" lang="ja-JP" altLang="en-US" dirty="0">
              <a:solidFill>
                <a:srgbClr val="FF0000"/>
              </a:solidFill>
            </a:endParaRPr>
          </a:p>
        </p:txBody>
      </p:sp>
    </p:spTree>
    <p:extLst>
      <p:ext uri="{BB962C8B-B14F-4D97-AF65-F5344CB8AC3E}">
        <p14:creationId xmlns:p14="http://schemas.microsoft.com/office/powerpoint/2010/main" val="11940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1+#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1+#ppt_w/2"/>
                                          </p:val>
                                        </p:tav>
                                        <p:tav tm="100000">
                                          <p:val>
                                            <p:strVal val="#ppt_x"/>
                                          </p:val>
                                        </p:tav>
                                      </p:tavLst>
                                    </p:anim>
                                    <p:anim calcmode="lin" valueType="num">
                                      <p:cBhvr additive="base">
                                        <p:cTn id="6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P spid="24" grpId="0" animBg="1"/>
      <p:bldP spid="27" grpId="0" animBg="1"/>
      <p:bldP spid="28" grpId="0" animBg="1"/>
      <p:bldP spid="29" grpId="0" animBg="1"/>
      <p:bldP spid="30" grpId="0" animBg="1"/>
      <p:bldP spid="35" grpId="0"/>
      <p:bldP spid="36" grpId="0" animBg="1"/>
      <p:bldP spid="37" grpId="0"/>
      <p:bldP spid="22"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5e4e659-3280-4f05-a16e-30505ced685d" xsi:nil="true"/>
    <lcf76f155ced4ddcb4097134ff3c332f xmlns="dfc130d6-41c7-467c-b557-4c8e949a34f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6C7A63408AD6E42A7843D06610E9D5E" ma:contentTypeVersion="13" ma:contentTypeDescription="新しいドキュメントを作成します。" ma:contentTypeScope="" ma:versionID="6551e2b1cd33a89b264420d537b833ff">
  <xsd:schema xmlns:xsd="http://www.w3.org/2001/XMLSchema" xmlns:xs="http://www.w3.org/2001/XMLSchema" xmlns:p="http://schemas.microsoft.com/office/2006/metadata/properties" xmlns:ns2="dfc130d6-41c7-467c-b557-4c8e949a34f6" xmlns:ns3="15e4e659-3280-4f05-a16e-30505ced685d" targetNamespace="http://schemas.microsoft.com/office/2006/metadata/properties" ma:root="true" ma:fieldsID="23541a3dcb534d19e7097d3acc375350" ns2:_="" ns3:_="">
    <xsd:import namespace="dfc130d6-41c7-467c-b557-4c8e949a34f6"/>
    <xsd:import namespace="15e4e659-3280-4f05-a16e-30505ced685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130d6-41c7-467c-b557-4c8e949a34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aaad84fd-f06c-4439-864f-0e876eef723d"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e4e659-3280-4f05-a16e-30505ced685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1fc3712-1b7e-46f6-ae05-7bf595f4a70d}" ma:internalName="TaxCatchAll" ma:showField="CatchAllData" ma:web="15e4e659-3280-4f05-a16e-30505ced685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0C7C95-0B06-4877-BEEA-1BE463B57D11}">
  <ds:schemaRefs>
    <ds:schemaRef ds:uri="http://schemas.microsoft.com/sharepoint/v3/contenttype/forms"/>
  </ds:schemaRefs>
</ds:datastoreItem>
</file>

<file path=customXml/itemProps2.xml><?xml version="1.0" encoding="utf-8"?>
<ds:datastoreItem xmlns:ds="http://schemas.openxmlformats.org/officeDocument/2006/customXml" ds:itemID="{33B93683-7C09-4C32-A64D-A168E9CDB1B0}">
  <ds:schemaRefs>
    <ds:schemaRef ds:uri="http://schemas.microsoft.com/office/2006/metadata/properties"/>
    <ds:schemaRef ds:uri="http://schemas.microsoft.com/office/infopath/2007/PartnerControls"/>
    <ds:schemaRef ds:uri="15e4e659-3280-4f05-a16e-30505ced685d"/>
    <ds:schemaRef ds:uri="dfc130d6-41c7-467c-b557-4c8e949a34f6"/>
  </ds:schemaRefs>
</ds:datastoreItem>
</file>

<file path=customXml/itemProps3.xml><?xml version="1.0" encoding="utf-8"?>
<ds:datastoreItem xmlns:ds="http://schemas.openxmlformats.org/officeDocument/2006/customXml" ds:itemID="{73A5ED19-EE9F-4156-94A5-0ABB3D0B9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130d6-41c7-467c-b557-4c8e949a34f6"/>
    <ds:schemaRef ds:uri="15e4e659-3280-4f05-a16e-30505ced68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1217</TotalTime>
  <Words>777</Words>
  <Application>Microsoft Office PowerPoint</Application>
  <PresentationFormat>ワイド画面</PresentationFormat>
  <Paragraphs>139</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スイッチマトリクスにおけるキー入力処理の例 （チャタリング対策と数値の取り込み）</vt:lpstr>
      <vt:lpstr>このプログラムの概要</vt:lpstr>
      <vt:lpstr>コラッツ数列の例</vt:lpstr>
      <vt:lpstr>コラッツ計算機（Mr.Collatz（仮））の仕様</vt:lpstr>
      <vt:lpstr>キー入力（One Push）を識別する方法</vt:lpstr>
      <vt:lpstr>キー入力（立ち上がりフラグ）とキーコードの確定値を得る処理</vt:lpstr>
      <vt:lpstr>キー入力を数値として認識させる方法</vt:lpstr>
      <vt:lpstr>キー入力認識の状態遷移と フローチャート</vt:lpstr>
      <vt:lpstr>キーの数字入力をキュー（Queue）を利用して数値にする処理（１２３を入力する場合）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スイッチマトリクスにおけるキー入力チャタリング対策例</dc:title>
  <dc:creator>Windows ユーザー</dc:creator>
  <cp:lastModifiedBy>Windows ユーザー</cp:lastModifiedBy>
  <cp:revision>42</cp:revision>
  <dcterms:created xsi:type="dcterms:W3CDTF">2024-07-02T05:48:00Z</dcterms:created>
  <dcterms:modified xsi:type="dcterms:W3CDTF">2024-09-12T07:20:26Z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0x01010086C7A63408AD6E42A7843D06610E9D5E</vt:lpwstr>
  </property>
</Properties>
</file>