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59" r:id="rId7"/>
    <p:sldId id="262" r:id="rId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3" d="100"/>
          <a:sy n="73" d="100"/>
        </p:scale>
        <p:origin x="151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44B4C2AF-8760-42D2-AB4F-862E87B5E8E8}" type="datetimeFigureOut">
              <a:rPr kumimoji="1" lang="ja-JP" altLang="en-US" smtClean="0"/>
              <a:t>2024/9/10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15F2DD1-BD9A-4E79-8C33-90410962E0C8}" type="slidenum">
              <a:rPr kumimoji="1" lang="ja-JP" altLang="en-US" smtClean="0"/>
              <a:t>‹#›</a:t>
            </a:fld>
            <a:endParaRPr kumimoji="1" lang="ja-JP" altLang="en-US"/>
          </a:p>
        </p:txBody>
      </p:sp>
    </p:spTree>
    <p:extLst>
      <p:ext uri="{BB962C8B-B14F-4D97-AF65-F5344CB8AC3E}">
        <p14:creationId xmlns:p14="http://schemas.microsoft.com/office/powerpoint/2010/main" val="41242932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44B4C2AF-8760-42D2-AB4F-862E87B5E8E8}" type="datetimeFigureOut">
              <a:rPr kumimoji="1" lang="ja-JP" altLang="en-US" smtClean="0"/>
              <a:t>2024/9/10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15F2DD1-BD9A-4E79-8C33-90410962E0C8}" type="slidenum">
              <a:rPr kumimoji="1" lang="ja-JP" altLang="en-US" smtClean="0"/>
              <a:t>‹#›</a:t>
            </a:fld>
            <a:endParaRPr kumimoji="1" lang="ja-JP" altLang="en-US"/>
          </a:p>
        </p:txBody>
      </p:sp>
    </p:spTree>
    <p:extLst>
      <p:ext uri="{BB962C8B-B14F-4D97-AF65-F5344CB8AC3E}">
        <p14:creationId xmlns:p14="http://schemas.microsoft.com/office/powerpoint/2010/main" val="37823421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44B4C2AF-8760-42D2-AB4F-862E87B5E8E8}" type="datetimeFigureOut">
              <a:rPr kumimoji="1" lang="ja-JP" altLang="en-US" smtClean="0"/>
              <a:t>2024/9/10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15F2DD1-BD9A-4E79-8C33-90410962E0C8}" type="slidenum">
              <a:rPr kumimoji="1" lang="ja-JP" altLang="en-US" smtClean="0"/>
              <a:t>‹#›</a:t>
            </a:fld>
            <a:endParaRPr kumimoji="1" lang="ja-JP" altLang="en-US"/>
          </a:p>
        </p:txBody>
      </p:sp>
    </p:spTree>
    <p:extLst>
      <p:ext uri="{BB962C8B-B14F-4D97-AF65-F5344CB8AC3E}">
        <p14:creationId xmlns:p14="http://schemas.microsoft.com/office/powerpoint/2010/main" val="42280543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44B4C2AF-8760-42D2-AB4F-862E87B5E8E8}" type="datetimeFigureOut">
              <a:rPr kumimoji="1" lang="ja-JP" altLang="en-US" smtClean="0"/>
              <a:t>2024/9/10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15F2DD1-BD9A-4E79-8C33-90410962E0C8}" type="slidenum">
              <a:rPr kumimoji="1" lang="ja-JP" altLang="en-US" smtClean="0"/>
              <a:t>‹#›</a:t>
            </a:fld>
            <a:endParaRPr kumimoji="1" lang="ja-JP" altLang="en-US"/>
          </a:p>
        </p:txBody>
      </p:sp>
    </p:spTree>
    <p:extLst>
      <p:ext uri="{BB962C8B-B14F-4D97-AF65-F5344CB8AC3E}">
        <p14:creationId xmlns:p14="http://schemas.microsoft.com/office/powerpoint/2010/main" val="11613976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44B4C2AF-8760-42D2-AB4F-862E87B5E8E8}" type="datetimeFigureOut">
              <a:rPr kumimoji="1" lang="ja-JP" altLang="en-US" smtClean="0"/>
              <a:t>2024/9/10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15F2DD1-BD9A-4E79-8C33-90410962E0C8}" type="slidenum">
              <a:rPr kumimoji="1" lang="ja-JP" altLang="en-US" smtClean="0"/>
              <a:t>‹#›</a:t>
            </a:fld>
            <a:endParaRPr kumimoji="1" lang="ja-JP" altLang="en-US"/>
          </a:p>
        </p:txBody>
      </p:sp>
    </p:spTree>
    <p:extLst>
      <p:ext uri="{BB962C8B-B14F-4D97-AF65-F5344CB8AC3E}">
        <p14:creationId xmlns:p14="http://schemas.microsoft.com/office/powerpoint/2010/main" val="41885739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44B4C2AF-8760-42D2-AB4F-862E87B5E8E8}" type="datetimeFigureOut">
              <a:rPr kumimoji="1" lang="ja-JP" altLang="en-US" smtClean="0"/>
              <a:t>2024/9/10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F15F2DD1-BD9A-4E79-8C33-90410962E0C8}" type="slidenum">
              <a:rPr kumimoji="1" lang="ja-JP" altLang="en-US" smtClean="0"/>
              <a:t>‹#›</a:t>
            </a:fld>
            <a:endParaRPr kumimoji="1" lang="ja-JP" altLang="en-US"/>
          </a:p>
        </p:txBody>
      </p:sp>
    </p:spTree>
    <p:extLst>
      <p:ext uri="{BB962C8B-B14F-4D97-AF65-F5344CB8AC3E}">
        <p14:creationId xmlns:p14="http://schemas.microsoft.com/office/powerpoint/2010/main" val="1315535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44B4C2AF-8760-42D2-AB4F-862E87B5E8E8}" type="datetimeFigureOut">
              <a:rPr kumimoji="1" lang="ja-JP" altLang="en-US" smtClean="0"/>
              <a:t>2024/9/10</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F15F2DD1-BD9A-4E79-8C33-90410962E0C8}" type="slidenum">
              <a:rPr kumimoji="1" lang="ja-JP" altLang="en-US" smtClean="0"/>
              <a:t>‹#›</a:t>
            </a:fld>
            <a:endParaRPr kumimoji="1" lang="ja-JP" altLang="en-US"/>
          </a:p>
        </p:txBody>
      </p:sp>
    </p:spTree>
    <p:extLst>
      <p:ext uri="{BB962C8B-B14F-4D97-AF65-F5344CB8AC3E}">
        <p14:creationId xmlns:p14="http://schemas.microsoft.com/office/powerpoint/2010/main" val="2256145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44B4C2AF-8760-42D2-AB4F-862E87B5E8E8}" type="datetimeFigureOut">
              <a:rPr kumimoji="1" lang="ja-JP" altLang="en-US" smtClean="0"/>
              <a:t>2024/9/10</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F15F2DD1-BD9A-4E79-8C33-90410962E0C8}" type="slidenum">
              <a:rPr kumimoji="1" lang="ja-JP" altLang="en-US" smtClean="0"/>
              <a:t>‹#›</a:t>
            </a:fld>
            <a:endParaRPr kumimoji="1" lang="ja-JP" altLang="en-US"/>
          </a:p>
        </p:txBody>
      </p:sp>
    </p:spTree>
    <p:extLst>
      <p:ext uri="{BB962C8B-B14F-4D97-AF65-F5344CB8AC3E}">
        <p14:creationId xmlns:p14="http://schemas.microsoft.com/office/powerpoint/2010/main" val="2765647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44B4C2AF-8760-42D2-AB4F-862E87B5E8E8}" type="datetimeFigureOut">
              <a:rPr kumimoji="1" lang="ja-JP" altLang="en-US" smtClean="0"/>
              <a:t>2024/9/10</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F15F2DD1-BD9A-4E79-8C33-90410962E0C8}" type="slidenum">
              <a:rPr kumimoji="1" lang="ja-JP" altLang="en-US" smtClean="0"/>
              <a:t>‹#›</a:t>
            </a:fld>
            <a:endParaRPr kumimoji="1" lang="ja-JP" altLang="en-US"/>
          </a:p>
        </p:txBody>
      </p:sp>
    </p:spTree>
    <p:extLst>
      <p:ext uri="{BB962C8B-B14F-4D97-AF65-F5344CB8AC3E}">
        <p14:creationId xmlns:p14="http://schemas.microsoft.com/office/powerpoint/2010/main" val="36728518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44B4C2AF-8760-42D2-AB4F-862E87B5E8E8}" type="datetimeFigureOut">
              <a:rPr kumimoji="1" lang="ja-JP" altLang="en-US" smtClean="0"/>
              <a:t>2024/9/10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F15F2DD1-BD9A-4E79-8C33-90410962E0C8}" type="slidenum">
              <a:rPr kumimoji="1" lang="ja-JP" altLang="en-US" smtClean="0"/>
              <a:t>‹#›</a:t>
            </a:fld>
            <a:endParaRPr kumimoji="1" lang="ja-JP" altLang="en-US"/>
          </a:p>
        </p:txBody>
      </p:sp>
    </p:spTree>
    <p:extLst>
      <p:ext uri="{BB962C8B-B14F-4D97-AF65-F5344CB8AC3E}">
        <p14:creationId xmlns:p14="http://schemas.microsoft.com/office/powerpoint/2010/main" val="21863495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44B4C2AF-8760-42D2-AB4F-862E87B5E8E8}" type="datetimeFigureOut">
              <a:rPr kumimoji="1" lang="ja-JP" altLang="en-US" smtClean="0"/>
              <a:t>2024/9/10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F15F2DD1-BD9A-4E79-8C33-90410962E0C8}" type="slidenum">
              <a:rPr kumimoji="1" lang="ja-JP" altLang="en-US" smtClean="0"/>
              <a:t>‹#›</a:t>
            </a:fld>
            <a:endParaRPr kumimoji="1" lang="ja-JP" altLang="en-US"/>
          </a:p>
        </p:txBody>
      </p:sp>
    </p:spTree>
    <p:extLst>
      <p:ext uri="{BB962C8B-B14F-4D97-AF65-F5344CB8AC3E}">
        <p14:creationId xmlns:p14="http://schemas.microsoft.com/office/powerpoint/2010/main" val="31394904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B4C2AF-8760-42D2-AB4F-862E87B5E8E8}" type="datetimeFigureOut">
              <a:rPr kumimoji="1" lang="ja-JP" altLang="en-US" smtClean="0"/>
              <a:t>2024/9/10</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5F2DD1-BD9A-4E79-8C33-90410962E0C8}" type="slidenum">
              <a:rPr kumimoji="1" lang="ja-JP" altLang="en-US" smtClean="0"/>
              <a:t>‹#›</a:t>
            </a:fld>
            <a:endParaRPr kumimoji="1" lang="ja-JP" altLang="en-US"/>
          </a:p>
        </p:txBody>
      </p:sp>
    </p:spTree>
    <p:extLst>
      <p:ext uri="{BB962C8B-B14F-4D97-AF65-F5344CB8AC3E}">
        <p14:creationId xmlns:p14="http://schemas.microsoft.com/office/powerpoint/2010/main" val="42020718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youtube.com/watch?app=desktop&amp;v=-j5ZWffcnQ0"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fontScale="90000"/>
          </a:bodyPr>
          <a:lstStyle/>
          <a:p>
            <a:r>
              <a:rPr kumimoji="1" lang="ja-JP" altLang="en-US" dirty="0" smtClean="0"/>
              <a:t>スイッチマトリクスにおけるキー入力チャタリング対策例</a:t>
            </a:r>
            <a:endParaRPr kumimoji="1" lang="ja-JP" altLang="en-US" dirty="0"/>
          </a:p>
        </p:txBody>
      </p:sp>
      <p:sp>
        <p:nvSpPr>
          <p:cNvPr id="3" name="サブタイトル 2"/>
          <p:cNvSpPr>
            <a:spLocks noGrp="1"/>
          </p:cNvSpPr>
          <p:nvPr>
            <p:ph type="subTitle" idx="1"/>
          </p:nvPr>
        </p:nvSpPr>
        <p:spPr/>
        <p:txBody>
          <a:bodyPr>
            <a:normAutofit lnSpcReduction="10000"/>
          </a:bodyPr>
          <a:lstStyle/>
          <a:p>
            <a:r>
              <a:rPr lang="en-US" altLang="ja-JP" smtClean="0"/>
              <a:t>20240910-7SegLED_LCD-Key-Buz1.c</a:t>
            </a:r>
            <a:endParaRPr lang="en-US" altLang="ja-JP" dirty="0" smtClean="0"/>
          </a:p>
          <a:p>
            <a:endParaRPr kumimoji="1" lang="en-US" altLang="ja-JP" dirty="0"/>
          </a:p>
          <a:p>
            <a:r>
              <a:rPr lang="ja-JP" altLang="en-US" dirty="0" smtClean="0"/>
              <a:t>装置の構成及び回路の接続は、</a:t>
            </a:r>
            <a:endParaRPr lang="en-US" altLang="ja-JP" dirty="0" smtClean="0"/>
          </a:p>
          <a:p>
            <a:r>
              <a:rPr lang="ja-JP" altLang="en-US" dirty="0" smtClean="0"/>
              <a:t>別紙「</a:t>
            </a:r>
            <a:r>
              <a:rPr lang="en-US" altLang="ja-JP" dirty="0" smtClean="0"/>
              <a:t>20240702-</a:t>
            </a:r>
            <a:r>
              <a:rPr lang="ja-JP" altLang="en-US" dirty="0" smtClean="0"/>
              <a:t>キー入力を表示するプログラム</a:t>
            </a:r>
            <a:r>
              <a:rPr lang="en-US" altLang="ja-JP" dirty="0" smtClean="0"/>
              <a:t>.</a:t>
            </a:r>
            <a:r>
              <a:rPr lang="en-US" altLang="ja-JP" dirty="0" err="1" smtClean="0"/>
              <a:t>pptx</a:t>
            </a:r>
            <a:r>
              <a:rPr lang="ja-JP" altLang="en-US" dirty="0" smtClean="0"/>
              <a:t>」参照</a:t>
            </a:r>
            <a:endParaRPr kumimoji="1" lang="ja-JP" altLang="en-US" dirty="0"/>
          </a:p>
        </p:txBody>
      </p:sp>
    </p:spTree>
    <p:extLst>
      <p:ext uri="{BB962C8B-B14F-4D97-AF65-F5344CB8AC3E}">
        <p14:creationId xmlns:p14="http://schemas.microsoft.com/office/powerpoint/2010/main" val="31900643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このプログラムの概要</a:t>
            </a:r>
            <a:endParaRPr kumimoji="1" lang="ja-JP" altLang="en-US" dirty="0"/>
          </a:p>
        </p:txBody>
      </p:sp>
      <p:sp>
        <p:nvSpPr>
          <p:cNvPr id="3" name="コンテンツ プレースホルダー 2"/>
          <p:cNvSpPr>
            <a:spLocks noGrp="1"/>
          </p:cNvSpPr>
          <p:nvPr>
            <p:ph idx="1"/>
          </p:nvPr>
        </p:nvSpPr>
        <p:spPr/>
        <p:txBody>
          <a:bodyPr>
            <a:normAutofit fontScale="92500"/>
          </a:bodyPr>
          <a:lstStyle/>
          <a:p>
            <a:r>
              <a:rPr kumimoji="1" lang="ja-JP" altLang="en-US" dirty="0" smtClean="0"/>
              <a:t>コラッツ予想という数学の難問</a:t>
            </a:r>
            <a:endParaRPr kumimoji="1" lang="en-US" altLang="ja-JP" dirty="0" smtClean="0"/>
          </a:p>
          <a:p>
            <a:pPr lvl="1"/>
            <a:r>
              <a:rPr lang="ja-JP" altLang="en-US" dirty="0"/>
              <a:t>ある</a:t>
            </a:r>
            <a:r>
              <a:rPr lang="ja-JP" altLang="en-US" dirty="0" smtClean="0"/>
              <a:t>値</a:t>
            </a:r>
            <a:r>
              <a:rPr lang="en-US" altLang="ja-JP" dirty="0" smtClean="0"/>
              <a:t>N</a:t>
            </a:r>
            <a:r>
              <a:rPr lang="ja-JP" altLang="en-US" dirty="0" smtClean="0"/>
              <a:t>が偶数なら、</a:t>
            </a:r>
            <a:r>
              <a:rPr lang="en-US" altLang="ja-JP" dirty="0" smtClean="0"/>
              <a:t>2</a:t>
            </a:r>
            <a:r>
              <a:rPr lang="ja-JP" altLang="en-US" dirty="0" smtClean="0"/>
              <a:t>で割る。</a:t>
            </a:r>
            <a:endParaRPr lang="en-US" altLang="ja-JP" dirty="0" smtClean="0"/>
          </a:p>
          <a:p>
            <a:pPr lvl="1"/>
            <a:r>
              <a:rPr kumimoji="1" lang="ja-JP" altLang="en-US" dirty="0"/>
              <a:t>奇数</a:t>
            </a:r>
            <a:r>
              <a:rPr kumimoji="1" lang="ja-JP" altLang="en-US" dirty="0" smtClean="0"/>
              <a:t>なら、３</a:t>
            </a:r>
            <a:r>
              <a:rPr kumimoji="1" lang="en-US" altLang="ja-JP" dirty="0" smtClean="0"/>
              <a:t>N</a:t>
            </a:r>
            <a:r>
              <a:rPr kumimoji="1" lang="ja-JP" altLang="en-US" dirty="0" smtClean="0"/>
              <a:t>＋１にする。</a:t>
            </a:r>
            <a:endParaRPr kumimoji="1" lang="en-US" altLang="ja-JP" dirty="0" smtClean="0"/>
          </a:p>
          <a:p>
            <a:pPr lvl="1"/>
            <a:r>
              <a:rPr lang="ja-JP" altLang="en-US" dirty="0"/>
              <a:t>値</a:t>
            </a:r>
            <a:r>
              <a:rPr lang="ja-JP" altLang="en-US" dirty="0" smtClean="0"/>
              <a:t>が</a:t>
            </a:r>
            <a:r>
              <a:rPr lang="en-US" altLang="ja-JP" dirty="0" smtClean="0"/>
              <a:t>1</a:t>
            </a:r>
            <a:r>
              <a:rPr lang="ja-JP" altLang="en-US" dirty="0" smtClean="0"/>
              <a:t>になるまで繰り返す。</a:t>
            </a:r>
            <a:endParaRPr lang="en-US" altLang="ja-JP" dirty="0" smtClean="0"/>
          </a:p>
          <a:p>
            <a:endParaRPr kumimoji="1" lang="en-US" altLang="ja-JP" dirty="0" smtClean="0"/>
          </a:p>
          <a:p>
            <a:endParaRPr lang="en-US" altLang="ja-JP" dirty="0" smtClean="0"/>
          </a:p>
          <a:p>
            <a:endParaRPr lang="en-US" altLang="ja-JP" dirty="0"/>
          </a:p>
          <a:p>
            <a:r>
              <a:rPr lang="en-US" altLang="ja-JP" dirty="0" smtClean="0">
                <a:hlinkClick r:id="rId2"/>
              </a:rPr>
              <a:t>https://www.youtube.com/watch?app=desktop&amp;v=-j5ZWffcnQ0</a:t>
            </a:r>
            <a:endParaRPr lang="en-US" altLang="ja-JP" dirty="0" smtClean="0"/>
          </a:p>
          <a:p>
            <a:r>
              <a:rPr lang="ja-JP" altLang="en-US" dirty="0"/>
              <a:t>スイッチマトリクス</a:t>
            </a:r>
            <a:r>
              <a:rPr lang="ja-JP" altLang="en-US" dirty="0" smtClean="0"/>
              <a:t>のキー入力取り込み技術の応用が、初期値の入力に有用なので、サンプル教材として用意した。</a:t>
            </a:r>
            <a:endParaRPr lang="en-US" altLang="ja-JP" dirty="0" smtClean="0"/>
          </a:p>
        </p:txBody>
      </p:sp>
      <p:pic>
        <p:nvPicPr>
          <p:cNvPr id="4" name="図 3"/>
          <p:cNvPicPr>
            <a:picLocks noChangeAspect="1"/>
          </p:cNvPicPr>
          <p:nvPr/>
        </p:nvPicPr>
        <p:blipFill>
          <a:blip r:embed="rId3"/>
          <a:stretch>
            <a:fillRect/>
          </a:stretch>
        </p:blipFill>
        <p:spPr>
          <a:xfrm>
            <a:off x="6357531" y="1248705"/>
            <a:ext cx="3691181" cy="3457984"/>
          </a:xfrm>
          <a:prstGeom prst="rect">
            <a:avLst/>
          </a:prstGeom>
        </p:spPr>
      </p:pic>
    </p:spTree>
    <p:extLst>
      <p:ext uri="{BB962C8B-B14F-4D97-AF65-F5344CB8AC3E}">
        <p14:creationId xmlns:p14="http://schemas.microsoft.com/office/powerpoint/2010/main" val="15961381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68383" y="156119"/>
            <a:ext cx="10515600" cy="1325563"/>
          </a:xfrm>
        </p:spPr>
        <p:txBody>
          <a:bodyPr/>
          <a:lstStyle/>
          <a:p>
            <a:r>
              <a:rPr kumimoji="1" lang="ja-JP" altLang="en-US" dirty="0" smtClean="0"/>
              <a:t>コラッツ計算機（</a:t>
            </a:r>
            <a:r>
              <a:rPr kumimoji="1" lang="en-US" altLang="ja-JP" sz="3600" dirty="0" err="1" smtClean="0"/>
              <a:t>Mr.Collatz</a:t>
            </a:r>
            <a:r>
              <a:rPr kumimoji="1" lang="ja-JP" altLang="en-US" sz="3600" dirty="0" smtClean="0"/>
              <a:t>（仮）</a:t>
            </a:r>
            <a:r>
              <a:rPr kumimoji="1" lang="ja-JP" altLang="en-US" dirty="0" smtClean="0"/>
              <a:t>）の仕様</a:t>
            </a:r>
            <a:endParaRPr kumimoji="1" lang="ja-JP" altLang="en-US" dirty="0"/>
          </a:p>
        </p:txBody>
      </p:sp>
      <p:sp>
        <p:nvSpPr>
          <p:cNvPr id="3" name="コンテンツ プレースホルダー 2"/>
          <p:cNvSpPr>
            <a:spLocks noGrp="1"/>
          </p:cNvSpPr>
          <p:nvPr>
            <p:ph idx="1"/>
          </p:nvPr>
        </p:nvSpPr>
        <p:spPr>
          <a:xfrm>
            <a:off x="890451" y="1364116"/>
            <a:ext cx="10515600" cy="5128123"/>
          </a:xfrm>
        </p:spPr>
        <p:txBody>
          <a:bodyPr>
            <a:normAutofit/>
          </a:bodyPr>
          <a:lstStyle/>
          <a:p>
            <a:r>
              <a:rPr kumimoji="1" lang="ja-JP" altLang="en-US" dirty="0" smtClean="0"/>
              <a:t>概要</a:t>
            </a:r>
            <a:endParaRPr kumimoji="1" lang="en-US" altLang="ja-JP" dirty="0" smtClean="0"/>
          </a:p>
          <a:p>
            <a:pPr lvl="1"/>
            <a:r>
              <a:rPr lang="ja-JP" altLang="en-US" dirty="0"/>
              <a:t>正の整数値</a:t>
            </a:r>
            <a:r>
              <a:rPr lang="ja-JP" altLang="en-US" dirty="0" smtClean="0"/>
              <a:t>を初期値としてキーボード</a:t>
            </a:r>
            <a:r>
              <a:rPr lang="ja-JP" altLang="en-US" dirty="0"/>
              <a:t>から取り込み、その</a:t>
            </a:r>
            <a:r>
              <a:rPr lang="ja-JP" altLang="en-US" dirty="0" smtClean="0"/>
              <a:t>値が１に至るまでの</a:t>
            </a:r>
            <a:r>
              <a:rPr lang="en-US" altLang="ja-JP" dirty="0" err="1" smtClean="0"/>
              <a:t>Collatz</a:t>
            </a:r>
            <a:r>
              <a:rPr lang="ja-JP" altLang="en-US" dirty="0"/>
              <a:t>数列</a:t>
            </a:r>
            <a:r>
              <a:rPr lang="ja-JP" altLang="en-US" dirty="0" smtClean="0"/>
              <a:t>を</a:t>
            </a:r>
            <a:r>
              <a:rPr lang="en-US" altLang="ja-JP" dirty="0" smtClean="0"/>
              <a:t>LCD</a:t>
            </a:r>
            <a:r>
              <a:rPr lang="ja-JP" altLang="en-US" dirty="0" smtClean="0"/>
              <a:t>に</a:t>
            </a:r>
            <a:r>
              <a:rPr lang="ja-JP" altLang="en-US" dirty="0"/>
              <a:t>表示する。 </a:t>
            </a:r>
            <a:endParaRPr lang="en-US" altLang="ja-JP" dirty="0" smtClean="0"/>
          </a:p>
          <a:p>
            <a:pPr lvl="1"/>
            <a:endParaRPr lang="en-US" altLang="ja-JP" dirty="0" smtClean="0"/>
          </a:p>
          <a:p>
            <a:r>
              <a:rPr kumimoji="1" lang="ja-JP" altLang="en-US" dirty="0" smtClean="0"/>
              <a:t>動作</a:t>
            </a:r>
            <a:endParaRPr kumimoji="1" lang="en-US" altLang="ja-JP" dirty="0" smtClean="0"/>
          </a:p>
          <a:p>
            <a:endParaRPr kumimoji="1" lang="ja-JP" altLang="en-US" dirty="0"/>
          </a:p>
        </p:txBody>
      </p:sp>
      <p:graphicFrame>
        <p:nvGraphicFramePr>
          <p:cNvPr id="5" name="表 4"/>
          <p:cNvGraphicFramePr>
            <a:graphicFrameLocks noGrp="1"/>
          </p:cNvGraphicFramePr>
          <p:nvPr>
            <p:extLst>
              <p:ext uri="{D42A27DB-BD31-4B8C-83A1-F6EECF244321}">
                <p14:modId xmlns:p14="http://schemas.microsoft.com/office/powerpoint/2010/main" val="451727519"/>
              </p:ext>
            </p:extLst>
          </p:nvPr>
        </p:nvGraphicFramePr>
        <p:xfrm>
          <a:off x="2084251" y="3301031"/>
          <a:ext cx="8128000" cy="3191208"/>
        </p:xfrm>
        <a:graphic>
          <a:graphicData uri="http://schemas.openxmlformats.org/drawingml/2006/table">
            <a:tbl>
              <a:tblPr firstRow="1" bandRow="1">
                <a:tableStyleId>{5C22544A-7EE6-4342-B048-85BDC9FD1C3A}</a:tableStyleId>
              </a:tblPr>
              <a:tblGrid>
                <a:gridCol w="2500811">
                  <a:extLst>
                    <a:ext uri="{9D8B030D-6E8A-4147-A177-3AD203B41FA5}">
                      <a16:colId xmlns:a16="http://schemas.microsoft.com/office/drawing/2014/main" val="3409792728"/>
                    </a:ext>
                  </a:extLst>
                </a:gridCol>
                <a:gridCol w="5627189">
                  <a:extLst>
                    <a:ext uri="{9D8B030D-6E8A-4147-A177-3AD203B41FA5}">
                      <a16:colId xmlns:a16="http://schemas.microsoft.com/office/drawing/2014/main" val="3220999928"/>
                    </a:ext>
                  </a:extLst>
                </a:gridCol>
              </a:tblGrid>
              <a:tr h="370840">
                <a:tc>
                  <a:txBody>
                    <a:bodyPr/>
                    <a:lstStyle/>
                    <a:p>
                      <a:r>
                        <a:rPr kumimoji="1" lang="ja-JP" altLang="en-US" dirty="0" smtClean="0"/>
                        <a:t>ステップ</a:t>
                      </a:r>
                      <a:endParaRPr kumimoji="1" lang="ja-JP" altLang="en-US" dirty="0"/>
                    </a:p>
                  </a:txBody>
                  <a:tcPr/>
                </a:tc>
                <a:tc>
                  <a:txBody>
                    <a:bodyPr/>
                    <a:lstStyle/>
                    <a:p>
                      <a:r>
                        <a:rPr kumimoji="1" lang="ja-JP" altLang="en-US" dirty="0" smtClean="0"/>
                        <a:t>動作</a:t>
                      </a:r>
                      <a:endParaRPr kumimoji="1" lang="ja-JP" altLang="en-US" dirty="0"/>
                    </a:p>
                  </a:txBody>
                  <a:tcPr/>
                </a:tc>
                <a:extLst>
                  <a:ext uri="{0D108BD9-81ED-4DB2-BD59-A6C34878D82A}">
                    <a16:rowId xmlns:a16="http://schemas.microsoft.com/office/drawing/2014/main" val="2317505429"/>
                  </a:ext>
                </a:extLst>
              </a:tr>
              <a:tr h="895048">
                <a:tc>
                  <a:txBody>
                    <a:bodyPr/>
                    <a:lstStyle/>
                    <a:p>
                      <a:r>
                        <a:rPr kumimoji="1" lang="ja-JP" altLang="en-US" dirty="0" smtClean="0"/>
                        <a:t>オープニング動作</a:t>
                      </a:r>
                      <a:endParaRPr kumimoji="1" lang="ja-JP" altLang="en-US" dirty="0"/>
                    </a:p>
                  </a:txBody>
                  <a:tcPr/>
                </a:tc>
                <a:tc>
                  <a:txBody>
                    <a:bodyPr/>
                    <a:lstStyle/>
                    <a:p>
                      <a:r>
                        <a:rPr kumimoji="1" lang="en-US" altLang="ja-JP" dirty="0" smtClean="0"/>
                        <a:t>LCD</a:t>
                      </a:r>
                      <a:r>
                        <a:rPr kumimoji="1" lang="ja-JP" altLang="en-US" dirty="0" smtClean="0"/>
                        <a:t>にプログラム名とプロンプトを表示</a:t>
                      </a:r>
                      <a:endParaRPr kumimoji="1" lang="en-US" altLang="ja-JP" dirty="0" smtClean="0"/>
                    </a:p>
                    <a:p>
                      <a:r>
                        <a:rPr kumimoji="1" lang="ja-JP" altLang="en-US" dirty="0" smtClean="0"/>
                        <a:t>＊の入力待ち</a:t>
                      </a:r>
                      <a:endParaRPr kumimoji="1" lang="ja-JP" altLang="en-US" dirty="0"/>
                    </a:p>
                  </a:txBody>
                  <a:tcPr/>
                </a:tc>
                <a:extLst>
                  <a:ext uri="{0D108BD9-81ED-4DB2-BD59-A6C34878D82A}">
                    <a16:rowId xmlns:a16="http://schemas.microsoft.com/office/drawing/2014/main" val="313009612"/>
                  </a:ext>
                </a:extLst>
              </a:tr>
              <a:tr h="370840">
                <a:tc>
                  <a:txBody>
                    <a:bodyPr/>
                    <a:lstStyle/>
                    <a:p>
                      <a:r>
                        <a:rPr kumimoji="1" lang="ja-JP" altLang="en-US" dirty="0" smtClean="0"/>
                        <a:t>キー入力受付</a:t>
                      </a:r>
                      <a:endParaRPr kumimoji="1" lang="ja-JP" altLang="en-US" dirty="0"/>
                    </a:p>
                  </a:txBody>
                  <a:tcPr/>
                </a:tc>
                <a:tc>
                  <a:txBody>
                    <a:bodyPr/>
                    <a:lstStyle/>
                    <a:p>
                      <a:r>
                        <a:rPr kumimoji="1" lang="ja-JP" altLang="en-US" dirty="0" smtClean="0"/>
                        <a:t>数字キーの入力。</a:t>
                      </a:r>
                      <a:r>
                        <a:rPr kumimoji="1" lang="en-US" altLang="ja-JP" dirty="0" smtClean="0"/>
                        <a:t>1</a:t>
                      </a:r>
                      <a:r>
                        <a:rPr kumimoji="1" lang="ja-JP" altLang="en-US" dirty="0" smtClean="0"/>
                        <a:t>桁入力毎に</a:t>
                      </a:r>
                      <a:r>
                        <a:rPr kumimoji="1" lang="en-US" altLang="ja-JP" dirty="0" smtClean="0"/>
                        <a:t>LCD</a:t>
                      </a:r>
                      <a:r>
                        <a:rPr kumimoji="1" lang="ja-JP" altLang="en-US" dirty="0" smtClean="0"/>
                        <a:t>に表示</a:t>
                      </a:r>
                      <a:endParaRPr kumimoji="1" lang="en-US" altLang="ja-JP" dirty="0" smtClean="0"/>
                    </a:p>
                    <a:p>
                      <a:r>
                        <a:rPr kumimoji="1" lang="ja-JP" altLang="en-US" dirty="0" smtClean="0"/>
                        <a:t>＃を押したら入力値を確定</a:t>
                      </a:r>
                      <a:endParaRPr kumimoji="1" lang="en-US" altLang="ja-JP" dirty="0" smtClean="0"/>
                    </a:p>
                    <a:p>
                      <a:r>
                        <a:rPr kumimoji="1" lang="ja-JP" altLang="en-US" dirty="0" smtClean="0"/>
                        <a:t>計算開始のプロンプトとキー入力待ち</a:t>
                      </a:r>
                      <a:endParaRPr kumimoji="1" lang="ja-JP" altLang="en-US" dirty="0"/>
                    </a:p>
                  </a:txBody>
                  <a:tcPr/>
                </a:tc>
                <a:extLst>
                  <a:ext uri="{0D108BD9-81ED-4DB2-BD59-A6C34878D82A}">
                    <a16:rowId xmlns:a16="http://schemas.microsoft.com/office/drawing/2014/main" val="2979797089"/>
                  </a:ext>
                </a:extLst>
              </a:tr>
              <a:tr h="370840">
                <a:tc>
                  <a:txBody>
                    <a:bodyPr/>
                    <a:lstStyle/>
                    <a:p>
                      <a:r>
                        <a:rPr kumimoji="1" lang="ja-JP" altLang="en-US" dirty="0" smtClean="0"/>
                        <a:t>計算動作</a:t>
                      </a:r>
                      <a:endParaRPr kumimoji="1" lang="ja-JP" altLang="en-US" dirty="0"/>
                    </a:p>
                  </a:txBody>
                  <a:tcPr/>
                </a:tc>
                <a:tc>
                  <a:txBody>
                    <a:bodyPr/>
                    <a:lstStyle/>
                    <a:p>
                      <a:r>
                        <a:rPr kumimoji="1" lang="ja-JP" altLang="en-US" dirty="0" smtClean="0"/>
                        <a:t>計算回数と</a:t>
                      </a:r>
                      <a:r>
                        <a:rPr kumimoji="1" lang="en-US" altLang="ja-JP" dirty="0" err="1" smtClean="0"/>
                        <a:t>Collatz</a:t>
                      </a:r>
                      <a:r>
                        <a:rPr kumimoji="1" lang="ja-JP" altLang="en-US" dirty="0" smtClean="0"/>
                        <a:t>数列を表示</a:t>
                      </a:r>
                      <a:endParaRPr kumimoji="1" lang="ja-JP" altLang="en-US" dirty="0"/>
                    </a:p>
                  </a:txBody>
                  <a:tcPr/>
                </a:tc>
                <a:extLst>
                  <a:ext uri="{0D108BD9-81ED-4DB2-BD59-A6C34878D82A}">
                    <a16:rowId xmlns:a16="http://schemas.microsoft.com/office/drawing/2014/main" val="3180707368"/>
                  </a:ext>
                </a:extLst>
              </a:tr>
              <a:tr h="370840">
                <a:tc>
                  <a:txBody>
                    <a:bodyPr/>
                    <a:lstStyle/>
                    <a:p>
                      <a:r>
                        <a:rPr kumimoji="1" lang="ja-JP" altLang="en-US" dirty="0" smtClean="0"/>
                        <a:t>計算終了</a:t>
                      </a:r>
                      <a:endParaRPr kumimoji="1" lang="ja-JP" altLang="en-US" dirty="0"/>
                    </a:p>
                  </a:txBody>
                  <a:tcPr/>
                </a:tc>
                <a:tc>
                  <a:txBody>
                    <a:bodyPr/>
                    <a:lstStyle/>
                    <a:p>
                      <a:r>
                        <a:rPr kumimoji="1" lang="ja-JP" altLang="en-US" dirty="0" smtClean="0"/>
                        <a:t>入力した初期値と計算回数を表示、キー入力待ち</a:t>
                      </a:r>
                      <a:endParaRPr kumimoji="1" lang="en-US" altLang="ja-JP" dirty="0" smtClean="0"/>
                    </a:p>
                    <a:p>
                      <a:r>
                        <a:rPr kumimoji="1" lang="ja-JP" altLang="en-US" dirty="0" smtClean="0"/>
                        <a:t>キー入力後、オープニング画面に戻る</a:t>
                      </a:r>
                      <a:endParaRPr kumimoji="1" lang="ja-JP" altLang="en-US" dirty="0"/>
                    </a:p>
                  </a:txBody>
                  <a:tcPr/>
                </a:tc>
                <a:extLst>
                  <a:ext uri="{0D108BD9-81ED-4DB2-BD59-A6C34878D82A}">
                    <a16:rowId xmlns:a16="http://schemas.microsoft.com/office/drawing/2014/main" val="2181041927"/>
                  </a:ext>
                </a:extLst>
              </a:tr>
            </a:tbl>
          </a:graphicData>
        </a:graphic>
      </p:graphicFrame>
    </p:spTree>
    <p:extLst>
      <p:ext uri="{BB962C8B-B14F-4D97-AF65-F5344CB8AC3E}">
        <p14:creationId xmlns:p14="http://schemas.microsoft.com/office/powerpoint/2010/main" val="15658009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キー入力（</a:t>
            </a:r>
            <a:r>
              <a:rPr lang="en-US" altLang="ja-JP" smtClean="0"/>
              <a:t>One Push</a:t>
            </a:r>
            <a:r>
              <a:rPr kumimoji="1" lang="ja-JP" altLang="en-US" smtClean="0"/>
              <a:t>）</a:t>
            </a:r>
            <a:r>
              <a:rPr kumimoji="1" lang="ja-JP" altLang="en-US" dirty="0" smtClean="0"/>
              <a:t>を識別する方法</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何はともあれ、スイッチマトリクスのなにかしらのキー入力「</a:t>
            </a:r>
            <a:r>
              <a:rPr kumimoji="1" lang="en-US" altLang="ja-JP" dirty="0" smtClean="0"/>
              <a:t>One Push</a:t>
            </a:r>
            <a:r>
              <a:rPr kumimoji="1" lang="ja-JP" altLang="en-US" dirty="0" smtClean="0"/>
              <a:t>」（押して離す）をチャタリングを除去して検出する必要がある。</a:t>
            </a:r>
            <a:endParaRPr kumimoji="1" lang="en-US" altLang="ja-JP" dirty="0" smtClean="0"/>
          </a:p>
          <a:p>
            <a:endParaRPr kumimoji="1" lang="en-US" altLang="ja-JP" dirty="0" smtClean="0"/>
          </a:p>
          <a:p>
            <a:r>
              <a:rPr lang="ja-JP" altLang="en-US" dirty="0"/>
              <a:t>そのためには</a:t>
            </a:r>
            <a:r>
              <a:rPr lang="ja-JP" altLang="en-US" dirty="0" smtClean="0"/>
              <a:t>、これまで学んだ、押しボタンスイッチのチャタリング除去と同じ考え方が適用できる。</a:t>
            </a:r>
            <a:endParaRPr lang="en-US" altLang="ja-JP" dirty="0" smtClean="0"/>
          </a:p>
          <a:p>
            <a:endParaRPr lang="en-US" altLang="ja-JP" dirty="0" smtClean="0"/>
          </a:p>
          <a:p>
            <a:r>
              <a:rPr lang="ja-JP" altLang="en-US" dirty="0" smtClean="0"/>
              <a:t>押した</a:t>
            </a:r>
            <a:r>
              <a:rPr lang="ja-JP" altLang="en-US" dirty="0"/>
              <a:t>スイッチのキーコード</a:t>
            </a:r>
            <a:r>
              <a:rPr lang="ja-JP" altLang="en-US" dirty="0" smtClean="0"/>
              <a:t>確定値を求め、</a:t>
            </a:r>
            <a:r>
              <a:rPr lang="ja-JP" altLang="en-US" dirty="0"/>
              <a:t>スイッチの立ち上がり</a:t>
            </a:r>
            <a:r>
              <a:rPr lang="ja-JP" altLang="en-US" dirty="0" smtClean="0"/>
              <a:t>検出することになる。</a:t>
            </a:r>
            <a:endParaRPr lang="en-US" altLang="ja-JP" dirty="0" smtClean="0"/>
          </a:p>
        </p:txBody>
      </p:sp>
    </p:spTree>
    <p:extLst>
      <p:ext uri="{BB962C8B-B14F-4D97-AF65-F5344CB8AC3E}">
        <p14:creationId xmlns:p14="http://schemas.microsoft.com/office/powerpoint/2010/main" val="3455091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フローチャート</a:t>
            </a:r>
            <a:endParaRPr kumimoji="1" lang="ja-JP" altLang="en-US" dirty="0"/>
          </a:p>
        </p:txBody>
      </p:sp>
      <p:sp>
        <p:nvSpPr>
          <p:cNvPr id="4" name="フローチャート: 端子 3"/>
          <p:cNvSpPr/>
          <p:nvPr/>
        </p:nvSpPr>
        <p:spPr>
          <a:xfrm>
            <a:off x="1625600" y="1563281"/>
            <a:ext cx="1495226" cy="301752"/>
          </a:xfrm>
          <a:prstGeom prst="flowChartTermina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smtClean="0">
                <a:solidFill>
                  <a:schemeClr val="tx1"/>
                </a:solidFill>
              </a:rPr>
              <a:t>Read_key</a:t>
            </a:r>
            <a:endParaRPr kumimoji="1" lang="ja-JP" altLang="en-US" dirty="0">
              <a:solidFill>
                <a:schemeClr val="tx1"/>
              </a:solidFill>
            </a:endParaRPr>
          </a:p>
        </p:txBody>
      </p:sp>
      <p:sp>
        <p:nvSpPr>
          <p:cNvPr id="5" name="フローチャート: 処理 4"/>
          <p:cNvSpPr/>
          <p:nvPr/>
        </p:nvSpPr>
        <p:spPr>
          <a:xfrm>
            <a:off x="1010850" y="2179748"/>
            <a:ext cx="2724726" cy="732721"/>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solidFill>
                  <a:schemeClr val="tx1"/>
                </a:solidFill>
              </a:rPr>
              <a:t>直近</a:t>
            </a:r>
            <a:r>
              <a:rPr lang="en-US" altLang="ja-JP" dirty="0" smtClean="0">
                <a:solidFill>
                  <a:schemeClr val="tx1"/>
                </a:solidFill>
              </a:rPr>
              <a:t>3</a:t>
            </a:r>
            <a:r>
              <a:rPr lang="ja-JP" altLang="en-US" dirty="0" smtClean="0">
                <a:solidFill>
                  <a:schemeClr val="tx1"/>
                </a:solidFill>
              </a:rPr>
              <a:t>回分のキーコードを玉突きで退避</a:t>
            </a:r>
            <a:r>
              <a:rPr lang="en-US" altLang="ja-JP" dirty="0" smtClean="0">
                <a:solidFill>
                  <a:schemeClr val="tx1"/>
                </a:solidFill>
              </a:rPr>
              <a:t> </a:t>
            </a:r>
            <a:endParaRPr kumimoji="1" lang="ja-JP" altLang="en-US" dirty="0">
              <a:solidFill>
                <a:schemeClr val="tx1"/>
              </a:solidFill>
            </a:endParaRPr>
          </a:p>
        </p:txBody>
      </p:sp>
      <p:sp>
        <p:nvSpPr>
          <p:cNvPr id="7" name="フローチャート: 定義済み処理 6"/>
          <p:cNvSpPr/>
          <p:nvPr/>
        </p:nvSpPr>
        <p:spPr>
          <a:xfrm>
            <a:off x="1435722" y="3173924"/>
            <a:ext cx="1874982" cy="612648"/>
          </a:xfrm>
          <a:prstGeom prst="flowChartPredefined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solidFill>
                  <a:schemeClr val="tx1"/>
                </a:solidFill>
              </a:rPr>
              <a:t>キーコードの読み取り</a:t>
            </a:r>
            <a:endParaRPr kumimoji="1" lang="ja-JP" altLang="en-US" dirty="0">
              <a:solidFill>
                <a:schemeClr val="tx1"/>
              </a:solidFill>
            </a:endParaRPr>
          </a:p>
        </p:txBody>
      </p:sp>
      <p:sp>
        <p:nvSpPr>
          <p:cNvPr id="8" name="フローチャート: 判断 7"/>
          <p:cNvSpPr/>
          <p:nvPr/>
        </p:nvSpPr>
        <p:spPr>
          <a:xfrm>
            <a:off x="1099127" y="4048027"/>
            <a:ext cx="2548172" cy="803563"/>
          </a:xfrm>
          <a:prstGeom prst="flowChartDecisi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smtClean="0">
                <a:solidFill>
                  <a:schemeClr val="tx1"/>
                </a:solidFill>
              </a:rPr>
              <a:t>直近</a:t>
            </a:r>
            <a:r>
              <a:rPr kumimoji="1" lang="en-US" altLang="ja-JP" sz="1400" dirty="0" smtClean="0">
                <a:solidFill>
                  <a:schemeClr val="tx1"/>
                </a:solidFill>
              </a:rPr>
              <a:t>3</a:t>
            </a:r>
            <a:r>
              <a:rPr kumimoji="1" lang="ja-JP" altLang="en-US" sz="1400" dirty="0" smtClean="0">
                <a:solidFill>
                  <a:schemeClr val="tx1"/>
                </a:solidFill>
              </a:rPr>
              <a:t>回の</a:t>
            </a:r>
            <a:endParaRPr kumimoji="1" lang="en-US" altLang="ja-JP" sz="1400" dirty="0" smtClean="0">
              <a:solidFill>
                <a:schemeClr val="tx1"/>
              </a:solidFill>
            </a:endParaRPr>
          </a:p>
          <a:p>
            <a:pPr algn="ctr"/>
            <a:r>
              <a:rPr kumimoji="1" lang="ja-JP" altLang="en-US" sz="1400" dirty="0" smtClean="0">
                <a:solidFill>
                  <a:schemeClr val="tx1"/>
                </a:solidFill>
              </a:rPr>
              <a:t>キーコードが等しい</a:t>
            </a:r>
            <a:endParaRPr kumimoji="1" lang="ja-JP" altLang="en-US" sz="1400" dirty="0">
              <a:solidFill>
                <a:schemeClr val="tx1"/>
              </a:solidFill>
            </a:endParaRPr>
          </a:p>
        </p:txBody>
      </p:sp>
      <p:sp>
        <p:nvSpPr>
          <p:cNvPr id="9" name="フローチャート: 処理 8"/>
          <p:cNvSpPr/>
          <p:nvPr/>
        </p:nvSpPr>
        <p:spPr>
          <a:xfrm>
            <a:off x="787134" y="5190973"/>
            <a:ext cx="3172158" cy="732721"/>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solidFill>
                  <a:schemeClr val="tx1"/>
                </a:solidFill>
              </a:rPr>
              <a:t>現在のキーコードの確定値を直近のキーコードとする。</a:t>
            </a:r>
            <a:endParaRPr kumimoji="1" lang="ja-JP" altLang="en-US" dirty="0">
              <a:solidFill>
                <a:schemeClr val="tx1"/>
              </a:solidFill>
            </a:endParaRPr>
          </a:p>
        </p:txBody>
      </p:sp>
      <p:sp>
        <p:nvSpPr>
          <p:cNvPr id="10" name="フローチャート: 結合子 9"/>
          <p:cNvSpPr/>
          <p:nvPr/>
        </p:nvSpPr>
        <p:spPr>
          <a:xfrm>
            <a:off x="2144613" y="6286335"/>
            <a:ext cx="457200" cy="457200"/>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１</a:t>
            </a:r>
            <a:endParaRPr kumimoji="1" lang="ja-JP" altLang="en-US" dirty="0">
              <a:solidFill>
                <a:schemeClr val="tx1"/>
              </a:solidFill>
            </a:endParaRPr>
          </a:p>
        </p:txBody>
      </p:sp>
      <p:sp>
        <p:nvSpPr>
          <p:cNvPr id="11" name="フローチャート: 結合子 10"/>
          <p:cNvSpPr/>
          <p:nvPr/>
        </p:nvSpPr>
        <p:spPr>
          <a:xfrm>
            <a:off x="6992016" y="1280426"/>
            <a:ext cx="457200" cy="457200"/>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１</a:t>
            </a:r>
            <a:endParaRPr kumimoji="1" lang="ja-JP" altLang="en-US" dirty="0">
              <a:solidFill>
                <a:schemeClr val="tx1"/>
              </a:solidFill>
            </a:endParaRPr>
          </a:p>
        </p:txBody>
      </p:sp>
      <p:sp>
        <p:nvSpPr>
          <p:cNvPr id="12" name="フローチャート: 判断 11"/>
          <p:cNvSpPr/>
          <p:nvPr/>
        </p:nvSpPr>
        <p:spPr>
          <a:xfrm>
            <a:off x="5946530" y="1867963"/>
            <a:ext cx="2548172" cy="803563"/>
          </a:xfrm>
          <a:prstGeom prst="flowChartDecisi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smtClean="0">
                <a:solidFill>
                  <a:schemeClr val="tx1"/>
                </a:solidFill>
              </a:rPr>
              <a:t>立ち上がり？</a:t>
            </a:r>
            <a:endParaRPr kumimoji="1" lang="ja-JP" altLang="en-US" sz="1400" dirty="0">
              <a:solidFill>
                <a:schemeClr val="tx1"/>
              </a:solidFill>
            </a:endParaRPr>
          </a:p>
        </p:txBody>
      </p:sp>
      <p:sp>
        <p:nvSpPr>
          <p:cNvPr id="13" name="強調線吹き出し 1 12"/>
          <p:cNvSpPr/>
          <p:nvPr/>
        </p:nvSpPr>
        <p:spPr>
          <a:xfrm>
            <a:off x="8339075" y="1324727"/>
            <a:ext cx="2366581" cy="612648"/>
          </a:xfrm>
          <a:prstGeom prst="accentCallout1">
            <a:avLst>
              <a:gd name="adj1" fmla="val 23274"/>
              <a:gd name="adj2" fmla="val -6627"/>
              <a:gd name="adj3" fmla="val 104962"/>
              <a:gd name="adj4" fmla="val -28666"/>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smtClean="0">
                <a:solidFill>
                  <a:schemeClr val="tx1"/>
                </a:solidFill>
              </a:rPr>
              <a:t>直前のキーコードの確定値が０で、</a:t>
            </a:r>
            <a:endParaRPr kumimoji="1" lang="en-US" altLang="ja-JP" sz="1100" dirty="0" smtClean="0">
              <a:solidFill>
                <a:schemeClr val="tx1"/>
              </a:solidFill>
            </a:endParaRPr>
          </a:p>
          <a:p>
            <a:pPr algn="ctr"/>
            <a:r>
              <a:rPr kumimoji="1" lang="ja-JP" altLang="en-US" sz="1100" dirty="0" smtClean="0">
                <a:solidFill>
                  <a:schemeClr val="tx1"/>
                </a:solidFill>
              </a:rPr>
              <a:t>現在のキーコードの確定値が１</a:t>
            </a:r>
            <a:endParaRPr kumimoji="1" lang="ja-JP" altLang="en-US" sz="1100" dirty="0">
              <a:solidFill>
                <a:schemeClr val="tx1"/>
              </a:solidFill>
            </a:endParaRPr>
          </a:p>
        </p:txBody>
      </p:sp>
      <p:sp>
        <p:nvSpPr>
          <p:cNvPr id="14" name="フローチャート: 処理 13"/>
          <p:cNvSpPr/>
          <p:nvPr/>
        </p:nvSpPr>
        <p:spPr>
          <a:xfrm>
            <a:off x="5858253" y="3189012"/>
            <a:ext cx="2724726" cy="612648"/>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solidFill>
                  <a:schemeClr val="tx1"/>
                </a:solidFill>
              </a:rPr>
              <a:t>キー押下フラグをセット</a:t>
            </a:r>
            <a:endParaRPr kumimoji="1" lang="ja-JP" altLang="en-US" dirty="0">
              <a:solidFill>
                <a:schemeClr val="tx1"/>
              </a:solidFill>
            </a:endParaRPr>
          </a:p>
        </p:txBody>
      </p:sp>
      <p:sp>
        <p:nvSpPr>
          <p:cNvPr id="15" name="フローチャート: 処理 14"/>
          <p:cNvSpPr/>
          <p:nvPr/>
        </p:nvSpPr>
        <p:spPr>
          <a:xfrm>
            <a:off x="5507271" y="4288972"/>
            <a:ext cx="3426690" cy="612648"/>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smtClean="0">
                <a:solidFill>
                  <a:schemeClr val="tx1"/>
                </a:solidFill>
              </a:rPr>
              <a:t>直前のキーコードの確定値を</a:t>
            </a:r>
            <a:endParaRPr lang="en-US" altLang="ja-JP" sz="1600" dirty="0" smtClean="0">
              <a:solidFill>
                <a:schemeClr val="tx1"/>
              </a:solidFill>
            </a:endParaRPr>
          </a:p>
          <a:p>
            <a:pPr algn="ctr"/>
            <a:r>
              <a:rPr lang="ja-JP" altLang="en-US" sz="1600" dirty="0" smtClean="0">
                <a:solidFill>
                  <a:schemeClr val="tx1"/>
                </a:solidFill>
              </a:rPr>
              <a:t>現在のキーコードの確定値で更新</a:t>
            </a:r>
            <a:endParaRPr kumimoji="1" lang="ja-JP" altLang="en-US" sz="1600" dirty="0">
              <a:solidFill>
                <a:schemeClr val="tx1"/>
              </a:solidFill>
            </a:endParaRPr>
          </a:p>
        </p:txBody>
      </p:sp>
      <p:cxnSp>
        <p:nvCxnSpPr>
          <p:cNvPr id="17" name="直線コネクタ 16"/>
          <p:cNvCxnSpPr>
            <a:stCxn id="4" idx="2"/>
            <a:endCxn id="5" idx="0"/>
          </p:cNvCxnSpPr>
          <p:nvPr/>
        </p:nvCxnSpPr>
        <p:spPr>
          <a:xfrm>
            <a:off x="2373213" y="1865033"/>
            <a:ext cx="0" cy="314715"/>
          </a:xfrm>
          <a:prstGeom prst="line">
            <a:avLst/>
          </a:prstGeom>
        </p:spPr>
        <p:style>
          <a:lnRef idx="1">
            <a:schemeClr val="dk1"/>
          </a:lnRef>
          <a:fillRef idx="0">
            <a:schemeClr val="dk1"/>
          </a:fillRef>
          <a:effectRef idx="0">
            <a:schemeClr val="dk1"/>
          </a:effectRef>
          <a:fontRef idx="minor">
            <a:schemeClr val="tx1"/>
          </a:fontRef>
        </p:style>
      </p:cxnSp>
      <p:cxnSp>
        <p:nvCxnSpPr>
          <p:cNvPr id="19" name="直線コネクタ 18"/>
          <p:cNvCxnSpPr>
            <a:stCxn id="5" idx="2"/>
            <a:endCxn id="7" idx="0"/>
          </p:cNvCxnSpPr>
          <p:nvPr/>
        </p:nvCxnSpPr>
        <p:spPr>
          <a:xfrm>
            <a:off x="2373213" y="2912469"/>
            <a:ext cx="0" cy="261455"/>
          </a:xfrm>
          <a:prstGeom prst="line">
            <a:avLst/>
          </a:prstGeom>
        </p:spPr>
        <p:style>
          <a:lnRef idx="1">
            <a:schemeClr val="dk1"/>
          </a:lnRef>
          <a:fillRef idx="0">
            <a:schemeClr val="dk1"/>
          </a:fillRef>
          <a:effectRef idx="0">
            <a:schemeClr val="dk1"/>
          </a:effectRef>
          <a:fontRef idx="minor">
            <a:schemeClr val="tx1"/>
          </a:fontRef>
        </p:style>
      </p:cxnSp>
      <p:cxnSp>
        <p:nvCxnSpPr>
          <p:cNvPr id="21" name="直線コネクタ 20"/>
          <p:cNvCxnSpPr>
            <a:stCxn id="7" idx="2"/>
            <a:endCxn id="8" idx="0"/>
          </p:cNvCxnSpPr>
          <p:nvPr/>
        </p:nvCxnSpPr>
        <p:spPr>
          <a:xfrm>
            <a:off x="2373213" y="3786572"/>
            <a:ext cx="0" cy="261455"/>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線コネクタ 22"/>
          <p:cNvCxnSpPr>
            <a:stCxn id="8" idx="2"/>
            <a:endCxn id="9" idx="0"/>
          </p:cNvCxnSpPr>
          <p:nvPr/>
        </p:nvCxnSpPr>
        <p:spPr>
          <a:xfrm>
            <a:off x="2373213" y="4851590"/>
            <a:ext cx="0" cy="339383"/>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線コネクタ 24"/>
          <p:cNvCxnSpPr>
            <a:stCxn id="9" idx="2"/>
            <a:endCxn id="10" idx="0"/>
          </p:cNvCxnSpPr>
          <p:nvPr/>
        </p:nvCxnSpPr>
        <p:spPr>
          <a:xfrm>
            <a:off x="2373213" y="5923694"/>
            <a:ext cx="0" cy="362641"/>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カギ線コネクタ 26"/>
          <p:cNvCxnSpPr>
            <a:stCxn id="8" idx="3"/>
          </p:cNvCxnSpPr>
          <p:nvPr/>
        </p:nvCxnSpPr>
        <p:spPr>
          <a:xfrm flipH="1">
            <a:off x="2373213" y="4449809"/>
            <a:ext cx="1274086" cy="1591996"/>
          </a:xfrm>
          <a:prstGeom prst="bentConnector4">
            <a:avLst>
              <a:gd name="adj1" fmla="val -52014"/>
              <a:gd name="adj2" fmla="val 104972"/>
            </a:avLst>
          </a:prstGeom>
        </p:spPr>
        <p:style>
          <a:lnRef idx="1">
            <a:schemeClr val="accent1"/>
          </a:lnRef>
          <a:fillRef idx="0">
            <a:schemeClr val="accent1"/>
          </a:fillRef>
          <a:effectRef idx="0">
            <a:schemeClr val="accent1"/>
          </a:effectRef>
          <a:fontRef idx="minor">
            <a:schemeClr val="tx1"/>
          </a:fontRef>
        </p:style>
      </p:cxnSp>
      <p:cxnSp>
        <p:nvCxnSpPr>
          <p:cNvPr id="38" name="直線コネクタ 37"/>
          <p:cNvCxnSpPr>
            <a:stCxn id="11" idx="4"/>
            <a:endCxn id="12" idx="0"/>
          </p:cNvCxnSpPr>
          <p:nvPr/>
        </p:nvCxnSpPr>
        <p:spPr>
          <a:xfrm>
            <a:off x="7220616" y="1737626"/>
            <a:ext cx="0" cy="130337"/>
          </a:xfrm>
          <a:prstGeom prst="line">
            <a:avLst/>
          </a:prstGeom>
        </p:spPr>
        <p:style>
          <a:lnRef idx="1">
            <a:schemeClr val="dk1"/>
          </a:lnRef>
          <a:fillRef idx="0">
            <a:schemeClr val="dk1"/>
          </a:fillRef>
          <a:effectRef idx="0">
            <a:schemeClr val="dk1"/>
          </a:effectRef>
          <a:fontRef idx="minor">
            <a:schemeClr val="tx1"/>
          </a:fontRef>
        </p:style>
      </p:cxnSp>
      <p:cxnSp>
        <p:nvCxnSpPr>
          <p:cNvPr id="41" name="直線コネクタ 40"/>
          <p:cNvCxnSpPr>
            <a:stCxn id="12" idx="2"/>
            <a:endCxn id="14" idx="0"/>
          </p:cNvCxnSpPr>
          <p:nvPr/>
        </p:nvCxnSpPr>
        <p:spPr>
          <a:xfrm>
            <a:off x="7220616" y="2671526"/>
            <a:ext cx="0" cy="517486"/>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直線コネクタ 43"/>
          <p:cNvCxnSpPr>
            <a:stCxn id="14" idx="2"/>
            <a:endCxn id="15" idx="0"/>
          </p:cNvCxnSpPr>
          <p:nvPr/>
        </p:nvCxnSpPr>
        <p:spPr>
          <a:xfrm>
            <a:off x="7220616" y="3801660"/>
            <a:ext cx="0" cy="487312"/>
          </a:xfrm>
          <a:prstGeom prst="line">
            <a:avLst/>
          </a:prstGeom>
        </p:spPr>
        <p:style>
          <a:lnRef idx="1">
            <a:schemeClr val="accent1"/>
          </a:lnRef>
          <a:fillRef idx="0">
            <a:schemeClr val="accent1"/>
          </a:fillRef>
          <a:effectRef idx="0">
            <a:schemeClr val="accent1"/>
          </a:effectRef>
          <a:fontRef idx="minor">
            <a:schemeClr val="tx1"/>
          </a:fontRef>
        </p:style>
      </p:cxnSp>
      <p:sp>
        <p:nvSpPr>
          <p:cNvPr id="45" name="フローチャート: 端子 44"/>
          <p:cNvSpPr/>
          <p:nvPr/>
        </p:nvSpPr>
        <p:spPr>
          <a:xfrm>
            <a:off x="6473003" y="5495523"/>
            <a:ext cx="1495226" cy="301752"/>
          </a:xfrm>
          <a:prstGeom prst="flowChartTermina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戻る</a:t>
            </a:r>
            <a:endParaRPr kumimoji="1" lang="ja-JP" altLang="en-US" dirty="0">
              <a:solidFill>
                <a:schemeClr val="tx1"/>
              </a:solidFill>
            </a:endParaRPr>
          </a:p>
        </p:txBody>
      </p:sp>
      <p:cxnSp>
        <p:nvCxnSpPr>
          <p:cNvPr id="47" name="直線コネクタ 46"/>
          <p:cNvCxnSpPr>
            <a:stCxn id="15" idx="2"/>
            <a:endCxn id="45" idx="0"/>
          </p:cNvCxnSpPr>
          <p:nvPr/>
        </p:nvCxnSpPr>
        <p:spPr>
          <a:xfrm>
            <a:off x="7220616" y="4901620"/>
            <a:ext cx="0" cy="593903"/>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カギ線コネクタ 49"/>
          <p:cNvCxnSpPr>
            <a:stCxn id="12" idx="3"/>
          </p:cNvCxnSpPr>
          <p:nvPr/>
        </p:nvCxnSpPr>
        <p:spPr>
          <a:xfrm flipH="1">
            <a:off x="7220615" y="2269745"/>
            <a:ext cx="1274087" cy="1775571"/>
          </a:xfrm>
          <a:prstGeom prst="bentConnector4">
            <a:avLst>
              <a:gd name="adj1" fmla="val -63613"/>
              <a:gd name="adj2" fmla="val 99808"/>
            </a:avLst>
          </a:prstGeom>
        </p:spPr>
        <p:style>
          <a:lnRef idx="1">
            <a:schemeClr val="accent1"/>
          </a:lnRef>
          <a:fillRef idx="0">
            <a:schemeClr val="accent1"/>
          </a:fillRef>
          <a:effectRef idx="0">
            <a:schemeClr val="accent1"/>
          </a:effectRef>
          <a:fontRef idx="minor">
            <a:schemeClr val="tx1"/>
          </a:fontRef>
        </p:style>
      </p:cxnSp>
      <p:sp>
        <p:nvSpPr>
          <p:cNvPr id="58" name="テキスト ボックス 57"/>
          <p:cNvSpPr txBox="1"/>
          <p:nvPr/>
        </p:nvSpPr>
        <p:spPr>
          <a:xfrm>
            <a:off x="3550110" y="4104306"/>
            <a:ext cx="487634" cy="369332"/>
          </a:xfrm>
          <a:prstGeom prst="rect">
            <a:avLst/>
          </a:prstGeom>
          <a:noFill/>
        </p:spPr>
        <p:txBody>
          <a:bodyPr wrap="none" rtlCol="0">
            <a:spAutoFit/>
          </a:bodyPr>
          <a:lstStyle/>
          <a:p>
            <a:r>
              <a:rPr kumimoji="1" lang="en-US" altLang="ja-JP" dirty="0" smtClean="0"/>
              <a:t>No</a:t>
            </a:r>
            <a:endParaRPr kumimoji="1" lang="ja-JP" altLang="en-US" dirty="0"/>
          </a:p>
        </p:txBody>
      </p:sp>
      <p:sp>
        <p:nvSpPr>
          <p:cNvPr id="59" name="テキスト ボックス 58"/>
          <p:cNvSpPr txBox="1"/>
          <p:nvPr/>
        </p:nvSpPr>
        <p:spPr>
          <a:xfrm>
            <a:off x="8339074" y="1963251"/>
            <a:ext cx="487634" cy="369332"/>
          </a:xfrm>
          <a:prstGeom prst="rect">
            <a:avLst/>
          </a:prstGeom>
          <a:noFill/>
        </p:spPr>
        <p:txBody>
          <a:bodyPr wrap="none" rtlCol="0">
            <a:spAutoFit/>
          </a:bodyPr>
          <a:lstStyle/>
          <a:p>
            <a:r>
              <a:rPr kumimoji="1" lang="en-US" altLang="ja-JP" dirty="0" smtClean="0"/>
              <a:t>No</a:t>
            </a:r>
            <a:endParaRPr kumimoji="1" lang="ja-JP" altLang="en-US" dirty="0"/>
          </a:p>
        </p:txBody>
      </p:sp>
      <p:sp>
        <p:nvSpPr>
          <p:cNvPr id="60" name="テキスト ボックス 59"/>
          <p:cNvSpPr txBox="1"/>
          <p:nvPr/>
        </p:nvSpPr>
        <p:spPr>
          <a:xfrm>
            <a:off x="2401275" y="4773406"/>
            <a:ext cx="579005" cy="369332"/>
          </a:xfrm>
          <a:prstGeom prst="rect">
            <a:avLst/>
          </a:prstGeom>
          <a:noFill/>
        </p:spPr>
        <p:txBody>
          <a:bodyPr wrap="none" rtlCol="0">
            <a:spAutoFit/>
          </a:bodyPr>
          <a:lstStyle/>
          <a:p>
            <a:r>
              <a:rPr kumimoji="1" lang="en-US" altLang="ja-JP" dirty="0" smtClean="0"/>
              <a:t>Yes</a:t>
            </a:r>
            <a:endParaRPr kumimoji="1" lang="ja-JP" altLang="en-US" dirty="0"/>
          </a:p>
        </p:txBody>
      </p:sp>
      <p:sp>
        <p:nvSpPr>
          <p:cNvPr id="64" name="テキスト ボックス 63"/>
          <p:cNvSpPr txBox="1"/>
          <p:nvPr/>
        </p:nvSpPr>
        <p:spPr>
          <a:xfrm>
            <a:off x="7275588" y="2608688"/>
            <a:ext cx="579005" cy="369332"/>
          </a:xfrm>
          <a:prstGeom prst="rect">
            <a:avLst/>
          </a:prstGeom>
          <a:noFill/>
        </p:spPr>
        <p:txBody>
          <a:bodyPr wrap="none" rtlCol="0">
            <a:spAutoFit/>
          </a:bodyPr>
          <a:lstStyle/>
          <a:p>
            <a:r>
              <a:rPr kumimoji="1" lang="en-US" altLang="ja-JP" dirty="0" smtClean="0"/>
              <a:t>Yes</a:t>
            </a:r>
            <a:endParaRPr kumimoji="1" lang="ja-JP" altLang="en-US" dirty="0"/>
          </a:p>
        </p:txBody>
      </p:sp>
    </p:spTree>
    <p:extLst>
      <p:ext uri="{BB962C8B-B14F-4D97-AF65-F5344CB8AC3E}">
        <p14:creationId xmlns:p14="http://schemas.microsoft.com/office/powerpoint/2010/main" val="39613884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キー入力を数値として認識させる方法</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スイッチマトリクスとしての本来の機能</a:t>
            </a:r>
            <a:endParaRPr kumimoji="1" lang="en-US" altLang="ja-JP" dirty="0" smtClean="0"/>
          </a:p>
          <a:p>
            <a:pPr lvl="1"/>
            <a:r>
              <a:rPr kumimoji="1" lang="ja-JP" altLang="en-US" dirty="0" smtClean="0"/>
              <a:t>キー入力</a:t>
            </a:r>
            <a:r>
              <a:rPr kumimoji="1" lang="en-US" altLang="ja-JP" dirty="0" smtClean="0"/>
              <a:t>1</a:t>
            </a:r>
            <a:r>
              <a:rPr kumimoji="1" lang="ja-JP" altLang="en-US" dirty="0" smtClean="0"/>
              <a:t>回ごとを受け付けて、押下キーを判別する。</a:t>
            </a:r>
            <a:endParaRPr kumimoji="1" lang="en-US" altLang="ja-JP" dirty="0" smtClean="0"/>
          </a:p>
          <a:p>
            <a:pPr lvl="1"/>
            <a:r>
              <a:rPr lang="ja-JP" altLang="en-US" dirty="0" smtClean="0"/>
              <a:t>入力開始キー（＊）、ナンバーキー（０－９）、入力確定キー（＃）と、状態分析</a:t>
            </a:r>
            <a:endParaRPr lang="en-US" altLang="ja-JP" dirty="0" smtClean="0"/>
          </a:p>
          <a:p>
            <a:pPr lvl="1"/>
            <a:endParaRPr lang="en-US" altLang="ja-JP" dirty="0" smtClean="0"/>
          </a:p>
          <a:p>
            <a:r>
              <a:rPr kumimoji="1" lang="ja-JP" altLang="en-US" dirty="0"/>
              <a:t>状態</a:t>
            </a:r>
            <a:r>
              <a:rPr kumimoji="1" lang="ja-JP" altLang="en-US" dirty="0" smtClean="0"/>
              <a:t>遷移図で検討すると、実装への理解が高まる。</a:t>
            </a:r>
            <a:endParaRPr kumimoji="1" lang="ja-JP" altLang="en-US" dirty="0"/>
          </a:p>
        </p:txBody>
      </p:sp>
    </p:spTree>
    <p:extLst>
      <p:ext uri="{BB962C8B-B14F-4D97-AF65-F5344CB8AC3E}">
        <p14:creationId xmlns:p14="http://schemas.microsoft.com/office/powerpoint/2010/main" val="15293612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キー入力認識の状態遷移図</a:t>
            </a:r>
            <a:endParaRPr kumimoji="1" lang="ja-JP" altLang="en-US" dirty="0"/>
          </a:p>
        </p:txBody>
      </p:sp>
      <p:sp>
        <p:nvSpPr>
          <p:cNvPr id="3" name="楕円 2"/>
          <p:cNvSpPr/>
          <p:nvPr/>
        </p:nvSpPr>
        <p:spPr>
          <a:xfrm>
            <a:off x="4837019" y="2057884"/>
            <a:ext cx="1934308" cy="914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solidFill>
              </a:rPr>
              <a:t>INIT</a:t>
            </a:r>
          </a:p>
          <a:p>
            <a:pPr algn="ctr"/>
            <a:r>
              <a:rPr kumimoji="1" lang="ja-JP" altLang="en-US" sz="1000" dirty="0" smtClean="0">
                <a:solidFill>
                  <a:schemeClr val="tx1"/>
                </a:solidFill>
              </a:rPr>
              <a:t>キューの初期化</a:t>
            </a:r>
            <a:endParaRPr kumimoji="1" lang="ja-JP" altLang="en-US" sz="1000" dirty="0">
              <a:solidFill>
                <a:schemeClr val="tx1"/>
              </a:solidFill>
            </a:endParaRPr>
          </a:p>
        </p:txBody>
      </p:sp>
      <p:sp>
        <p:nvSpPr>
          <p:cNvPr id="4" name="楕円 3"/>
          <p:cNvSpPr/>
          <p:nvPr/>
        </p:nvSpPr>
        <p:spPr>
          <a:xfrm>
            <a:off x="4557353" y="3580186"/>
            <a:ext cx="2493641" cy="914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solidFill>
              </a:rPr>
              <a:t>INPROGRESS</a:t>
            </a:r>
          </a:p>
          <a:p>
            <a:pPr algn="ctr"/>
            <a:r>
              <a:rPr kumimoji="1" lang="ja-JP" altLang="en-US" sz="1000" dirty="0" smtClean="0">
                <a:solidFill>
                  <a:schemeClr val="tx1"/>
                </a:solidFill>
              </a:rPr>
              <a:t>キーコードのキューへの取り込み</a:t>
            </a:r>
            <a:endParaRPr kumimoji="1" lang="ja-JP" altLang="en-US" sz="1000" dirty="0">
              <a:solidFill>
                <a:schemeClr val="tx1"/>
              </a:solidFill>
            </a:endParaRPr>
          </a:p>
        </p:txBody>
      </p:sp>
      <p:sp>
        <p:nvSpPr>
          <p:cNvPr id="5" name="楕円 4"/>
          <p:cNvSpPr/>
          <p:nvPr/>
        </p:nvSpPr>
        <p:spPr>
          <a:xfrm>
            <a:off x="4557353" y="5031994"/>
            <a:ext cx="2493641" cy="914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solidFill>
              </a:rPr>
              <a:t>COMPLETE</a:t>
            </a:r>
            <a:endParaRPr kumimoji="1" lang="ja-JP" altLang="en-US" dirty="0">
              <a:solidFill>
                <a:schemeClr val="tx1"/>
              </a:solidFill>
            </a:endParaRPr>
          </a:p>
        </p:txBody>
      </p:sp>
      <p:sp>
        <p:nvSpPr>
          <p:cNvPr id="6" name="円弧 5"/>
          <p:cNvSpPr/>
          <p:nvPr/>
        </p:nvSpPr>
        <p:spPr>
          <a:xfrm rot="1711455">
            <a:off x="5917264" y="2811199"/>
            <a:ext cx="893173" cy="1234544"/>
          </a:xfrm>
          <a:prstGeom prst="arc">
            <a:avLst>
              <a:gd name="adj1" fmla="val 15659244"/>
              <a:gd name="adj2" fmla="val 878280"/>
            </a:avLst>
          </a:prstGeom>
          <a:ln>
            <a:headEnd w="lg" len="lg"/>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 name="円弧 6"/>
          <p:cNvSpPr/>
          <p:nvPr/>
        </p:nvSpPr>
        <p:spPr>
          <a:xfrm rot="1711455">
            <a:off x="6072261" y="4324333"/>
            <a:ext cx="893173" cy="1234544"/>
          </a:xfrm>
          <a:prstGeom prst="arc">
            <a:avLst>
              <a:gd name="adj1" fmla="val 15659244"/>
              <a:gd name="adj2" fmla="val 878280"/>
            </a:avLst>
          </a:prstGeom>
          <a:ln>
            <a:headEnd w="lg" len="lg"/>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 name="円弧 7"/>
          <p:cNvSpPr/>
          <p:nvPr/>
        </p:nvSpPr>
        <p:spPr>
          <a:xfrm rot="16635989">
            <a:off x="3925490" y="3356239"/>
            <a:ext cx="893173" cy="1234544"/>
          </a:xfrm>
          <a:prstGeom prst="arc">
            <a:avLst>
              <a:gd name="adj1" fmla="val 7519460"/>
              <a:gd name="adj2" fmla="val 3403407"/>
            </a:avLst>
          </a:prstGeom>
          <a:ln>
            <a:headEnd w="lg" len="lg"/>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 name="テキスト ボックス 8"/>
          <p:cNvSpPr txBox="1"/>
          <p:nvPr/>
        </p:nvSpPr>
        <p:spPr>
          <a:xfrm>
            <a:off x="3437999" y="1756003"/>
            <a:ext cx="1338828" cy="369332"/>
          </a:xfrm>
          <a:prstGeom prst="rect">
            <a:avLst/>
          </a:prstGeom>
          <a:noFill/>
        </p:spPr>
        <p:txBody>
          <a:bodyPr wrap="none" rtlCol="0">
            <a:spAutoFit/>
          </a:bodyPr>
          <a:lstStyle/>
          <a:p>
            <a:r>
              <a:rPr lang="ja-JP" altLang="en-US" dirty="0"/>
              <a:t>＊</a:t>
            </a:r>
            <a:r>
              <a:rPr kumimoji="1" lang="ja-JP" altLang="en-US" dirty="0" smtClean="0"/>
              <a:t>キー押下</a:t>
            </a:r>
            <a:endParaRPr kumimoji="1" lang="ja-JP" altLang="en-US" dirty="0"/>
          </a:p>
        </p:txBody>
      </p:sp>
      <p:sp>
        <p:nvSpPr>
          <p:cNvPr id="10" name="円弧 9"/>
          <p:cNvSpPr/>
          <p:nvPr/>
        </p:nvSpPr>
        <p:spPr>
          <a:xfrm rot="20573919">
            <a:off x="4110766" y="1660198"/>
            <a:ext cx="893173" cy="1234544"/>
          </a:xfrm>
          <a:prstGeom prst="arc">
            <a:avLst>
              <a:gd name="adj1" fmla="val 15659244"/>
              <a:gd name="adj2" fmla="val 878280"/>
            </a:avLst>
          </a:prstGeom>
          <a:ln>
            <a:headEnd w="lg" len="lg"/>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 name="テキスト ボックス 10"/>
          <p:cNvSpPr txBox="1"/>
          <p:nvPr/>
        </p:nvSpPr>
        <p:spPr>
          <a:xfrm>
            <a:off x="7056989" y="4670695"/>
            <a:ext cx="1338828" cy="369332"/>
          </a:xfrm>
          <a:prstGeom prst="rect">
            <a:avLst/>
          </a:prstGeom>
          <a:noFill/>
        </p:spPr>
        <p:txBody>
          <a:bodyPr wrap="none" rtlCol="0">
            <a:spAutoFit/>
          </a:bodyPr>
          <a:lstStyle/>
          <a:p>
            <a:r>
              <a:rPr kumimoji="1" lang="ja-JP" altLang="en-US" dirty="0" smtClean="0"/>
              <a:t>＃キー押下</a:t>
            </a:r>
            <a:endParaRPr kumimoji="1" lang="ja-JP" altLang="en-US" dirty="0"/>
          </a:p>
        </p:txBody>
      </p:sp>
      <p:sp>
        <p:nvSpPr>
          <p:cNvPr id="12" name="テキスト ボックス 11"/>
          <p:cNvSpPr txBox="1"/>
          <p:nvPr/>
        </p:nvSpPr>
        <p:spPr>
          <a:xfrm>
            <a:off x="2805569" y="3363254"/>
            <a:ext cx="1569660" cy="369332"/>
          </a:xfrm>
          <a:prstGeom prst="rect">
            <a:avLst/>
          </a:prstGeom>
          <a:noFill/>
        </p:spPr>
        <p:txBody>
          <a:bodyPr wrap="none" rtlCol="0">
            <a:spAutoFit/>
          </a:bodyPr>
          <a:lstStyle/>
          <a:p>
            <a:r>
              <a:rPr kumimoji="1" lang="ja-JP" altLang="en-US" dirty="0" smtClean="0"/>
              <a:t>数字キー押下</a:t>
            </a:r>
            <a:endParaRPr kumimoji="1" lang="ja-JP" altLang="en-US" dirty="0"/>
          </a:p>
        </p:txBody>
      </p:sp>
    </p:spTree>
    <p:extLst>
      <p:ext uri="{BB962C8B-B14F-4D97-AF65-F5344CB8AC3E}">
        <p14:creationId xmlns:p14="http://schemas.microsoft.com/office/powerpoint/2010/main" val="3265531052"/>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673</TotalTime>
  <Words>467</Words>
  <Application>Microsoft Office PowerPoint</Application>
  <PresentationFormat>ワイド画面</PresentationFormat>
  <Paragraphs>75</Paragraphs>
  <Slides>7</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7</vt:i4>
      </vt:variant>
    </vt:vector>
  </HeadingPairs>
  <TitlesOfParts>
    <vt:vector size="11" baseType="lpstr">
      <vt:lpstr>游ゴシック</vt:lpstr>
      <vt:lpstr>游ゴシック Light</vt:lpstr>
      <vt:lpstr>Arial</vt:lpstr>
      <vt:lpstr>Office テーマ</vt:lpstr>
      <vt:lpstr>スイッチマトリクスにおけるキー入力チャタリング対策例</vt:lpstr>
      <vt:lpstr>このプログラムの概要</vt:lpstr>
      <vt:lpstr>コラッツ計算機（Mr.Collatz（仮））の仕様</vt:lpstr>
      <vt:lpstr>キー入力（One Push）を識別する方法</vt:lpstr>
      <vt:lpstr>フローチャート</vt:lpstr>
      <vt:lpstr>キー入力を数値として認識させる方法</vt:lpstr>
      <vt:lpstr>キー入力認識の状態遷移図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スイッチマトリクスにおけるキー入力チャタリング対策例</dc:title>
  <dc:creator>Windows ユーザー</dc:creator>
  <cp:lastModifiedBy>Windows ユーザー</cp:lastModifiedBy>
  <cp:revision>20</cp:revision>
  <dcterms:created xsi:type="dcterms:W3CDTF">2024-07-02T05:48:00Z</dcterms:created>
  <dcterms:modified xsi:type="dcterms:W3CDTF">2024-09-10T07:39:08Z</dcterms:modified>
</cp:coreProperties>
</file>