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9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57" r:id="rId11"/>
    <p:sldId id="270" r:id="rId12"/>
    <p:sldId id="276" r:id="rId13"/>
    <p:sldId id="278" r:id="rId14"/>
    <p:sldId id="277" r:id="rId15"/>
    <p:sldId id="273" r:id="rId16"/>
    <p:sldId id="272" r:id="rId17"/>
    <p:sldId id="274" r:id="rId18"/>
    <p:sldId id="275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2C05-60B2-483E-8A85-7FFE6F4B2F7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37-5B08-4D82-A7A2-CEA074CB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1. Course structure is automatically copied to Conversion Table</a:t>
            </a:r>
          </a:p>
          <a:p>
            <a:pPr marL="285750" indent="-285750">
              <a:buFontTx/>
              <a:buChar char="-"/>
            </a:pP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Python script searches through exported course (as slide 4) </a:t>
            </a:r>
          </a:p>
          <a:p>
            <a:pPr marL="285750" indent="-285750">
              <a:buFontTx/>
              <a:buChar char="-"/>
            </a:pP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4-level hierarchy names are copied into 1</a:t>
            </a:r>
            <a:r>
              <a:rPr lang="en-US" sz="10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st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Part of Conversion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ED443-BEAB-4B15-9BD6-3EA30328B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2. 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Translated text is manually added to Conversion Table</a:t>
            </a: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- HTML filename of Japanese text and directory should be manually added in 2</a:t>
            </a:r>
            <a:r>
              <a:rPr lang="en-US" sz="8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nd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Part of Conversion Table </a:t>
            </a:r>
            <a:r>
              <a:rPr lang="en-US" sz="800" b="1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according to course structure in 1</a:t>
            </a:r>
            <a:r>
              <a:rPr lang="en-US" sz="800" b="1" kern="1200" baseline="300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st</a:t>
            </a:r>
            <a:r>
              <a:rPr lang="en-US" sz="800" b="1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part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</a:p>
          <a:p>
            <a:pPr marL="0" indent="0">
              <a:buFontTx/>
              <a:buNone/>
            </a:pP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ED443-BEAB-4B15-9BD6-3EA30328B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6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ED443-BEAB-4B15-9BD6-3EA30328B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3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 locates </a:t>
            </a:r>
          </a:p>
          <a:p>
            <a:pPr lvl="1"/>
            <a:r>
              <a:rPr lang="en-US" dirty="0" smtClean="0"/>
              <a:t>a target HTML file (English text) in exported course </a:t>
            </a:r>
          </a:p>
          <a:p>
            <a:pPr lvl="1"/>
            <a:r>
              <a:rPr lang="en-US" dirty="0" smtClean="0"/>
              <a:t>a desired HTML file (Japanese text) in local directory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ED443-BEAB-4B15-9BD6-3EA30328B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 locates </a:t>
            </a:r>
          </a:p>
          <a:p>
            <a:pPr lvl="1"/>
            <a:r>
              <a:rPr lang="en-US" dirty="0" smtClean="0"/>
              <a:t>a target HTML file (English text) in exported course </a:t>
            </a:r>
          </a:p>
          <a:p>
            <a:pPr lvl="1"/>
            <a:r>
              <a:rPr lang="en-US" dirty="0" smtClean="0"/>
              <a:t>a desired HTML file (Japanese text) in local directory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ED443-BEAB-4B15-9BD6-3EA30328B7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2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 locates </a:t>
            </a:r>
          </a:p>
          <a:p>
            <a:pPr lvl="1"/>
            <a:r>
              <a:rPr lang="en-US" dirty="0" smtClean="0"/>
              <a:t>a target HTML file (English text) in exported course </a:t>
            </a:r>
          </a:p>
          <a:p>
            <a:pPr lvl="1"/>
            <a:r>
              <a:rPr lang="en-US" dirty="0" smtClean="0"/>
              <a:t>a desired HTML file (Japanese text) in local directory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ED443-BEAB-4B15-9BD6-3EA30328B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140-7E06-46F5-A441-6E15F503D7C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jpe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20.jpeg"/><Relationship Id="rId10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Modification Tool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Python Dependence distribution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lxml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xlrd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xlwt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smtClean="0">
                <a:sym typeface="Wingdings" panose="05000000000000000000" pitchFamily="2" charset="2"/>
              </a:rPr>
              <a:t>beautifulsoup4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List of scripts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661" r="68643"/>
          <a:stretch/>
        </p:blipFill>
        <p:spPr>
          <a:xfrm>
            <a:off x="2397210" y="3299254"/>
            <a:ext cx="4481647" cy="1408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8443" y="4743022"/>
            <a:ext cx="2472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Course structure extraction: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generates </a:t>
            </a:r>
            <a:r>
              <a:rPr lang="en-US" dirty="0">
                <a:sym typeface="Wingdings" panose="05000000000000000000" pitchFamily="2" charset="2"/>
              </a:rPr>
              <a:t>an excel file ‘conversion table’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7136" y="5625530"/>
            <a:ext cx="348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Component replacement: </a:t>
            </a:r>
            <a:r>
              <a:rPr lang="en-US" dirty="0" smtClean="0">
                <a:sym typeface="Wingdings" panose="05000000000000000000" pitchFamily="2" charset="2"/>
              </a:rPr>
              <a:t>replaces text </a:t>
            </a:r>
            <a:r>
              <a:rPr lang="en-US" dirty="0">
                <a:sym typeface="Wingdings" panose="05000000000000000000" pitchFamily="2" charset="2"/>
              </a:rPr>
              <a:t>components to exported course </a:t>
            </a:r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5931243" y="3645243"/>
            <a:ext cx="1693649" cy="1097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1989439" y="4435100"/>
            <a:ext cx="1433768" cy="1190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718" y="4212910"/>
            <a:ext cx="3410097" cy="2666298"/>
            <a:chOff x="531372" y="5002768"/>
            <a:chExt cx="1801012" cy="12912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33580" r="68643"/>
            <a:stretch/>
          </p:blipFill>
          <p:spPr>
            <a:xfrm>
              <a:off x="531372" y="5313405"/>
              <a:ext cx="1801012" cy="98060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r="68643" b="80090"/>
            <a:stretch/>
          </p:blipFill>
          <p:spPr>
            <a:xfrm>
              <a:off x="531372" y="5002768"/>
              <a:ext cx="1801012" cy="2939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91" y="112279"/>
            <a:ext cx="8350031" cy="1325563"/>
          </a:xfrm>
        </p:spPr>
        <p:txBody>
          <a:bodyPr/>
          <a:lstStyle/>
          <a:p>
            <a:r>
              <a:rPr lang="en-US" dirty="0" smtClean="0"/>
              <a:t>Files and Folders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20" y="1208983"/>
            <a:ext cx="8501875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Unzip an exported </a:t>
            </a:r>
            <a:r>
              <a:rPr lang="en-US" dirty="0" err="1" smtClean="0"/>
              <a:t>edX</a:t>
            </a:r>
            <a:r>
              <a:rPr lang="en-US" dirty="0" smtClean="0"/>
              <a:t> course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1.1  Rename folder of exported course as ‘course’ </a:t>
            </a:r>
          </a:p>
          <a:p>
            <a:pPr marL="0" indent="0">
              <a:buNone/>
            </a:pPr>
            <a:r>
              <a:rPr lang="en-US" dirty="0" smtClean="0"/>
              <a:t>2.   Create ‘</a:t>
            </a:r>
            <a:r>
              <a:rPr lang="en-US" dirty="0" err="1" smtClean="0"/>
              <a:t>original_course</a:t>
            </a:r>
            <a:r>
              <a:rPr lang="en-US" dirty="0" smtClean="0"/>
              <a:t>’ folder</a:t>
            </a:r>
          </a:p>
          <a:p>
            <a:pPr marL="457200" lvl="1" indent="0">
              <a:buNone/>
            </a:pPr>
            <a:r>
              <a:rPr lang="en-US" dirty="0" smtClean="0"/>
              <a:t>	2.1 Copy the ‘course’ folder into this directory 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Create ‘source’ folder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3.1 Move all files of translated text(HTML file) to ‘source’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27501" y="4468827"/>
            <a:ext cx="2160973" cy="20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94737" y="5089198"/>
            <a:ext cx="1310403" cy="1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84066" y="4032920"/>
            <a:ext cx="1762972" cy="67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Directory of exported course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6791" y="4673949"/>
            <a:ext cx="1661765" cy="87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Directory </a:t>
            </a:r>
            <a:r>
              <a:rPr lang="en-US" dirty="0"/>
              <a:t>of exported course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57" y="4730439"/>
            <a:ext cx="2355897" cy="82035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5152768" y="5108209"/>
            <a:ext cx="1324023" cy="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1"/>
          </p:cNvCxnSpPr>
          <p:nvPr/>
        </p:nvCxnSpPr>
        <p:spPr>
          <a:xfrm>
            <a:off x="1769304" y="5505915"/>
            <a:ext cx="2447118" cy="55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16422" y="5656098"/>
            <a:ext cx="2950497" cy="81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Directory </a:t>
            </a:r>
            <a:r>
              <a:rPr lang="en-US" dirty="0"/>
              <a:t>of Translated Texts (HTML files)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059" y="3968864"/>
            <a:ext cx="818211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exported course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34113" y="2015764"/>
            <a:ext cx="4648788" cy="3585882"/>
            <a:chOff x="2859741" y="2233721"/>
            <a:chExt cx="4648788" cy="3585882"/>
          </a:xfrm>
        </p:grpSpPr>
        <p:grpSp>
          <p:nvGrpSpPr>
            <p:cNvPr id="4" name="Group 3"/>
            <p:cNvGrpSpPr/>
            <p:nvPr/>
          </p:nvGrpSpPr>
          <p:grpSpPr>
            <a:xfrm>
              <a:off x="2859741" y="2233721"/>
              <a:ext cx="4648788" cy="3585882"/>
              <a:chOff x="4401887" y="3174980"/>
              <a:chExt cx="3092944" cy="26535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723278" y="3558990"/>
                <a:ext cx="2459206" cy="1885533"/>
                <a:chOff x="6247278" y="2993404"/>
                <a:chExt cx="2192264" cy="1650314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53179"/>
                <a:stretch/>
              </p:blipFill>
              <p:spPr>
                <a:xfrm>
                  <a:off x="6247278" y="2993404"/>
                  <a:ext cx="1209844" cy="1650314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6821" b="14148"/>
                <a:stretch/>
              </p:blipFill>
              <p:spPr>
                <a:xfrm>
                  <a:off x="7229698" y="3063119"/>
                  <a:ext cx="1209844" cy="1375741"/>
                </a:xfrm>
                <a:prstGeom prst="rect">
                  <a:avLst/>
                </a:prstGeom>
              </p:spPr>
            </p:pic>
          </p:grpSp>
          <p:sp>
            <p:nvSpPr>
              <p:cNvPr id="6" name="Rectangle 5"/>
              <p:cNvSpPr/>
              <p:nvPr/>
            </p:nvSpPr>
            <p:spPr>
              <a:xfrm>
                <a:off x="4401887" y="3174980"/>
                <a:ext cx="2958353" cy="26535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094109" y="3269310"/>
                <a:ext cx="2400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Offline course structure</a:t>
                </a:r>
                <a:endParaRPr lang="en-US" dirty="0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91947" b="2946"/>
            <a:stretch/>
          </p:blipFill>
          <p:spPr>
            <a:xfrm>
              <a:off x="4999209" y="5022765"/>
              <a:ext cx="2039854" cy="27790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65487" y="2935348"/>
            <a:ext cx="3410097" cy="2666298"/>
            <a:chOff x="531372" y="5002768"/>
            <a:chExt cx="1801012" cy="12912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33580" r="68643"/>
            <a:stretch/>
          </p:blipFill>
          <p:spPr>
            <a:xfrm>
              <a:off x="531372" y="5313405"/>
              <a:ext cx="1801012" cy="98060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r="68643" b="80090"/>
            <a:stretch/>
          </p:blipFill>
          <p:spPr>
            <a:xfrm>
              <a:off x="531372" y="5002768"/>
              <a:ext cx="1801012" cy="29394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endCxn id="17" idx="1"/>
          </p:cNvCxnSpPr>
          <p:nvPr/>
        </p:nvCxnSpPr>
        <p:spPr>
          <a:xfrm flipV="1">
            <a:off x="2584497" y="3798078"/>
            <a:ext cx="321476" cy="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73" y="3576784"/>
            <a:ext cx="1271019" cy="44258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634238" y="3352800"/>
            <a:ext cx="2599875" cy="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3"/>
          </p:cNvCxnSpPr>
          <p:nvPr/>
        </p:nvCxnSpPr>
        <p:spPr>
          <a:xfrm>
            <a:off x="3775584" y="3779521"/>
            <a:ext cx="401408" cy="1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3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3779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a python </a:t>
            </a:r>
            <a:r>
              <a:rPr lang="en-US" dirty="0" smtClean="0"/>
              <a:t>script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Program show list of extracted course contents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63" y="2636200"/>
            <a:ext cx="3139806" cy="422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" r="8945" b="10790"/>
          <a:stretch/>
        </p:blipFill>
        <p:spPr>
          <a:xfrm>
            <a:off x="4455459" y="1932434"/>
            <a:ext cx="2281307" cy="2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a python script ‘course_struc_extract.py’ </a:t>
            </a:r>
            <a:endParaRPr lang="en-US" dirty="0" smtClean="0"/>
          </a:p>
          <a:p>
            <a:pPr lvl="1"/>
            <a:r>
              <a:rPr lang="en-US" dirty="0" smtClean="0"/>
              <a:t>excel file ‘</a:t>
            </a:r>
            <a:r>
              <a:rPr lang="en-US" dirty="0" err="1" smtClean="0"/>
              <a:t>conversion_table.xlm</a:t>
            </a:r>
            <a:r>
              <a:rPr lang="en-US" dirty="0" smtClean="0"/>
              <a:t>’ will be created in the work space folder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66951" y="3080521"/>
            <a:ext cx="3410097" cy="2666298"/>
            <a:chOff x="531372" y="5002768"/>
            <a:chExt cx="1801012" cy="12912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33580" r="68643"/>
            <a:stretch/>
          </p:blipFill>
          <p:spPr>
            <a:xfrm>
              <a:off x="531372" y="5313405"/>
              <a:ext cx="1801012" cy="9806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r="68643" b="80090"/>
            <a:stretch/>
          </p:blipFill>
          <p:spPr>
            <a:xfrm>
              <a:off x="531372" y="5002768"/>
              <a:ext cx="1801012" cy="29394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23" y="5394681"/>
            <a:ext cx="3034930" cy="38661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59106" y="5271247"/>
            <a:ext cx="4017942" cy="6723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Open the </a:t>
            </a:r>
            <a:r>
              <a:rPr lang="en-US" dirty="0" err="1" smtClean="0"/>
              <a:t>conversion_table.xlm</a:t>
            </a:r>
            <a:r>
              <a:rPr lang="en-US" dirty="0" smtClean="0"/>
              <a:t>  </a:t>
            </a:r>
          </a:p>
          <a:p>
            <a:r>
              <a:rPr lang="en-US" dirty="0" smtClean="0"/>
              <a:t>name </a:t>
            </a:r>
            <a:r>
              <a:rPr lang="en-US" dirty="0"/>
              <a:t>of Section, Subsection, Unit and text components are automatically input in the 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/>
          <a:srcRect l="1166" t="-2" b="43457"/>
          <a:stretch/>
        </p:blipFill>
        <p:spPr>
          <a:xfrm>
            <a:off x="293108" y="3953240"/>
            <a:ext cx="8510234" cy="2439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5731" y="3953240"/>
            <a:ext cx="3339548" cy="2495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46272" r="68643" b="38326"/>
          <a:stretch/>
        </p:blipFill>
        <p:spPr>
          <a:xfrm>
            <a:off x="4609437" y="3395661"/>
            <a:ext cx="3410097" cy="469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0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Open the </a:t>
            </a:r>
            <a:r>
              <a:rPr lang="en-US" dirty="0" err="1" smtClean="0"/>
              <a:t>conversion_table.xlm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manually add the path location of translated texts (HTML files) contained inside ‘source’ folder</a:t>
            </a:r>
          </a:p>
          <a:p>
            <a:pPr lvl="1"/>
            <a:r>
              <a:rPr lang="en-US" dirty="0" smtClean="0"/>
              <a:t>For example: File of translated text ‘Resources’ components is located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3"/>
          <a:srcRect l="4958" b="92827"/>
          <a:stretch/>
        </p:blipFill>
        <p:spPr>
          <a:xfrm>
            <a:off x="0" y="6047341"/>
            <a:ext cx="8967736" cy="339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847" b="42586"/>
          <a:stretch/>
        </p:blipFill>
        <p:spPr>
          <a:xfrm>
            <a:off x="5012215" y="3860562"/>
            <a:ext cx="4465417" cy="429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2318"/>
          <a:stretch/>
        </p:blipFill>
        <p:spPr>
          <a:xfrm>
            <a:off x="5523468" y="4227267"/>
            <a:ext cx="4356942" cy="473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t="81152" b="1886"/>
          <a:stretch/>
        </p:blipFill>
        <p:spPr>
          <a:xfrm>
            <a:off x="6124283" y="4743366"/>
            <a:ext cx="2364810" cy="4274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523" y="5213819"/>
            <a:ext cx="2162360" cy="489591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>
            <a:off x="4866392" y="3872811"/>
            <a:ext cx="285471" cy="202744"/>
          </a:xfrm>
          <a:prstGeom prst="bentConnector3">
            <a:avLst>
              <a:gd name="adj1" fmla="val -15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5307022" y="4302584"/>
            <a:ext cx="344419" cy="242656"/>
          </a:xfrm>
          <a:prstGeom prst="bentConnector3">
            <a:avLst>
              <a:gd name="adj1" fmla="val -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5906429" y="4761303"/>
            <a:ext cx="285471" cy="202744"/>
          </a:xfrm>
          <a:prstGeom prst="bentConnector3">
            <a:avLst>
              <a:gd name="adj1" fmla="val -15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460273" y="5265947"/>
            <a:ext cx="285471" cy="202744"/>
          </a:xfrm>
          <a:prstGeom prst="bentConnector3">
            <a:avLst>
              <a:gd name="adj1" fmla="val -15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09437" y="3395661"/>
            <a:ext cx="3905913" cy="1775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07022" y="5170796"/>
            <a:ext cx="742142" cy="8765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</p:cNvCxnSpPr>
          <p:nvPr/>
        </p:nvCxnSpPr>
        <p:spPr>
          <a:xfrm>
            <a:off x="7787703" y="5703410"/>
            <a:ext cx="765207" cy="31175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Run </a:t>
            </a:r>
            <a:r>
              <a:rPr lang="en-US" dirty="0"/>
              <a:t>a python </a:t>
            </a:r>
            <a:r>
              <a:rPr lang="en-US" dirty="0" smtClean="0"/>
              <a:t>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3" y="1892082"/>
            <a:ext cx="2057687" cy="438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845" y="2509587"/>
            <a:ext cx="6159864" cy="42526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662" y="3555265"/>
            <a:ext cx="2026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of replaced 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483" y="6023569"/>
            <a:ext cx="19770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contents are not replaced. No translated text on the list</a:t>
            </a:r>
            <a:endParaRPr lang="en-US" sz="1400" dirty="0"/>
          </a:p>
        </p:txBody>
      </p:sp>
      <p:sp>
        <p:nvSpPr>
          <p:cNvPr id="9" name="Left Brace 8"/>
          <p:cNvSpPr/>
          <p:nvPr/>
        </p:nvSpPr>
        <p:spPr>
          <a:xfrm>
            <a:off x="2299560" y="2645126"/>
            <a:ext cx="381289" cy="3468803"/>
          </a:xfrm>
          <a:prstGeom prst="leftBrace">
            <a:avLst>
              <a:gd name="adj1" fmla="val 8333"/>
              <a:gd name="adj2" fmla="val 313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299560" y="6176963"/>
            <a:ext cx="381289" cy="655282"/>
          </a:xfrm>
          <a:prstGeom prst="leftBrace">
            <a:avLst>
              <a:gd name="adj1" fmla="val 8333"/>
              <a:gd name="adj2" fmla="val 313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If program is successfully executed, </a:t>
            </a:r>
            <a:r>
              <a:rPr lang="en-US" u="sng" dirty="0"/>
              <a:t>ready-to-upload course (course.tar.gz) </a:t>
            </a:r>
            <a:r>
              <a:rPr lang="en-US" dirty="0"/>
              <a:t>is created inside the course folder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7516" y="3469532"/>
            <a:ext cx="3410097" cy="2666298"/>
            <a:chOff x="531372" y="5002768"/>
            <a:chExt cx="1801012" cy="12912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33580" r="68643"/>
            <a:stretch/>
          </p:blipFill>
          <p:spPr>
            <a:xfrm>
              <a:off x="531372" y="5313405"/>
              <a:ext cx="1801012" cy="9806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68643" b="80090"/>
            <a:stretch/>
          </p:blipFill>
          <p:spPr>
            <a:xfrm>
              <a:off x="531372" y="5002768"/>
              <a:ext cx="1801012" cy="293940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V="1">
            <a:off x="2008094" y="3926541"/>
            <a:ext cx="2501153" cy="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509247" y="3200400"/>
            <a:ext cx="2958353" cy="2653553"/>
            <a:chOff x="4509247" y="3200400"/>
            <a:chExt cx="2958353" cy="2653553"/>
          </a:xfrm>
        </p:grpSpPr>
        <p:grpSp>
          <p:nvGrpSpPr>
            <p:cNvPr id="10" name="Group 9"/>
            <p:cNvGrpSpPr/>
            <p:nvPr/>
          </p:nvGrpSpPr>
          <p:grpSpPr>
            <a:xfrm>
              <a:off x="4723278" y="3558989"/>
              <a:ext cx="2459206" cy="2221241"/>
              <a:chOff x="6247278" y="2993404"/>
              <a:chExt cx="2192264" cy="19441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/>
              <a:srcRect b="53179"/>
              <a:stretch/>
            </p:blipFill>
            <p:spPr>
              <a:xfrm>
                <a:off x="6247278" y="2993404"/>
                <a:ext cx="1209844" cy="165031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t="46821"/>
              <a:stretch/>
            </p:blipFill>
            <p:spPr>
              <a:xfrm>
                <a:off x="7229698" y="3063119"/>
                <a:ext cx="1209844" cy="1874428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6960169" y="4454139"/>
                <a:ext cx="1389530" cy="23936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509247" y="3200400"/>
              <a:ext cx="2958353" cy="2653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88062" y="3269776"/>
              <a:ext cx="240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Offline course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6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script is only tested with 1 </a:t>
            </a:r>
            <a:r>
              <a:rPr lang="en-US" dirty="0" err="1" smtClean="0"/>
              <a:t>edX</a:t>
            </a:r>
            <a:r>
              <a:rPr lang="en-US" dirty="0" smtClean="0"/>
              <a:t> course. Therefore, unexpected error should happen while using the program. </a:t>
            </a:r>
            <a:endParaRPr lang="en-US" dirty="0"/>
          </a:p>
          <a:p>
            <a:r>
              <a:rPr lang="en-US" dirty="0" smtClean="0"/>
              <a:t>There is a bug after uploading course back to </a:t>
            </a:r>
            <a:r>
              <a:rPr lang="en-US" dirty="0" err="1" smtClean="0"/>
              <a:t>edX</a:t>
            </a:r>
            <a:r>
              <a:rPr lang="en-US" dirty="0" smtClean="0"/>
              <a:t>. It is found that some text components disappeared in </a:t>
            </a:r>
            <a:r>
              <a:rPr lang="en-US" dirty="0" err="1" smtClean="0"/>
              <a:t>edX</a:t>
            </a:r>
            <a:r>
              <a:rPr lang="en-US" dirty="0" smtClean="0"/>
              <a:t> page. In our test, </a:t>
            </a:r>
            <a:r>
              <a:rPr lang="en-US" dirty="0"/>
              <a:t>1</a:t>
            </a:r>
            <a:r>
              <a:rPr lang="en-US" dirty="0" smtClean="0"/>
              <a:t> component is missing.</a:t>
            </a:r>
          </a:p>
          <a:p>
            <a:r>
              <a:rPr lang="en-US" dirty="0" smtClean="0"/>
              <a:t>Some HTML component listed in ‘error_files.txt’ will not have figures showed properly in </a:t>
            </a:r>
            <a:r>
              <a:rPr lang="en-US" dirty="0" err="1" smtClean="0"/>
              <a:t>edX</a:t>
            </a:r>
            <a:r>
              <a:rPr lang="en-US" dirty="0" smtClean="0"/>
              <a:t>. This happens when original component (</a:t>
            </a:r>
            <a:r>
              <a:rPr lang="en-US" dirty="0" err="1" smtClean="0"/>
              <a:t>Eng</a:t>
            </a:r>
            <a:r>
              <a:rPr lang="en-US" dirty="0" smtClean="0"/>
              <a:t>) and translated component (local language) have different number of figures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the tool work (slide 3-9)</a:t>
            </a:r>
          </a:p>
          <a:p>
            <a:r>
              <a:rPr lang="en-US" sz="3600" dirty="0" smtClean="0"/>
              <a:t>Tutorial (slide)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  <a:r>
              <a:rPr lang="en-US" dirty="0" smtClean="0"/>
              <a:t>of Text Modification Tool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2417650"/>
            <a:ext cx="3890682" cy="4123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1906" y="6121572"/>
            <a:ext cx="2057400" cy="365125"/>
          </a:xfrm>
        </p:spPr>
        <p:txBody>
          <a:bodyPr/>
          <a:lstStyle/>
          <a:p>
            <a:fld id="{2D391FBD-0DAC-40B7-AD1E-99026B3DFA42}" type="slidenum">
              <a:rPr lang="en-US" smtClean="0"/>
              <a:t>3</a:t>
            </a:fld>
            <a:endParaRPr lang="en-US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4" y="2771299"/>
            <a:ext cx="7886700" cy="36850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28691" y="2417650"/>
            <a:ext cx="4221256" cy="411199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49" y="1624728"/>
            <a:ext cx="8066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Consists of 2 </a:t>
            </a:r>
            <a:r>
              <a:rPr lang="en-US" sz="2800" dirty="0" err="1" smtClean="0">
                <a:cs typeface="Times New Roman" panose="02020603050405020304" pitchFamily="18" charset="0"/>
              </a:rPr>
              <a:t>subprocess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93" y="2482098"/>
            <a:ext cx="5750092" cy="3450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 Extraction-1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5042" y="2439165"/>
            <a:ext cx="708212" cy="931739"/>
            <a:chOff x="501544" y="2961202"/>
            <a:chExt cx="708212" cy="931739"/>
          </a:xfrm>
        </p:grpSpPr>
        <p:pic>
          <p:nvPicPr>
            <p:cNvPr id="1030" name="Picture 6" descr="https://yt3.ggpht.com/-QxpV6Kf3DbQ/AAAAAAAAAAI/AAAAAAAAAAA/kUHV4wNM4So/s900-c-k-no-mo-rj-c0xffffff/phot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44" y="2961202"/>
              <a:ext cx="708212" cy="615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650" y="3407098"/>
              <a:ext cx="581106" cy="48584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 rot="19056110">
            <a:off x="1138286" y="3895510"/>
            <a:ext cx="416279" cy="395437"/>
            <a:chOff x="786942" y="2845062"/>
            <a:chExt cx="416279" cy="395437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786942" y="2845062"/>
              <a:ext cx="291353" cy="29135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71527" y="2908806"/>
              <a:ext cx="331694" cy="3316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16590" y="4508916"/>
            <a:ext cx="1093769" cy="1392757"/>
            <a:chOff x="1209935" y="2223940"/>
            <a:chExt cx="1093769" cy="1392757"/>
          </a:xfrm>
        </p:grpSpPr>
        <p:pic>
          <p:nvPicPr>
            <p:cNvPr id="1028" name="Picture 4" descr="https://upload.wikimedia.org/wikipedia/commons/thumb/8/82/Text-x-python.svg/200px-Text-x-python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35" y="2223940"/>
              <a:ext cx="1077913" cy="107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42" t="11015" b="25098"/>
            <a:stretch/>
          </p:blipFill>
          <p:spPr>
            <a:xfrm>
              <a:off x="1335515" y="3301853"/>
              <a:ext cx="968189" cy="314844"/>
            </a:xfrm>
            <a:prstGeom prst="rect">
              <a:avLst/>
            </a:prstGeom>
          </p:spPr>
        </p:pic>
      </p:grpSp>
      <p:pic>
        <p:nvPicPr>
          <p:cNvPr id="1032" name="Picture 8" descr="http://www.iconsdb.com/icons/preview/caribbean-blue/arrow-58-xxl.png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0140" flipH="1" flipV="1">
            <a:off x="2002785" y="397633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28649" y="3385829"/>
            <a:ext cx="1864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cs typeface="Times New Roman" panose="02020603050405020304" pitchFamily="18" charset="0"/>
              </a:rPr>
              <a:t>Exported course</a:t>
            </a:r>
            <a:endParaRPr lang="en-US" b="1" dirty="0">
              <a:cs typeface="Times New Roman" panose="02020603050405020304" pitchFamily="18" charset="0"/>
            </a:endParaRPr>
          </a:p>
        </p:txBody>
      </p:sp>
      <p:pic>
        <p:nvPicPr>
          <p:cNvPr id="36" name="Picture 4" descr="https://cdn.sstatic.net/Sites/japanese/img/apple-touch-icon@2.png?v=814419482b93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4" t="13518" r="14406" b="11418"/>
          <a:stretch/>
        </p:blipFill>
        <p:spPr bwMode="auto">
          <a:xfrm>
            <a:off x="10546512" y="10780466"/>
            <a:ext cx="98823" cy="1122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628649" y="1624728"/>
            <a:ext cx="8066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cs typeface="Times New Roman" panose="02020603050405020304" pitchFamily="18" charset="0"/>
              </a:rPr>
              <a:t>ourse structures (</a:t>
            </a:r>
            <a:r>
              <a:rPr lang="en-US" sz="2800" b="1" dirty="0" smtClean="0">
                <a:cs typeface="Times New Roman" panose="02020603050405020304" pitchFamily="18" charset="0"/>
              </a:rPr>
              <a:t>name</a:t>
            </a:r>
            <a:r>
              <a:rPr lang="en-US" sz="2800" dirty="0" smtClean="0">
                <a:cs typeface="Times New Roman" panose="02020603050405020304" pitchFamily="18" charset="0"/>
              </a:rPr>
              <a:t>) </a:t>
            </a:r>
            <a:r>
              <a:rPr lang="en-US" sz="2800" dirty="0">
                <a:cs typeface="Times New Roman" panose="02020603050405020304" pitchFamily="18" charset="0"/>
              </a:rPr>
              <a:t>are </a:t>
            </a:r>
            <a:r>
              <a:rPr lang="en-US" sz="2800" b="1" dirty="0">
                <a:cs typeface="Times New Roman" panose="02020603050405020304" pitchFamily="18" charset="0"/>
              </a:rPr>
              <a:t>copied</a:t>
            </a:r>
            <a:r>
              <a:rPr lang="en-US" sz="2800" dirty="0">
                <a:cs typeface="Times New Roman" panose="02020603050405020304" pitchFamily="18" charset="0"/>
              </a:rPr>
              <a:t> into </a:t>
            </a:r>
            <a:r>
              <a:rPr lang="en-US" sz="2800" dirty="0" smtClean="0">
                <a:cs typeface="Times New Roman" panose="02020603050405020304" pitchFamily="18" charset="0"/>
              </a:rPr>
              <a:t>the table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FBD-0DAC-40B7-AD1E-99026B3DF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900324" y="2151579"/>
            <a:ext cx="1108820" cy="1140697"/>
            <a:chOff x="5442292" y="5099692"/>
            <a:chExt cx="1439723" cy="1439723"/>
          </a:xfrm>
        </p:grpSpPr>
        <p:pic>
          <p:nvPicPr>
            <p:cNvPr id="1036" name="Picture 12" descr="https://cdn0.iconfinder.com/data/icons/snow_sabre_silver/512/folder_HTM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292" y="5099692"/>
              <a:ext cx="1439723" cy="143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cdn.sstatic.net/Sites/japanese/img/apple-touch-icon@2.png?v=814419482b9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31" y="5610709"/>
              <a:ext cx="767859" cy="76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2" name="Picture 18" descr="https://image.freepik.com/free-vector/magnifying-glass-icon_1284-209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84" y="2082410"/>
            <a:ext cx="1801922" cy="18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 Extraction-2</a:t>
            </a:r>
            <a:endParaRPr lang="en-US" dirty="0"/>
          </a:p>
        </p:txBody>
      </p:sp>
      <p:pic>
        <p:nvPicPr>
          <p:cNvPr id="36" name="Picture 4" descr="https://cdn.sstatic.net/Sites/japanese/img/apple-touch-icon@2.png?v=814419482b93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4" t="13518" r="14406" b="11418"/>
          <a:stretch/>
        </p:blipFill>
        <p:spPr bwMode="auto">
          <a:xfrm>
            <a:off x="10546512" y="10780466"/>
            <a:ext cx="98823" cy="1122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9" name="Rectangle 38"/>
          <p:cNvSpPr/>
          <p:nvPr/>
        </p:nvSpPr>
        <p:spPr>
          <a:xfrm>
            <a:off x="6463392" y="3502835"/>
            <a:ext cx="2319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cs typeface="Times New Roman" panose="02020603050405020304" pitchFamily="18" charset="0"/>
              </a:rPr>
              <a:t>Translated text folder</a:t>
            </a:r>
            <a:endParaRPr lang="en-US" b="1" dirty="0">
              <a:cs typeface="Times New Roman" panose="02020603050405020304" pitchFamily="18" charset="0"/>
            </a:endParaRPr>
          </a:p>
        </p:txBody>
      </p:sp>
      <p:pic>
        <p:nvPicPr>
          <p:cNvPr id="1044" name="Picture 20" descr="Clipboard Past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17" y="4658257"/>
            <a:ext cx="1181104" cy="118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 rot="8231381">
            <a:off x="7445171" y="3946665"/>
            <a:ext cx="416279" cy="395437"/>
            <a:chOff x="786942" y="2845062"/>
            <a:chExt cx="416279" cy="395437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786942" y="2845062"/>
              <a:ext cx="291353" cy="29135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871527" y="2908806"/>
              <a:ext cx="331694" cy="3316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881793" y="5987019"/>
            <a:ext cx="164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Copy and Paste</a:t>
            </a:r>
            <a:endParaRPr lang="en-US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5" y="2536964"/>
            <a:ext cx="5755157" cy="3450055"/>
          </a:xfrm>
          <a:prstGeom prst="rect">
            <a:avLst/>
          </a:prstGeom>
        </p:spPr>
      </p:pic>
      <p:pic>
        <p:nvPicPr>
          <p:cNvPr id="44" name="Picture 8" descr="http://www.iconsdb.com/icons/preview/caribbean-blue/arrow-58-xxl.png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94554">
            <a:off x="5600387" y="49143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628649" y="1624728"/>
            <a:ext cx="8066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Copy translated Files and location to the table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FBD-0DAC-40B7-AD1E-99026B3DF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Conversion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4870"/>
          <a:stretch/>
        </p:blipFill>
        <p:spPr>
          <a:xfrm>
            <a:off x="270371" y="2925530"/>
            <a:ext cx="8244979" cy="31034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3217" y="6091907"/>
            <a:ext cx="31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400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Part: automated task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4608" y="6071373"/>
            <a:ext cx="2862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4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Part: manual task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282" y="2582216"/>
            <a:ext cx="105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section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4835" y="2571600"/>
            <a:ext cx="147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subsection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8983" y="2582216"/>
            <a:ext cx="677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unit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7571" y="2607686"/>
            <a:ext cx="19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component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42022" y="2632498"/>
            <a:ext cx="162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directory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1595" y="2644017"/>
            <a:ext cx="162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HTML filename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33675" y="1206290"/>
            <a:ext cx="889647" cy="1107507"/>
            <a:chOff x="501544" y="2961202"/>
            <a:chExt cx="708212" cy="931739"/>
          </a:xfrm>
        </p:grpSpPr>
        <p:pic>
          <p:nvPicPr>
            <p:cNvPr id="20" name="Picture 6" descr="https://yt3.ggpht.com/-QxpV6Kf3DbQ/AAAAAAAAAAI/AAAAAAAAAAA/kUHV4wNM4So/s900-c-k-no-mo-rj-c0xffffff/photo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44" y="2961202"/>
              <a:ext cx="708212" cy="615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650" y="3407098"/>
              <a:ext cx="581106" cy="485843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537742" y="1327706"/>
            <a:ext cx="979539" cy="941214"/>
            <a:chOff x="5442292" y="5099692"/>
            <a:chExt cx="1439723" cy="1439723"/>
          </a:xfrm>
        </p:grpSpPr>
        <p:pic>
          <p:nvPicPr>
            <p:cNvPr id="23" name="Picture 12" descr="https://cdn0.iconfinder.com/data/icons/snow_sabre_silver/512/folder_HTML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292" y="5099692"/>
              <a:ext cx="1439723" cy="143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tps://cdn.sstatic.net/Sites/japanese/img/apple-touch-icon@2.png?v=814419482b9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31" y="5610709"/>
              <a:ext cx="767859" cy="76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http://www.tomorrowsbooks.com/images/parentheses_right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71978" y="-121995"/>
            <a:ext cx="1019175" cy="50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www.tomorrowsbooks.com/images/parentheses_right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23460" y="745895"/>
            <a:ext cx="1019175" cy="32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FBD-0DAC-40B7-AD1E-99026B3DFA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replacement-1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3229664"/>
            <a:ext cx="2243473" cy="13435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88968" y="3226141"/>
            <a:ext cx="1093769" cy="1392757"/>
            <a:chOff x="1209935" y="2223940"/>
            <a:chExt cx="1093769" cy="1392757"/>
          </a:xfrm>
        </p:grpSpPr>
        <p:pic>
          <p:nvPicPr>
            <p:cNvPr id="16" name="Picture 4" descr="https://upload.wikimedia.org/wikipedia/commons/thumb/8/82/Text-x-python.svg/200px-Text-x-python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35" y="2223940"/>
              <a:ext cx="1077913" cy="107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42" t="11015" b="25098"/>
            <a:stretch/>
          </p:blipFill>
          <p:spPr>
            <a:xfrm>
              <a:off x="1335515" y="3301853"/>
              <a:ext cx="968189" cy="31484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942021" y="2295107"/>
            <a:ext cx="952217" cy="1080509"/>
            <a:chOff x="501544" y="2961202"/>
            <a:chExt cx="708212" cy="931739"/>
          </a:xfrm>
        </p:grpSpPr>
        <p:pic>
          <p:nvPicPr>
            <p:cNvPr id="19" name="Picture 6" descr="https://yt3.ggpht.com/-QxpV6Kf3DbQ/AAAAAAAAAAI/AAAAAAAAAAA/kUHV4wNM4So/s900-c-k-no-mo-rj-c0xffffff/phot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44" y="2961202"/>
              <a:ext cx="708212" cy="615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650" y="3407098"/>
              <a:ext cx="581106" cy="48584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796726" y="4496970"/>
            <a:ext cx="1271740" cy="1124176"/>
            <a:chOff x="5442292" y="5099692"/>
            <a:chExt cx="1439723" cy="1439723"/>
          </a:xfrm>
        </p:grpSpPr>
        <p:pic>
          <p:nvPicPr>
            <p:cNvPr id="22" name="Picture 12" descr="https://cdn0.iconfinder.com/data/icons/snow_sabre_silver/512/folder_HTM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292" y="5099692"/>
              <a:ext cx="1439723" cy="143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https://cdn.sstatic.net/Sites/japanese/img/apple-touch-icon@2.png?v=814419482b9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31" y="5610709"/>
              <a:ext cx="767859" cy="76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560924" y="2139052"/>
            <a:ext cx="1506345" cy="1706940"/>
            <a:chOff x="328348" y="-557323"/>
            <a:chExt cx="2600384" cy="311196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8348" y="-557323"/>
              <a:ext cx="2254111" cy="280716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4968" y="-404923"/>
              <a:ext cx="2254111" cy="280716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4621" y="-252523"/>
              <a:ext cx="2254111" cy="2807163"/>
            </a:xfrm>
            <a:prstGeom prst="rect">
              <a:avLst/>
            </a:prstGeom>
          </p:spPr>
        </p:pic>
        <p:pic>
          <p:nvPicPr>
            <p:cNvPr id="42" name="Picture 2" descr="https://cdn2.iconfinder.com/data/icons/virtual-keyboard/512/en-english-usa-language-text-translate-512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138" y="317231"/>
              <a:ext cx="1352753" cy="1352753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6" name="Group 25"/>
          <p:cNvGrpSpPr/>
          <p:nvPr/>
        </p:nvGrpSpPr>
        <p:grpSpPr>
          <a:xfrm>
            <a:off x="6754768" y="4107527"/>
            <a:ext cx="1355290" cy="1770423"/>
            <a:chOff x="10000082" y="-557324"/>
            <a:chExt cx="2600383" cy="311196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000082" y="-557324"/>
              <a:ext cx="2254111" cy="280716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176702" y="-404924"/>
              <a:ext cx="2254111" cy="280716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46354" y="-252524"/>
              <a:ext cx="2254111" cy="280716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992880" y="60563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8" name="Picture 4" descr="https://cdn.sstatic.net/Sites/japanese/img/apple-touch-icon@2.png?v=814419482b93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4" t="13518" r="14406" b="11418"/>
            <a:stretch/>
          </p:blipFill>
          <p:spPr bwMode="auto">
            <a:xfrm>
              <a:off x="10749040" y="290672"/>
              <a:ext cx="1432560" cy="149352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0" name="TextBox 29"/>
          <p:cNvSpPr txBox="1"/>
          <p:nvPr/>
        </p:nvSpPr>
        <p:spPr>
          <a:xfrm>
            <a:off x="8932751" y="8945979"/>
            <a:ext cx="4284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contents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871115" y="2994902"/>
            <a:ext cx="587497" cy="872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14492" y="5079440"/>
            <a:ext cx="587497" cy="872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18" descr="https://image.freepik.com/free-vector/magnifying-glass-icon_1284-2091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66881" y="2611088"/>
            <a:ext cx="1801922" cy="18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8" descr="https://image.freepik.com/free-vector/magnifying-glass-icon_1284-2091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934392" y="3902625"/>
            <a:ext cx="1801922" cy="18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628648" y="1468038"/>
            <a:ext cx="8066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Tool locates </a:t>
            </a:r>
            <a:r>
              <a:rPr lang="en-US" sz="2800" dirty="0">
                <a:cs typeface="Times New Roman" panose="02020603050405020304" pitchFamily="18" charset="0"/>
              </a:rPr>
              <a:t>target HTML </a:t>
            </a:r>
            <a:r>
              <a:rPr lang="en-US" sz="2800" dirty="0" smtClean="0">
                <a:cs typeface="Times New Roman" panose="02020603050405020304" pitchFamily="18" charset="0"/>
              </a:rPr>
              <a:t>files </a:t>
            </a:r>
            <a:r>
              <a:rPr lang="en-US" sz="2800" dirty="0">
                <a:cs typeface="Times New Roman" panose="02020603050405020304" pitchFamily="18" charset="0"/>
              </a:rPr>
              <a:t>(</a:t>
            </a:r>
            <a:r>
              <a:rPr lang="en-US" sz="2800" b="1" dirty="0">
                <a:cs typeface="Times New Roman" panose="02020603050405020304" pitchFamily="18" charset="0"/>
              </a:rPr>
              <a:t>English text</a:t>
            </a:r>
            <a:r>
              <a:rPr lang="en-US" sz="2800" dirty="0">
                <a:cs typeface="Times New Roman" panose="02020603050405020304" pitchFamily="18" charset="0"/>
              </a:rPr>
              <a:t>) in exported course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1824" y="5851801"/>
            <a:ext cx="8066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Tool locates desired </a:t>
            </a:r>
            <a:r>
              <a:rPr lang="en-US" sz="2800" dirty="0">
                <a:cs typeface="Times New Roman" panose="02020603050405020304" pitchFamily="18" charset="0"/>
              </a:rPr>
              <a:t>HTML </a:t>
            </a:r>
            <a:r>
              <a:rPr lang="en-US" sz="2800" dirty="0" smtClean="0">
                <a:cs typeface="Times New Roman" panose="02020603050405020304" pitchFamily="18" charset="0"/>
              </a:rPr>
              <a:t>files (</a:t>
            </a:r>
            <a:r>
              <a:rPr lang="en-US" sz="2800" b="1" dirty="0" smtClean="0">
                <a:cs typeface="Times New Roman" panose="02020603050405020304" pitchFamily="18" charset="0"/>
              </a:rPr>
              <a:t>Translated </a:t>
            </a:r>
            <a:r>
              <a:rPr lang="en-US" sz="2800" b="1" dirty="0">
                <a:cs typeface="Times New Roman" panose="02020603050405020304" pitchFamily="18" charset="0"/>
              </a:rPr>
              <a:t>text</a:t>
            </a:r>
            <a:r>
              <a:rPr lang="en-US" sz="2800" dirty="0">
                <a:cs typeface="Times New Roman" panose="02020603050405020304" pitchFamily="18" charset="0"/>
              </a:rPr>
              <a:t>) in local directory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FBD-0DAC-40B7-AD1E-99026B3DFA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replacement-2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95304" y="3415448"/>
            <a:ext cx="1169407" cy="1322302"/>
            <a:chOff x="1209935" y="2223940"/>
            <a:chExt cx="1093769" cy="1392757"/>
          </a:xfrm>
        </p:grpSpPr>
        <p:pic>
          <p:nvPicPr>
            <p:cNvPr id="16" name="Picture 4" descr="https://upload.wikimedia.org/wikipedia/commons/thumb/8/82/Text-x-python.svg/200px-Text-x-python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35" y="2223940"/>
              <a:ext cx="1077913" cy="107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42" t="11015" b="25098"/>
            <a:stretch/>
          </p:blipFill>
          <p:spPr>
            <a:xfrm>
              <a:off x="1335515" y="3301853"/>
              <a:ext cx="968189" cy="31484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809924" y="1962100"/>
            <a:ext cx="952217" cy="1080509"/>
            <a:chOff x="501544" y="2961202"/>
            <a:chExt cx="708212" cy="931739"/>
          </a:xfrm>
        </p:grpSpPr>
        <p:pic>
          <p:nvPicPr>
            <p:cNvPr id="19" name="Picture 6" descr="https://yt3.ggpht.com/-QxpV6Kf3DbQ/AAAAAAAAAAI/AAAAAAAAAAA/kUHV4wNM4So/s900-c-k-no-mo-rj-c0xffffff/photo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44" y="2961202"/>
              <a:ext cx="708212" cy="615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650" y="3407098"/>
              <a:ext cx="581106" cy="48584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523564" y="5224843"/>
            <a:ext cx="1271740" cy="1124176"/>
            <a:chOff x="5442292" y="5099692"/>
            <a:chExt cx="1439723" cy="1439723"/>
          </a:xfrm>
        </p:grpSpPr>
        <p:pic>
          <p:nvPicPr>
            <p:cNvPr id="22" name="Picture 12" descr="https://cdn0.iconfinder.com/data/icons/snow_sabre_silver/512/folder_HTML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292" y="5099692"/>
              <a:ext cx="1439723" cy="143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https://cdn.sstatic.net/Sites/japanese/img/apple-touch-icon@2.png?v=814419482b93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31" y="5610709"/>
              <a:ext cx="767859" cy="76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492098" y="1441753"/>
            <a:ext cx="1506345" cy="1706940"/>
            <a:chOff x="328348" y="-557324"/>
            <a:chExt cx="2600383" cy="311196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8348" y="-557324"/>
              <a:ext cx="2254111" cy="280716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4968" y="-404924"/>
              <a:ext cx="2254111" cy="280716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4620" y="-252524"/>
              <a:ext cx="2254111" cy="2807164"/>
            </a:xfrm>
            <a:prstGeom prst="rect">
              <a:avLst/>
            </a:prstGeom>
          </p:spPr>
        </p:pic>
        <p:pic>
          <p:nvPicPr>
            <p:cNvPr id="42" name="Picture 2" descr="https://cdn2.iconfinder.com/data/icons/virtual-keyboard/512/en-english-usa-language-text-translate-512.pn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138" y="317231"/>
              <a:ext cx="1352753" cy="1352753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6" name="Group 25"/>
          <p:cNvGrpSpPr/>
          <p:nvPr/>
        </p:nvGrpSpPr>
        <p:grpSpPr>
          <a:xfrm>
            <a:off x="6481606" y="4835400"/>
            <a:ext cx="1355290" cy="1770423"/>
            <a:chOff x="10000082" y="-557324"/>
            <a:chExt cx="2600383" cy="311196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000082" y="-557324"/>
              <a:ext cx="2254111" cy="280716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176702" y="-404924"/>
              <a:ext cx="2254111" cy="280716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46354" y="-252524"/>
              <a:ext cx="2254111" cy="280716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992880" y="60563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8" name="Picture 4" descr="https://cdn.sstatic.net/Sites/japanese/img/apple-touch-icon@2.png?v=814419482b93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4" t="13518" r="14406" b="11418"/>
            <a:stretch/>
          </p:blipFill>
          <p:spPr bwMode="auto">
            <a:xfrm>
              <a:off x="10749040" y="290672"/>
              <a:ext cx="1432560" cy="149352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0" name="TextBox 29"/>
          <p:cNvSpPr txBox="1"/>
          <p:nvPr/>
        </p:nvSpPr>
        <p:spPr>
          <a:xfrm>
            <a:off x="8932751" y="8945979"/>
            <a:ext cx="4284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contents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884597" y="3252350"/>
            <a:ext cx="874017" cy="1652796"/>
            <a:chOff x="5002751" y="4012747"/>
            <a:chExt cx="1576781" cy="354733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1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01"/>
            <a:stretch/>
          </p:blipFill>
          <p:spPr>
            <a:xfrm rot="16200000">
              <a:off x="4028469" y="5009023"/>
              <a:ext cx="3525343" cy="157677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39" t="50401"/>
            <a:stretch/>
          </p:blipFill>
          <p:spPr>
            <a:xfrm rot="16200000">
              <a:off x="4874962" y="4140537"/>
              <a:ext cx="1832360" cy="1576780"/>
            </a:xfrm>
            <a:prstGeom prst="rect">
              <a:avLst/>
            </a:prstGeom>
          </p:spPr>
        </p:pic>
      </p:grpSp>
      <p:cxnSp>
        <p:nvCxnSpPr>
          <p:cNvPr id="44" name="Straight Arrow Connector 43"/>
          <p:cNvCxnSpPr/>
          <p:nvPr/>
        </p:nvCxnSpPr>
        <p:spPr>
          <a:xfrm>
            <a:off x="5739018" y="2661895"/>
            <a:ext cx="587497" cy="872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41330" y="5807313"/>
            <a:ext cx="587497" cy="872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4464" y="3368230"/>
            <a:ext cx="49461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 smtClean="0"/>
              <a:t>English text blocks </a:t>
            </a:r>
            <a:r>
              <a:rPr lang="en-US" sz="2800" dirty="0" smtClean="0"/>
              <a:t>in </a:t>
            </a:r>
            <a:r>
              <a:rPr lang="en-US" sz="2800" dirty="0"/>
              <a:t>backup course will </a:t>
            </a:r>
            <a:r>
              <a:rPr lang="en-US" sz="2800" dirty="0" smtClean="0"/>
              <a:t>be </a:t>
            </a:r>
            <a:r>
              <a:rPr lang="en-US" sz="2800" dirty="0"/>
              <a:t>iteratively</a:t>
            </a:r>
            <a:r>
              <a:rPr lang="en-US" sz="2800" dirty="0" smtClean="0"/>
              <a:t> </a:t>
            </a:r>
            <a:r>
              <a:rPr lang="en-US" sz="2800" dirty="0"/>
              <a:t>replaced </a:t>
            </a:r>
            <a:r>
              <a:rPr lang="en-US" sz="2800" dirty="0" smtClean="0"/>
              <a:t>by </a:t>
            </a:r>
            <a:r>
              <a:rPr lang="en-US" sz="2800" b="1" dirty="0" smtClean="0"/>
              <a:t>translated text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FBD-0DAC-40B7-AD1E-99026B3DFA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replacement-3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41592" y="3683326"/>
            <a:ext cx="1059798" cy="1288025"/>
            <a:chOff x="1209935" y="2223940"/>
            <a:chExt cx="1093769" cy="1392757"/>
          </a:xfrm>
        </p:grpSpPr>
        <p:pic>
          <p:nvPicPr>
            <p:cNvPr id="16" name="Picture 4" descr="https://upload.wikimedia.org/wikipedia/commons/thumb/8/82/Text-x-python.svg/200px-Text-x-python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35" y="2223940"/>
              <a:ext cx="1077913" cy="107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42" t="11015" b="25098"/>
            <a:stretch/>
          </p:blipFill>
          <p:spPr>
            <a:xfrm>
              <a:off x="1335515" y="3301853"/>
              <a:ext cx="968189" cy="31484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278083" y="3683326"/>
            <a:ext cx="1073294" cy="1288025"/>
            <a:chOff x="10000082" y="-557324"/>
            <a:chExt cx="2600383" cy="311196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000082" y="-557324"/>
              <a:ext cx="2254111" cy="280716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176702" y="-404924"/>
              <a:ext cx="2254111" cy="280716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46354" y="-252524"/>
              <a:ext cx="2254111" cy="280716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992880" y="60563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8" name="Picture 4" descr="https://cdn.sstatic.net/Sites/japanese/img/apple-touch-icon@2.png?v=814419482b9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4" t="13518" r="14406" b="11418"/>
            <a:stretch/>
          </p:blipFill>
          <p:spPr bwMode="auto">
            <a:xfrm>
              <a:off x="10749040" y="290672"/>
              <a:ext cx="1432560" cy="149352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8" name="Group 17"/>
          <p:cNvGrpSpPr/>
          <p:nvPr/>
        </p:nvGrpSpPr>
        <p:grpSpPr>
          <a:xfrm>
            <a:off x="1518852" y="2844440"/>
            <a:ext cx="2043258" cy="1874958"/>
            <a:chOff x="501544" y="2961202"/>
            <a:chExt cx="708212" cy="931739"/>
          </a:xfrm>
        </p:grpSpPr>
        <p:pic>
          <p:nvPicPr>
            <p:cNvPr id="19" name="Picture 6" descr="https://yt3.ggpht.com/-QxpV6Kf3DbQ/AAAAAAAAAAI/AAAAAAAAAAA/kUHV4wNM4So/s900-c-k-no-mo-rj-c0xffffff/photo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44" y="2961202"/>
              <a:ext cx="708212" cy="615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650" y="3407098"/>
              <a:ext cx="581106" cy="485843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932751" y="8945979"/>
            <a:ext cx="4284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contents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Japanese)</a:t>
            </a:r>
          </a:p>
        </p:txBody>
      </p:sp>
      <p:pic>
        <p:nvPicPr>
          <p:cNvPr id="4098" name="Picture 2" descr="https://cdn3.iconfinder.com/data/icons/muksis/128/tar.gz-128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64" y="3467443"/>
            <a:ext cx="1547310" cy="15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3345086" y="4124604"/>
            <a:ext cx="2935398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14064" y="1702399"/>
            <a:ext cx="8123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C</a:t>
            </a:r>
            <a:r>
              <a:rPr lang="en-US" sz="2800" dirty="0" smtClean="0"/>
              <a:t>ourse with translated text is compressed in </a:t>
            </a:r>
            <a:r>
              <a:rPr lang="en-US" sz="2800" b="1" dirty="0" smtClean="0"/>
              <a:t>tar.gz (</a:t>
            </a:r>
            <a:r>
              <a:rPr lang="en-US" sz="2800" b="1" dirty="0" err="1" smtClean="0"/>
              <a:t>edX’s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uploadable</a:t>
            </a:r>
            <a:r>
              <a:rPr lang="en-US" sz="2800" b="1" dirty="0" smtClean="0"/>
              <a:t> format)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FBD-0DAC-40B7-AD1E-99026B3DFA42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80484" y="2656506"/>
            <a:ext cx="2057399" cy="28298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77474" y="5945666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Use </a:t>
            </a:r>
            <a:r>
              <a:rPr lang="en-US" b="1" dirty="0" err="1"/>
              <a:t>edX’s</a:t>
            </a:r>
            <a:r>
              <a:rPr lang="en-US" b="1" dirty="0"/>
              <a:t> import function </a:t>
            </a:r>
            <a:r>
              <a:rPr lang="en-US" dirty="0"/>
              <a:t>to upload the modified course online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02164" y="2844026"/>
            <a:ext cx="2222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Output file</a:t>
            </a:r>
            <a:endParaRPr lang="en-US" sz="2800" b="1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663474" y="5481205"/>
            <a:ext cx="617010" cy="464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643</Words>
  <Application>Microsoft Office PowerPoint</Application>
  <PresentationFormat>On-screen Show (4:3)</PresentationFormat>
  <Paragraphs>121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Text Modification Tool Tutorial</vt:lpstr>
      <vt:lpstr>Contents</vt:lpstr>
      <vt:lpstr>Overview of Text Modification Tool</vt:lpstr>
      <vt:lpstr>Course Structure Extraction-1 </vt:lpstr>
      <vt:lpstr>Course Structure Extraction-2</vt:lpstr>
      <vt:lpstr>Example of Conversion Table</vt:lpstr>
      <vt:lpstr>Component replacement-1 </vt:lpstr>
      <vt:lpstr>Component replacement-2 </vt:lpstr>
      <vt:lpstr>Component replacement-3 </vt:lpstr>
      <vt:lpstr>Workspace folder</vt:lpstr>
      <vt:lpstr>Files and Folders preparation</vt:lpstr>
      <vt:lpstr>Example of exported course</vt:lpstr>
      <vt:lpstr>How to run the program</vt:lpstr>
      <vt:lpstr>How to run the program</vt:lpstr>
      <vt:lpstr>How to run the program</vt:lpstr>
      <vt:lpstr>How to run the program</vt:lpstr>
      <vt:lpstr>How to run the program</vt:lpstr>
      <vt:lpstr>How to run the program</vt:lpstr>
      <vt:lpstr>Notice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Modification Tool Read Me</dc:title>
  <dc:creator>Nopphon Keerativoranan</dc:creator>
  <cp:lastModifiedBy>Nopphon Keerativoranan</cp:lastModifiedBy>
  <cp:revision>20</cp:revision>
  <dcterms:created xsi:type="dcterms:W3CDTF">2017-06-20T14:32:44Z</dcterms:created>
  <dcterms:modified xsi:type="dcterms:W3CDTF">2017-10-27T06:42:42Z</dcterms:modified>
</cp:coreProperties>
</file>