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fb1d5a8a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fb1d5a8a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f696595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f696595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f6965952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f6965952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f6965952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f6965952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f6965952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f6965952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9205d1fb2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9205d1fb2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8f5b8a402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f5b8a402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fb1d5a8a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fb1d5a8a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f5b8a402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f5b8a402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fb1d5a8a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fb1d5a8a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f5b8a402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f5b8a402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fb1d5a8a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fb1d5a8a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cs.mongodb.com/manual/installation/" TargetMode="External"/><Relationship Id="rId4" Type="http://schemas.openxmlformats.org/officeDocument/2006/relationships/image" Target="../media/image2.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16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אפקה - טכנולוגיות ווב - פרויקט גמר</a:t>
            </a:r>
            <a:endParaRPr/>
          </a:p>
        </p:txBody>
      </p:sp>
      <p:sp>
        <p:nvSpPr>
          <p:cNvPr id="55" name="Google Shape;55;p13"/>
          <p:cNvSpPr txBox="1"/>
          <p:nvPr/>
        </p:nvSpPr>
        <p:spPr>
          <a:xfrm>
            <a:off x="387225" y="3083175"/>
            <a:ext cx="8160900" cy="4911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t/>
            </a:r>
            <a:endParaRPr/>
          </a:p>
        </p:txBody>
      </p:sp>
      <p:sp>
        <p:nvSpPr>
          <p:cNvPr id="56" name="Google Shape;56;p13"/>
          <p:cNvSpPr txBox="1"/>
          <p:nvPr/>
        </p:nvSpPr>
        <p:spPr>
          <a:xfrm>
            <a:off x="387225" y="2571750"/>
            <a:ext cx="8445000" cy="8625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GB"/>
              <a:t>מגישים:</a:t>
            </a:r>
            <a:endParaRPr/>
          </a:p>
          <a:p>
            <a:pPr indent="0" lvl="0" marL="0" rtl="1" algn="r">
              <a:spcBef>
                <a:spcPts val="0"/>
              </a:spcBef>
              <a:spcAft>
                <a:spcPts val="0"/>
              </a:spcAft>
              <a:buNone/>
            </a:pPr>
            <a:r>
              <a:rPr lang="en-GB"/>
              <a:t>שחר רוזן - 204541791</a:t>
            </a:r>
            <a:endParaRPr/>
          </a:p>
          <a:p>
            <a:pPr indent="0" lvl="0" marL="0" rtl="1" algn="r">
              <a:spcBef>
                <a:spcPts val="0"/>
              </a:spcBef>
              <a:spcAft>
                <a:spcPts val="0"/>
              </a:spcAft>
              <a:buNone/>
            </a:pPr>
            <a:r>
              <a:rPr lang="en-GB"/>
              <a:t>דור בן ברוך - 307881268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idx="1" type="body"/>
          </p:nvPr>
        </p:nvSpPr>
        <p:spPr>
          <a:xfrm>
            <a:off x="311700" y="635400"/>
            <a:ext cx="8520600" cy="42885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GB" sz="1600" u="sng"/>
              <a:t>שרת node</a:t>
            </a:r>
            <a:r>
              <a:rPr lang="en-GB" sz="1600"/>
              <a:t>:</a:t>
            </a:r>
            <a:endParaRPr sz="1600"/>
          </a:p>
          <a:p>
            <a:pPr indent="-330200" lvl="0" marL="457200" rtl="1" algn="r">
              <a:spcBef>
                <a:spcPts val="1600"/>
              </a:spcBef>
              <a:spcAft>
                <a:spcPts val="0"/>
              </a:spcAft>
              <a:buSzPts val="1600"/>
              <a:buChar char="●"/>
            </a:pPr>
            <a:r>
              <a:rPr lang="en-GB" sz="1600" u="sng"/>
              <a:t>התקנה</a:t>
            </a:r>
            <a:r>
              <a:rPr lang="en-GB" sz="1600"/>
              <a:t> - npm install</a:t>
            </a:r>
            <a:endParaRPr sz="1600"/>
          </a:p>
          <a:p>
            <a:pPr indent="-330200" lvl="0" marL="457200" rtl="1" algn="r">
              <a:spcBef>
                <a:spcPts val="0"/>
              </a:spcBef>
              <a:spcAft>
                <a:spcPts val="0"/>
              </a:spcAft>
              <a:buSzPts val="1600"/>
              <a:buChar char="●"/>
            </a:pPr>
            <a:r>
              <a:rPr lang="en-GB" sz="1600" u="sng"/>
              <a:t>הרצה</a:t>
            </a:r>
            <a:r>
              <a:rPr lang="en-GB" sz="1600"/>
              <a:t> - npm start</a:t>
            </a:r>
            <a:endParaRPr sz="1600"/>
          </a:p>
          <a:p>
            <a:pPr indent="0" lvl="0" marL="0" rtl="1" algn="r">
              <a:spcBef>
                <a:spcPts val="1600"/>
              </a:spcBef>
              <a:spcAft>
                <a:spcPts val="0"/>
              </a:spcAft>
              <a:buNone/>
            </a:pPr>
            <a:r>
              <a:rPr lang="en-GB" sz="1600" u="sng"/>
              <a:t>צד הלקוח</a:t>
            </a:r>
            <a:r>
              <a:rPr lang="en-GB" sz="1600"/>
              <a:t>: </a:t>
            </a:r>
            <a:endParaRPr sz="1600"/>
          </a:p>
          <a:p>
            <a:pPr indent="-330200" lvl="0" marL="457200" rtl="1" algn="r">
              <a:spcBef>
                <a:spcPts val="1600"/>
              </a:spcBef>
              <a:spcAft>
                <a:spcPts val="0"/>
              </a:spcAft>
              <a:buSzPts val="1600"/>
              <a:buChar char="●"/>
            </a:pPr>
            <a:r>
              <a:rPr lang="en-GB" sz="1600" u="sng"/>
              <a:t>התקנה</a:t>
            </a:r>
            <a:r>
              <a:rPr lang="en-GB" sz="1600"/>
              <a:t> - npm install</a:t>
            </a:r>
            <a:endParaRPr sz="1600"/>
          </a:p>
          <a:p>
            <a:pPr indent="-330200" lvl="0" marL="457200" rtl="1" algn="r">
              <a:spcBef>
                <a:spcPts val="0"/>
              </a:spcBef>
              <a:spcAft>
                <a:spcPts val="0"/>
              </a:spcAft>
              <a:buSzPts val="1600"/>
              <a:buChar char="●"/>
            </a:pPr>
            <a:r>
              <a:rPr lang="en-GB" sz="1600" u="sng"/>
              <a:t>הרצה</a:t>
            </a:r>
            <a:r>
              <a:rPr lang="en-GB" sz="1600"/>
              <a:t> - npm start</a:t>
            </a:r>
            <a:endParaRPr sz="1600"/>
          </a:p>
          <a:p>
            <a:pPr indent="-330200" lvl="0" marL="457200" rtl="1" algn="r">
              <a:spcBef>
                <a:spcPts val="0"/>
              </a:spcBef>
              <a:spcAft>
                <a:spcPts val="0"/>
              </a:spcAft>
              <a:buSzPts val="1600"/>
              <a:buChar char="●"/>
            </a:pPr>
            <a:r>
              <a:rPr lang="en-GB" sz="1600"/>
              <a:t>נפתח בlocalhost:3000</a:t>
            </a:r>
            <a:endParaRPr sz="1600"/>
          </a:p>
          <a:p>
            <a:pPr indent="0" lvl="0" marL="0" rtl="1" algn="r">
              <a:spcBef>
                <a:spcPts val="1600"/>
              </a:spcBef>
              <a:spcAft>
                <a:spcPts val="0"/>
              </a:spcAft>
              <a:buNone/>
            </a:pPr>
            <a:r>
              <a:rPr lang="en-GB" sz="1600" u="sng"/>
              <a:t>שרת php</a:t>
            </a:r>
            <a:r>
              <a:rPr b="1" lang="en-GB" sz="1600"/>
              <a:t>:</a:t>
            </a:r>
            <a:endParaRPr b="1" sz="1600"/>
          </a:p>
          <a:p>
            <a:pPr indent="-330200" lvl="0" marL="457200" rtl="1" algn="r">
              <a:spcBef>
                <a:spcPts val="1600"/>
              </a:spcBef>
              <a:spcAft>
                <a:spcPts val="0"/>
              </a:spcAft>
              <a:buSzPts val="1600"/>
              <a:buChar char="●"/>
            </a:pPr>
            <a:r>
              <a:rPr lang="en-GB" sz="1600" u="sng"/>
              <a:t>הרצה</a:t>
            </a:r>
            <a:r>
              <a:rPr lang="en-GB" sz="1600"/>
              <a:t> - php -S localhost:8000</a:t>
            </a:r>
            <a:endParaRPr sz="1600"/>
          </a:p>
          <a:p>
            <a:pPr indent="0" lvl="0" marL="0" rtl="1" algn="r">
              <a:spcBef>
                <a:spcPts val="1600"/>
              </a:spcBef>
              <a:spcAft>
                <a:spcPts val="0"/>
              </a:spcAft>
              <a:buNone/>
            </a:pPr>
            <a:r>
              <a:rPr lang="en-GB" sz="1600"/>
              <a:t>התהליכים השונים תלוים אחד בשני ויש צורך שכולם ירוצו במקביל על מנת שכל הפונקציות יעבדו</a:t>
            </a:r>
            <a:endParaRPr sz="1600"/>
          </a:p>
          <a:p>
            <a:pPr indent="0" lvl="0" marL="0" rtl="1" algn="r">
              <a:spcBef>
                <a:spcPts val="1600"/>
              </a:spcBef>
              <a:spcAft>
                <a:spcPts val="1600"/>
              </a:spcAft>
              <a:buNone/>
            </a:pPr>
            <a:r>
              <a:t/>
            </a:r>
            <a:endParaRPr sz="1600"/>
          </a:p>
        </p:txBody>
      </p:sp>
      <p:sp>
        <p:nvSpPr>
          <p:cNvPr id="115" name="Google Shape;115;p22"/>
          <p:cNvSpPr txBox="1"/>
          <p:nvPr>
            <p:ph idx="4294967295" type="ctrTitle"/>
          </p:nvPr>
        </p:nvSpPr>
        <p:spPr>
          <a:xfrm>
            <a:off x="311700" y="-50675"/>
            <a:ext cx="8520600" cy="591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a:t>הוראות התקנה והרצה לפרויקט</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98750"/>
            <a:ext cx="8520600" cy="5727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GB"/>
              <a:t>טכנולוגיות שלא נלמדו - התקנה</a:t>
            </a:r>
            <a:endParaRPr/>
          </a:p>
        </p:txBody>
      </p:sp>
      <p:sp>
        <p:nvSpPr>
          <p:cNvPr id="121" name="Google Shape;121;p23"/>
          <p:cNvSpPr txBox="1"/>
          <p:nvPr>
            <p:ph idx="1" type="body"/>
          </p:nvPr>
        </p:nvSpPr>
        <p:spPr>
          <a:xfrm>
            <a:off x="311700" y="772425"/>
            <a:ext cx="8520600" cy="4109400"/>
          </a:xfrm>
          <a:prstGeom prst="rect">
            <a:avLst/>
          </a:prstGeom>
        </p:spPr>
        <p:txBody>
          <a:bodyPr anchorCtr="0" anchor="t" bIns="91425" lIns="91425" spcFirstLastPara="1" rIns="91425" wrap="square" tIns="91425">
            <a:noAutofit/>
          </a:bodyPr>
          <a:lstStyle/>
          <a:p>
            <a:pPr indent="0" lvl="0" marL="0" rtl="1" algn="r">
              <a:lnSpc>
                <a:spcPct val="100000"/>
              </a:lnSpc>
              <a:spcBef>
                <a:spcPts val="0"/>
              </a:spcBef>
              <a:spcAft>
                <a:spcPts val="0"/>
              </a:spcAft>
              <a:buNone/>
            </a:pPr>
            <a:r>
              <a:rPr lang="en-GB" sz="1600"/>
              <a:t>בשביל לנהל את בסיס הנתונים של הפרויקט עשינו שימוש בטכנולוגיה שהוזכרה אך לא נלמדה בקורס: mongodb.</a:t>
            </a:r>
            <a:endParaRPr sz="1600"/>
          </a:p>
          <a:p>
            <a:pPr indent="0" lvl="0" marL="0" rtl="1" algn="r">
              <a:lnSpc>
                <a:spcPct val="100000"/>
              </a:lnSpc>
              <a:spcBef>
                <a:spcPts val="1600"/>
              </a:spcBef>
              <a:spcAft>
                <a:spcPts val="0"/>
              </a:spcAft>
              <a:buNone/>
            </a:pPr>
            <a:r>
              <a:rPr lang="en-GB" sz="1600"/>
              <a:t>m</a:t>
            </a:r>
            <a:r>
              <a:rPr lang="en-GB" sz="1600"/>
              <a:t>ongodb הינה טכנולוגית בסיס נתונים בשיטת nosql המאפשרת ניהול בסיס נתונים במבנה דמוי json.</a:t>
            </a:r>
            <a:endParaRPr sz="1600"/>
          </a:p>
          <a:p>
            <a:pPr indent="0" lvl="0" marL="0" rtl="1" algn="r">
              <a:lnSpc>
                <a:spcPct val="100000"/>
              </a:lnSpc>
              <a:spcBef>
                <a:spcPts val="1600"/>
              </a:spcBef>
              <a:spcAft>
                <a:spcPts val="0"/>
              </a:spcAft>
              <a:buNone/>
            </a:pPr>
            <a:r>
              <a:rPr lang="en-GB" sz="1600"/>
              <a:t>להתקנת mongodb על מחשב אישי ניתן לפנות לאתר הרשמי: </a:t>
            </a:r>
            <a:r>
              <a:rPr lang="en-GB" sz="1100" u="sng">
                <a:solidFill>
                  <a:schemeClr val="hlink"/>
                </a:solidFill>
                <a:hlinkClick r:id="rId3"/>
              </a:rPr>
              <a:t>https://docs.mongodb.com/manual/installation/</a:t>
            </a:r>
            <a:endParaRPr sz="1600"/>
          </a:p>
          <a:p>
            <a:pPr indent="0" lvl="0" marL="0" rtl="1" algn="r">
              <a:lnSpc>
                <a:spcPct val="100000"/>
              </a:lnSpc>
              <a:spcBef>
                <a:spcPts val="1600"/>
              </a:spcBef>
              <a:spcAft>
                <a:spcPts val="0"/>
              </a:spcAft>
              <a:buNone/>
            </a:pPr>
            <a:r>
              <a:rPr lang="en-GB" sz="1600"/>
              <a:t>ניתן גם לעשות שימוש ב mongodb מתוך דוקר…</a:t>
            </a:r>
            <a:endParaRPr sz="1600"/>
          </a:p>
          <a:p>
            <a:pPr indent="0" lvl="0" marL="0" rtl="1" algn="r">
              <a:lnSpc>
                <a:spcPct val="100000"/>
              </a:lnSpc>
              <a:spcBef>
                <a:spcPts val="1600"/>
              </a:spcBef>
              <a:spcAft>
                <a:spcPts val="1600"/>
              </a:spcAft>
              <a:buNone/>
            </a:pPr>
            <a:r>
              <a:rPr lang="en-GB" sz="1600"/>
              <a:t>לאחר התקנת mongodb ניתן להריץ את פקודת mongod אשר תרים את בסיס הנתונים בפורט 27017 כברירת מחדל. דוגמה:</a:t>
            </a:r>
            <a:endParaRPr sz="1600"/>
          </a:p>
        </p:txBody>
      </p:sp>
      <p:pic>
        <p:nvPicPr>
          <p:cNvPr id="122" name="Google Shape;122;p23"/>
          <p:cNvPicPr preferRelativeResize="0"/>
          <p:nvPr/>
        </p:nvPicPr>
        <p:blipFill rotWithShape="1">
          <a:blip r:embed="rId4">
            <a:alphaModFix/>
          </a:blip>
          <a:srcRect b="17914" l="0" r="0" t="26965"/>
          <a:stretch/>
        </p:blipFill>
        <p:spPr>
          <a:xfrm>
            <a:off x="109825" y="98750"/>
            <a:ext cx="1872400" cy="658775"/>
          </a:xfrm>
          <a:prstGeom prst="rect">
            <a:avLst/>
          </a:prstGeom>
          <a:noFill/>
          <a:ln>
            <a:noFill/>
          </a:ln>
        </p:spPr>
      </p:pic>
      <p:pic>
        <p:nvPicPr>
          <p:cNvPr id="123" name="Google Shape;123;p23"/>
          <p:cNvPicPr preferRelativeResize="0"/>
          <p:nvPr/>
        </p:nvPicPr>
        <p:blipFill>
          <a:blip r:embed="rId5">
            <a:alphaModFix/>
          </a:blip>
          <a:stretch>
            <a:fillRect/>
          </a:stretch>
        </p:blipFill>
        <p:spPr>
          <a:xfrm>
            <a:off x="462713" y="3431750"/>
            <a:ext cx="8218575" cy="1635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98750"/>
            <a:ext cx="8520600" cy="5727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GB"/>
              <a:t>טכנולוגיות שלא נלמדו - שימוש</a:t>
            </a:r>
            <a:endParaRPr/>
          </a:p>
        </p:txBody>
      </p:sp>
      <p:sp>
        <p:nvSpPr>
          <p:cNvPr id="129" name="Google Shape;129;p24"/>
          <p:cNvSpPr txBox="1"/>
          <p:nvPr>
            <p:ph idx="1" type="body"/>
          </p:nvPr>
        </p:nvSpPr>
        <p:spPr>
          <a:xfrm>
            <a:off x="311700" y="772425"/>
            <a:ext cx="8520600" cy="4109400"/>
          </a:xfrm>
          <a:prstGeom prst="rect">
            <a:avLst/>
          </a:prstGeom>
        </p:spPr>
        <p:txBody>
          <a:bodyPr anchorCtr="0" anchor="t" bIns="91425" lIns="91425" spcFirstLastPara="1" rIns="91425" wrap="square" tIns="91425">
            <a:noAutofit/>
          </a:bodyPr>
          <a:lstStyle/>
          <a:p>
            <a:pPr indent="0" lvl="0" marL="0" rtl="1" algn="r">
              <a:lnSpc>
                <a:spcPct val="100000"/>
              </a:lnSpc>
              <a:spcBef>
                <a:spcPts val="0"/>
              </a:spcBef>
              <a:spcAft>
                <a:spcPts val="0"/>
              </a:spcAft>
              <a:buNone/>
            </a:pPr>
            <a:r>
              <a:rPr lang="en-GB" sz="1600"/>
              <a:t>על מנת לתקשר בין בסיס הנתונים לשרתים, mongodb מספקת חבילת npm ובה API נוח לעבודה. יש להריץ בפרויקט את הפקודה npm install mongodb.</a:t>
            </a:r>
            <a:endParaRPr sz="1600"/>
          </a:p>
          <a:p>
            <a:pPr indent="0" lvl="0" marL="0" rtl="1" algn="r">
              <a:lnSpc>
                <a:spcPct val="100000"/>
              </a:lnSpc>
              <a:spcBef>
                <a:spcPts val="1600"/>
              </a:spcBef>
              <a:spcAft>
                <a:spcPts val="1600"/>
              </a:spcAft>
              <a:buNone/>
            </a:pPr>
            <a:r>
              <a:rPr lang="en-GB" sz="1600"/>
              <a:t>התחברות לבסיס הנתונים:</a:t>
            </a:r>
            <a:endParaRPr sz="1600"/>
          </a:p>
        </p:txBody>
      </p:sp>
      <p:pic>
        <p:nvPicPr>
          <p:cNvPr id="130" name="Google Shape;130;p24"/>
          <p:cNvPicPr preferRelativeResize="0"/>
          <p:nvPr/>
        </p:nvPicPr>
        <p:blipFill rotWithShape="1">
          <a:blip r:embed="rId3">
            <a:alphaModFix/>
          </a:blip>
          <a:srcRect b="17914" l="0" r="0" t="26965"/>
          <a:stretch/>
        </p:blipFill>
        <p:spPr>
          <a:xfrm>
            <a:off x="109825" y="98750"/>
            <a:ext cx="1872400" cy="658775"/>
          </a:xfrm>
          <a:prstGeom prst="rect">
            <a:avLst/>
          </a:prstGeom>
          <a:noFill/>
          <a:ln>
            <a:noFill/>
          </a:ln>
        </p:spPr>
      </p:pic>
      <p:pic>
        <p:nvPicPr>
          <p:cNvPr id="131" name="Google Shape;131;p24"/>
          <p:cNvPicPr preferRelativeResize="0"/>
          <p:nvPr/>
        </p:nvPicPr>
        <p:blipFill>
          <a:blip r:embed="rId4">
            <a:alphaModFix/>
          </a:blip>
          <a:stretch>
            <a:fillRect/>
          </a:stretch>
        </p:blipFill>
        <p:spPr>
          <a:xfrm>
            <a:off x="4572000" y="1841400"/>
            <a:ext cx="4138449" cy="2041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98750"/>
            <a:ext cx="8520600" cy="5727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GB"/>
              <a:t>טכנולוגיות שלא נלמדו - שימוש</a:t>
            </a:r>
            <a:endParaRPr/>
          </a:p>
        </p:txBody>
      </p:sp>
      <p:sp>
        <p:nvSpPr>
          <p:cNvPr id="137" name="Google Shape;137;p25"/>
          <p:cNvSpPr txBox="1"/>
          <p:nvPr>
            <p:ph idx="1" type="body"/>
          </p:nvPr>
        </p:nvSpPr>
        <p:spPr>
          <a:xfrm>
            <a:off x="311700" y="772425"/>
            <a:ext cx="8520600" cy="4109400"/>
          </a:xfrm>
          <a:prstGeom prst="rect">
            <a:avLst/>
          </a:prstGeom>
        </p:spPr>
        <p:txBody>
          <a:bodyPr anchorCtr="0" anchor="t" bIns="91425" lIns="91425" spcFirstLastPara="1" rIns="91425" wrap="square" tIns="91425">
            <a:noAutofit/>
          </a:bodyPr>
          <a:lstStyle/>
          <a:p>
            <a:pPr indent="0" lvl="0" marL="0" rtl="1" algn="r">
              <a:lnSpc>
                <a:spcPct val="150000"/>
              </a:lnSpc>
              <a:spcBef>
                <a:spcPts val="0"/>
              </a:spcBef>
              <a:spcAft>
                <a:spcPts val="0"/>
              </a:spcAft>
              <a:buNone/>
            </a:pPr>
            <a:r>
              <a:rPr lang="en-GB" sz="1600"/>
              <a:t>לאחר התחברות לבסיס הנתונים ישנן מספר פונקציות שימושיות לביצוע פעולות על בסיס הנתונים:</a:t>
            </a:r>
            <a:endParaRPr sz="1600"/>
          </a:p>
          <a:p>
            <a:pPr indent="-330200" lvl="0" marL="457200" rtl="1" algn="r">
              <a:lnSpc>
                <a:spcPct val="150000"/>
              </a:lnSpc>
              <a:spcBef>
                <a:spcPts val="1600"/>
              </a:spcBef>
              <a:spcAft>
                <a:spcPts val="0"/>
              </a:spcAft>
              <a:buSzPts val="1600"/>
              <a:buChar char="●"/>
            </a:pPr>
            <a:r>
              <a:rPr lang="en-GB" sz="1600"/>
              <a:t>c</a:t>
            </a:r>
            <a:r>
              <a:rPr lang="en-GB" sz="1600"/>
              <a:t>ollection: מקבלת מחרוזת ומחזירה את אוסף הישויות ששמו תואם את המחרוזת.</a:t>
            </a:r>
            <a:endParaRPr sz="1600"/>
          </a:p>
          <a:p>
            <a:pPr indent="-330200" lvl="0" marL="457200" rtl="1" algn="r">
              <a:lnSpc>
                <a:spcPct val="150000"/>
              </a:lnSpc>
              <a:spcBef>
                <a:spcPts val="0"/>
              </a:spcBef>
              <a:spcAft>
                <a:spcPts val="0"/>
              </a:spcAft>
              <a:buSzPts val="1600"/>
              <a:buChar char="●"/>
            </a:pPr>
            <a:r>
              <a:rPr lang="en-GB" sz="1600"/>
              <a:t>f</a:t>
            </a:r>
            <a:r>
              <a:rPr lang="en-GB" sz="1600"/>
              <a:t>ind: מחזירה את כלל הישויות מתוך אוסף מסוים.</a:t>
            </a:r>
            <a:endParaRPr sz="1600"/>
          </a:p>
          <a:p>
            <a:pPr indent="-330200" lvl="0" marL="457200" rtl="1" algn="r">
              <a:lnSpc>
                <a:spcPct val="150000"/>
              </a:lnSpc>
              <a:spcBef>
                <a:spcPts val="0"/>
              </a:spcBef>
              <a:spcAft>
                <a:spcPts val="0"/>
              </a:spcAft>
              <a:buSzPts val="1600"/>
              <a:buChar char="●"/>
            </a:pPr>
            <a:r>
              <a:rPr lang="en-GB" sz="1600"/>
              <a:t>findOne: מקבלת פרמטר של ישות מתוך אוסף ומחזירה את הישות התואמת.</a:t>
            </a:r>
            <a:endParaRPr sz="1600"/>
          </a:p>
          <a:p>
            <a:pPr indent="-330200" lvl="0" marL="457200" rtl="1" algn="r">
              <a:lnSpc>
                <a:spcPct val="150000"/>
              </a:lnSpc>
              <a:spcBef>
                <a:spcPts val="0"/>
              </a:spcBef>
              <a:spcAft>
                <a:spcPts val="0"/>
              </a:spcAft>
              <a:buSzPts val="1600"/>
              <a:buChar char="●"/>
            </a:pPr>
            <a:r>
              <a:rPr lang="en-GB" sz="1600"/>
              <a:t>i</a:t>
            </a:r>
            <a:r>
              <a:rPr lang="en-GB" sz="1600"/>
              <a:t>nsert: מקבלת ישות ושומרת אותה בתוך האוסף.</a:t>
            </a:r>
            <a:endParaRPr sz="1600"/>
          </a:p>
          <a:p>
            <a:pPr indent="-330200" lvl="0" marL="457200" rtl="1" algn="r">
              <a:lnSpc>
                <a:spcPct val="150000"/>
              </a:lnSpc>
              <a:spcBef>
                <a:spcPts val="0"/>
              </a:spcBef>
              <a:spcAft>
                <a:spcPts val="0"/>
              </a:spcAft>
              <a:buSzPts val="1600"/>
              <a:buChar char="●"/>
            </a:pPr>
            <a:r>
              <a:rPr lang="en-GB" sz="1600"/>
              <a:t>u</a:t>
            </a:r>
            <a:r>
              <a:rPr lang="en-GB" sz="1600"/>
              <a:t>pdate: מקבלת ישות ופרמטר לעדכון ומעדכנת את השדות באוסף בהתאם לפרמטר שהועבר.</a:t>
            </a:r>
            <a:endParaRPr sz="1600"/>
          </a:p>
          <a:p>
            <a:pPr indent="-330200" lvl="0" marL="457200" rtl="1" algn="r">
              <a:lnSpc>
                <a:spcPct val="150000"/>
              </a:lnSpc>
              <a:spcBef>
                <a:spcPts val="0"/>
              </a:spcBef>
              <a:spcAft>
                <a:spcPts val="0"/>
              </a:spcAft>
              <a:buSzPts val="1600"/>
              <a:buChar char="●"/>
            </a:pPr>
            <a:r>
              <a:rPr lang="en-GB" sz="1600"/>
              <a:t>dropCollection: מקבלת שם של אוסף ומוחקת אותו מבסיס הנתונים.</a:t>
            </a:r>
            <a:endParaRPr sz="1600"/>
          </a:p>
          <a:p>
            <a:pPr indent="0" lvl="0" marL="0" rtl="1" algn="r">
              <a:lnSpc>
                <a:spcPct val="150000"/>
              </a:lnSpc>
              <a:spcBef>
                <a:spcPts val="1600"/>
              </a:spcBef>
              <a:spcAft>
                <a:spcPts val="1600"/>
              </a:spcAft>
              <a:buNone/>
            </a:pPr>
            <a:r>
              <a:t/>
            </a:r>
            <a:endParaRPr sz="1600"/>
          </a:p>
        </p:txBody>
      </p:sp>
      <p:pic>
        <p:nvPicPr>
          <p:cNvPr id="138" name="Google Shape;138;p25"/>
          <p:cNvPicPr preferRelativeResize="0"/>
          <p:nvPr/>
        </p:nvPicPr>
        <p:blipFill rotWithShape="1">
          <a:blip r:embed="rId3">
            <a:alphaModFix/>
          </a:blip>
          <a:srcRect b="17914" l="0" r="0" t="26965"/>
          <a:stretch/>
        </p:blipFill>
        <p:spPr>
          <a:xfrm>
            <a:off x="109825" y="98750"/>
            <a:ext cx="1872400" cy="658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1016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Known bugs</a:t>
            </a:r>
            <a:endParaRPr/>
          </a:p>
        </p:txBody>
      </p:sp>
      <p:sp>
        <p:nvSpPr>
          <p:cNvPr id="62" name="Google Shape;62;p14"/>
          <p:cNvSpPr txBox="1"/>
          <p:nvPr/>
        </p:nvSpPr>
        <p:spPr>
          <a:xfrm>
            <a:off x="387225" y="3083175"/>
            <a:ext cx="8160900" cy="4911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t/>
            </a:r>
            <a:endParaRPr/>
          </a:p>
        </p:txBody>
      </p:sp>
      <p:sp>
        <p:nvSpPr>
          <p:cNvPr id="63" name="Google Shape;63;p14"/>
          <p:cNvSpPr txBox="1"/>
          <p:nvPr/>
        </p:nvSpPr>
        <p:spPr>
          <a:xfrm>
            <a:off x="387225" y="2571750"/>
            <a:ext cx="8445000" cy="5127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GB"/>
              <a:t>כל הבאגים שנמצאו במהלך הפיתוח תוקנו, למיטב ידיעתנו לא קיימים באגים נוספים באף אחת מהתוכנית</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311700" y="20675"/>
            <a:ext cx="8520600" cy="866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GB"/>
              <a:t>תרשים פרויקט</a:t>
            </a:r>
            <a:endParaRPr/>
          </a:p>
        </p:txBody>
      </p:sp>
      <p:pic>
        <p:nvPicPr>
          <p:cNvPr id="69" name="Google Shape;69;p15"/>
          <p:cNvPicPr preferRelativeResize="0"/>
          <p:nvPr/>
        </p:nvPicPr>
        <p:blipFill>
          <a:blip r:embed="rId3">
            <a:alphaModFix/>
          </a:blip>
          <a:stretch>
            <a:fillRect/>
          </a:stretch>
        </p:blipFill>
        <p:spPr>
          <a:xfrm>
            <a:off x="8664" y="979500"/>
            <a:ext cx="7110496" cy="4164002"/>
          </a:xfrm>
          <a:prstGeom prst="rect">
            <a:avLst/>
          </a:prstGeom>
          <a:noFill/>
          <a:ln>
            <a:noFill/>
          </a:ln>
        </p:spPr>
      </p:pic>
      <p:sp>
        <p:nvSpPr>
          <p:cNvPr id="70" name="Google Shape;70;p15"/>
          <p:cNvSpPr txBox="1"/>
          <p:nvPr/>
        </p:nvSpPr>
        <p:spPr>
          <a:xfrm>
            <a:off x="7230350" y="1220925"/>
            <a:ext cx="1844100" cy="582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a:t>להלן תרשים המפרט באופן כללי את החלקים השונים של הפרוייקט, בשקופיות הבאות יובא פירוט של כל מודול בנפרד</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FaceAfeka Server</a:t>
            </a:r>
            <a:endParaRPr/>
          </a:p>
        </p:txBody>
      </p:sp>
      <p:pic>
        <p:nvPicPr>
          <p:cNvPr id="76" name="Google Shape;76;p16"/>
          <p:cNvPicPr preferRelativeResize="0"/>
          <p:nvPr/>
        </p:nvPicPr>
        <p:blipFill>
          <a:blip r:embed="rId3">
            <a:alphaModFix/>
          </a:blip>
          <a:stretch>
            <a:fillRect/>
          </a:stretch>
        </p:blipFill>
        <p:spPr>
          <a:xfrm>
            <a:off x="152400" y="1170125"/>
            <a:ext cx="4616738" cy="3820976"/>
          </a:xfrm>
          <a:prstGeom prst="rect">
            <a:avLst/>
          </a:prstGeom>
          <a:noFill/>
          <a:ln>
            <a:noFill/>
          </a:ln>
        </p:spPr>
      </p:pic>
      <p:sp>
        <p:nvSpPr>
          <p:cNvPr id="77" name="Google Shape;77;p16"/>
          <p:cNvSpPr txBox="1"/>
          <p:nvPr/>
        </p:nvSpPr>
        <p:spPr>
          <a:xfrm>
            <a:off x="4987625" y="311725"/>
            <a:ext cx="3913800" cy="46794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GB" sz="1300"/>
              <a:t>עבור בסיס הנתונים, השרת משתמש במסד nosql שנקרא mongodb.</a:t>
            </a:r>
            <a:endParaRPr sz="1300"/>
          </a:p>
          <a:p>
            <a:pPr indent="0" lvl="0" marL="0" rtl="1" algn="r">
              <a:spcBef>
                <a:spcPts val="0"/>
              </a:spcBef>
              <a:spcAft>
                <a:spcPts val="0"/>
              </a:spcAft>
              <a:buNone/>
            </a:pPr>
            <a:r>
              <a:rPr lang="en-GB" sz="1300"/>
              <a:t>עבור ניהול הAPI הפומבי, השרת משתמש בספריית express.</a:t>
            </a:r>
            <a:endParaRPr sz="1300"/>
          </a:p>
          <a:p>
            <a:pPr indent="0" lvl="0" marL="0" rtl="1" algn="r">
              <a:spcBef>
                <a:spcPts val="0"/>
              </a:spcBef>
              <a:spcAft>
                <a:spcPts val="0"/>
              </a:spcAft>
              <a:buNone/>
            </a:pPr>
            <a:r>
              <a:rPr lang="en-GB" sz="1300"/>
              <a:t>לצורך הצפנת הסיסמאות השתמשנו בספריית bcrypt.</a:t>
            </a:r>
            <a:endParaRPr sz="1300"/>
          </a:p>
          <a:p>
            <a:pPr indent="0" lvl="0" marL="0" rtl="1" algn="r">
              <a:spcBef>
                <a:spcPts val="0"/>
              </a:spcBef>
              <a:spcAft>
                <a:spcPts val="0"/>
              </a:spcAft>
              <a:buNone/>
            </a:pPr>
            <a:r>
              <a:rPr lang="en-GB" sz="1300"/>
              <a:t>כמו כן קיים שימוש בפרוטוקול jwt על מנת לאפשר למשתמשים להישאר מחוברים גם לאחר יציאה וחזרה מהאפליקציה בעזרת cookies.</a:t>
            </a:r>
            <a:endParaRPr sz="1300"/>
          </a:p>
          <a:p>
            <a:pPr indent="0" lvl="0" marL="0" rtl="1" algn="r">
              <a:spcBef>
                <a:spcPts val="0"/>
              </a:spcBef>
              <a:spcAft>
                <a:spcPts val="0"/>
              </a:spcAft>
              <a:buNone/>
            </a:pPr>
            <a:r>
              <a:t/>
            </a:r>
            <a:endParaRPr sz="1300"/>
          </a:p>
          <a:p>
            <a:pPr indent="0" lvl="0" marL="0" rtl="1" algn="r">
              <a:spcBef>
                <a:spcPts val="0"/>
              </a:spcBef>
              <a:spcAft>
                <a:spcPts val="0"/>
              </a:spcAft>
              <a:buNone/>
            </a:pPr>
            <a:r>
              <a:rPr lang="en-GB" sz="1300"/>
              <a:t>תפקידו של השרת הוא לנהל 3 ישויות -</a:t>
            </a:r>
            <a:endParaRPr sz="1300"/>
          </a:p>
          <a:p>
            <a:pPr indent="-311150" lvl="0" marL="457200" rtl="1" algn="r">
              <a:spcBef>
                <a:spcPts val="0"/>
              </a:spcBef>
              <a:spcAft>
                <a:spcPts val="0"/>
              </a:spcAft>
              <a:buSzPts val="1300"/>
              <a:buAutoNum type="arabicPeriod"/>
            </a:pPr>
            <a:r>
              <a:rPr lang="en-GB" sz="1300" u="sng"/>
              <a:t>משתמשים</a:t>
            </a:r>
            <a:r>
              <a:rPr lang="en-GB" sz="1300"/>
              <a:t> - מחזיק מידע על המשתמשים הרשומים, כולל סיסמאות מוצפנות, תאריך הרשמה וכו׳</a:t>
            </a:r>
            <a:endParaRPr sz="1300"/>
          </a:p>
          <a:p>
            <a:pPr indent="-311150" lvl="0" marL="457200" rtl="1" algn="r">
              <a:spcBef>
                <a:spcPts val="0"/>
              </a:spcBef>
              <a:spcAft>
                <a:spcPts val="0"/>
              </a:spcAft>
              <a:buSzPts val="1300"/>
              <a:buAutoNum type="arabicPeriod"/>
            </a:pPr>
            <a:r>
              <a:rPr lang="en-GB" sz="1300" u="sng"/>
              <a:t>פוסטים</a:t>
            </a:r>
            <a:r>
              <a:rPr lang="en-GB" sz="1300"/>
              <a:t> - מידע על פוסטים כגון תוכן, פרטי\פומבי, תאריך יצירה וקבצים מצורפים.</a:t>
            </a:r>
            <a:endParaRPr sz="1300"/>
          </a:p>
          <a:p>
            <a:pPr indent="-311150" lvl="0" marL="457200" rtl="1" algn="r">
              <a:spcBef>
                <a:spcPts val="0"/>
              </a:spcBef>
              <a:spcAft>
                <a:spcPts val="0"/>
              </a:spcAft>
              <a:buSzPts val="1300"/>
              <a:buAutoNum type="arabicPeriod"/>
            </a:pPr>
            <a:r>
              <a:rPr lang="en-GB" sz="1300" u="sng"/>
              <a:t>משחק</a:t>
            </a:r>
            <a:r>
              <a:rPr lang="en-GB" sz="1300"/>
              <a:t> - בכל רגע נתון יתאפשר משחק יחיד במערכת, המשחק הנוכחי רשום בבסיס הנתונים על מנת שנוכל לגשת אליו מאפליקציית המשחק הנפרדת.</a:t>
            </a:r>
            <a:endParaRPr sz="1300"/>
          </a:p>
          <a:p>
            <a:pPr indent="0" lvl="0" marL="0" rtl="1" algn="r">
              <a:spcBef>
                <a:spcPts val="0"/>
              </a:spcBef>
              <a:spcAft>
                <a:spcPts val="0"/>
              </a:spcAft>
              <a:buNone/>
            </a:pPr>
            <a:r>
              <a:rPr lang="en-GB" sz="1300"/>
              <a:t>לכל אחת מהיישויות הנ״ל קיים route שמוגדר בexpress ומחזיר את הפרטים אודותיה לclient, כמו כן קיים route אחד להעלאת קבצים, וroute נפרד לauthentication (התחברות וכו׳)</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FaceAfeka Server - מבנה תקיות</a:t>
            </a:r>
            <a:endParaRPr/>
          </a:p>
        </p:txBody>
      </p:sp>
      <p:sp>
        <p:nvSpPr>
          <p:cNvPr id="83" name="Google Shape;83;p17"/>
          <p:cNvSpPr txBox="1"/>
          <p:nvPr/>
        </p:nvSpPr>
        <p:spPr>
          <a:xfrm>
            <a:off x="311700" y="1017725"/>
            <a:ext cx="8589600" cy="3973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Sr</a:t>
            </a:r>
            <a:r>
              <a:rPr lang="en-GB"/>
              <a:t>c</a:t>
            </a:r>
            <a:endParaRPr/>
          </a:p>
          <a:p>
            <a:pPr indent="-317500" lvl="1" marL="914400" rtl="0" algn="l">
              <a:spcBef>
                <a:spcPts val="0"/>
              </a:spcBef>
              <a:spcAft>
                <a:spcPts val="0"/>
              </a:spcAft>
              <a:buSzPts val="1400"/>
              <a:buChar char="○"/>
            </a:pPr>
            <a:r>
              <a:rPr lang="en-GB"/>
              <a:t>Daos</a:t>
            </a:r>
            <a:endParaRPr/>
          </a:p>
          <a:p>
            <a:pPr indent="-317500" lvl="2" marL="1371600" rtl="0" algn="l">
              <a:spcBef>
                <a:spcPts val="0"/>
              </a:spcBef>
              <a:spcAft>
                <a:spcPts val="0"/>
              </a:spcAft>
              <a:buSzPts val="1400"/>
              <a:buChar char="■"/>
            </a:pPr>
            <a:r>
              <a:rPr lang="en-GB"/>
              <a:t>ניהול בסיס הנתונים, לכל יישות בבסיס הנתונים יש קובץ שמטפל בפעולות הרישום ואיחזור שלה מבסיס הנתונים. קיים גם בסיס נתונים דמה לצורכי פיתוח</a:t>
            </a:r>
            <a:endParaRPr/>
          </a:p>
          <a:p>
            <a:pPr indent="-317500" lvl="1" marL="914400" rtl="0" algn="l">
              <a:spcBef>
                <a:spcPts val="0"/>
              </a:spcBef>
              <a:spcAft>
                <a:spcPts val="0"/>
              </a:spcAft>
              <a:buSzPts val="1400"/>
              <a:buChar char="○"/>
            </a:pPr>
            <a:r>
              <a:rPr lang="en-GB"/>
              <a:t>Entities</a:t>
            </a:r>
            <a:endParaRPr/>
          </a:p>
          <a:p>
            <a:pPr indent="-317500" lvl="2" marL="1371600" rtl="0" algn="l">
              <a:spcBef>
                <a:spcPts val="0"/>
              </a:spcBef>
              <a:spcAft>
                <a:spcPts val="0"/>
              </a:spcAft>
              <a:buSzPts val="1400"/>
              <a:buChar char="■"/>
            </a:pPr>
            <a:r>
              <a:rPr lang="en-GB"/>
              <a:t>מחלקות עזר המייצגות את היישויות השונות, לכל מחלקה יש בנאי מתאים ופירוט של התכונות של אותה יישות</a:t>
            </a:r>
            <a:endParaRPr/>
          </a:p>
          <a:p>
            <a:pPr indent="-317500" lvl="1" marL="914400" rtl="0" algn="l">
              <a:spcBef>
                <a:spcPts val="0"/>
              </a:spcBef>
              <a:spcAft>
                <a:spcPts val="0"/>
              </a:spcAft>
              <a:buSzPts val="1400"/>
              <a:buChar char="○"/>
            </a:pPr>
            <a:r>
              <a:rPr lang="en-GB"/>
              <a:t>Routes</a:t>
            </a:r>
            <a:endParaRPr/>
          </a:p>
          <a:p>
            <a:pPr indent="-317500" lvl="2" marL="1371600" rtl="0" algn="l">
              <a:spcBef>
                <a:spcPts val="0"/>
              </a:spcBef>
              <a:spcAft>
                <a:spcPts val="0"/>
              </a:spcAft>
              <a:buSzPts val="1400"/>
              <a:buChar char="■"/>
            </a:pPr>
            <a:r>
              <a:rPr lang="en-GB"/>
              <a:t>הקבצים תחת תקייה זו חושפים את נקודות הקצה השונות של הממשק הפומבי של השרת, דרכו צד הלקוח יכול לתקשר עם השרת</a:t>
            </a:r>
            <a:endParaRPr/>
          </a:p>
          <a:p>
            <a:pPr indent="-317500" lvl="1" marL="914400" rtl="0" algn="l">
              <a:spcBef>
                <a:spcPts val="0"/>
              </a:spcBef>
              <a:spcAft>
                <a:spcPts val="0"/>
              </a:spcAft>
              <a:buSzPts val="1400"/>
              <a:buChar char="○"/>
            </a:pPr>
            <a:r>
              <a:rPr lang="en-GB"/>
              <a:t>Shared</a:t>
            </a:r>
            <a:endParaRPr/>
          </a:p>
          <a:p>
            <a:pPr indent="-317500" lvl="2" marL="1371600" rtl="0" algn="l">
              <a:spcBef>
                <a:spcPts val="0"/>
              </a:spcBef>
              <a:spcAft>
                <a:spcPts val="0"/>
              </a:spcAft>
              <a:buSzPts val="1400"/>
              <a:buChar char="■"/>
            </a:pPr>
            <a:r>
              <a:rPr lang="en-GB"/>
              <a:t>קבועים, פונקציות משותפות ולוגיקה משותפת</a:t>
            </a:r>
            <a:endParaRPr/>
          </a:p>
          <a:p>
            <a:pPr indent="-317500" lvl="1" marL="914400" rtl="0" algn="l">
              <a:spcBef>
                <a:spcPts val="0"/>
              </a:spcBef>
              <a:spcAft>
                <a:spcPts val="0"/>
              </a:spcAft>
              <a:buSzPts val="1400"/>
              <a:buChar char="○"/>
            </a:pPr>
            <a:r>
              <a:rPr lang="en-GB"/>
              <a:t>Index.js - נקודת הכניסה של השרת, זה הקובץ שבפועל רץ כשמעלים את השרת</a:t>
            </a:r>
            <a:endParaRPr/>
          </a:p>
          <a:p>
            <a:pPr indent="-317500" lvl="1" marL="914400" rtl="0" algn="l">
              <a:spcBef>
                <a:spcPts val="0"/>
              </a:spcBef>
              <a:spcAft>
                <a:spcPts val="0"/>
              </a:spcAft>
              <a:buSzPts val="1400"/>
              <a:buChar char="○"/>
            </a:pPr>
            <a:r>
              <a:rPr lang="en-GB"/>
              <a:t>Server.js - מאגד את כל נקודות הקצה תחת אפליקציית אקספרס אחת ומייצא את האפליקציה בשביל קובץ נקודת הכניסה</a:t>
            </a:r>
            <a:endParaRPr/>
          </a:p>
          <a:p>
            <a:pPr indent="-317500" lvl="0" marL="457200" rtl="0" algn="l">
              <a:spcBef>
                <a:spcPts val="0"/>
              </a:spcBef>
              <a:spcAft>
                <a:spcPts val="0"/>
              </a:spcAft>
              <a:buSzPts val="1400"/>
              <a:buChar char="●"/>
            </a:pPr>
            <a:r>
              <a:rPr lang="en-GB"/>
              <a:t>package.json - קובץ הגדרה של הפרוייקט, בתוכו מוגדרים כל הפרטים הכליים אודות ההרצה והתלויות של הפרויקט</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FaceAfeka Client</a:t>
            </a:r>
            <a:endParaRPr/>
          </a:p>
        </p:txBody>
      </p:sp>
      <p:pic>
        <p:nvPicPr>
          <p:cNvPr id="89" name="Google Shape;89;p18"/>
          <p:cNvPicPr preferRelativeResize="0"/>
          <p:nvPr/>
        </p:nvPicPr>
        <p:blipFill>
          <a:blip r:embed="rId3">
            <a:alphaModFix/>
          </a:blip>
          <a:stretch>
            <a:fillRect/>
          </a:stretch>
        </p:blipFill>
        <p:spPr>
          <a:xfrm>
            <a:off x="152400" y="1170125"/>
            <a:ext cx="4954574" cy="2921776"/>
          </a:xfrm>
          <a:prstGeom prst="rect">
            <a:avLst/>
          </a:prstGeom>
          <a:noFill/>
          <a:ln>
            <a:noFill/>
          </a:ln>
        </p:spPr>
      </p:pic>
      <p:sp>
        <p:nvSpPr>
          <p:cNvPr id="90" name="Google Shape;90;p18"/>
          <p:cNvSpPr txBox="1"/>
          <p:nvPr/>
        </p:nvSpPr>
        <p:spPr>
          <a:xfrm>
            <a:off x="5326150" y="311725"/>
            <a:ext cx="3575100" cy="47586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GB" sz="1300"/>
              <a:t>צד הלקוח מדמה מעין גרסה מצומצמת של אפליקציית פייסבוק ומאפשר לעשות את הדברים הבאים:</a:t>
            </a:r>
            <a:endParaRPr sz="1300"/>
          </a:p>
          <a:p>
            <a:pPr indent="0" lvl="0" marL="0" rtl="1" algn="r">
              <a:spcBef>
                <a:spcPts val="0"/>
              </a:spcBef>
              <a:spcAft>
                <a:spcPts val="0"/>
              </a:spcAft>
              <a:buNone/>
            </a:pPr>
            <a:r>
              <a:t/>
            </a:r>
            <a:endParaRPr sz="1300"/>
          </a:p>
          <a:p>
            <a:pPr indent="-311150" lvl="0" marL="457200" rtl="1" algn="r">
              <a:spcBef>
                <a:spcPts val="0"/>
              </a:spcBef>
              <a:spcAft>
                <a:spcPts val="0"/>
              </a:spcAft>
              <a:buSzPts val="1300"/>
              <a:buAutoNum type="arabicPeriod"/>
            </a:pPr>
            <a:r>
              <a:rPr lang="en-GB" sz="1300"/>
              <a:t>הרשמה והתחברות למערכת, לאחר התחברות הcookie הרלוונטי יכול לשמש על מנת להתחבר שוב בלי צורך להקליד שם משתמש וסיסמא, לבסוף ניתן גם להתנתק.</a:t>
            </a:r>
            <a:endParaRPr sz="1300"/>
          </a:p>
          <a:p>
            <a:pPr indent="-311150" lvl="0" marL="457200" rtl="1" algn="r">
              <a:spcBef>
                <a:spcPts val="0"/>
              </a:spcBef>
              <a:spcAft>
                <a:spcPts val="0"/>
              </a:spcAft>
              <a:buSzPts val="1300"/>
              <a:buAutoNum type="arabicPeriod"/>
            </a:pPr>
            <a:r>
              <a:rPr lang="en-GB" sz="1300"/>
              <a:t>צפייה בfeed - הפוסטים שהמשתמש וחבריו פרסמו.</a:t>
            </a:r>
            <a:endParaRPr sz="1300"/>
          </a:p>
          <a:p>
            <a:pPr indent="-311150" lvl="0" marL="457200" rtl="1" algn="r">
              <a:spcBef>
                <a:spcPts val="0"/>
              </a:spcBef>
              <a:spcAft>
                <a:spcPts val="0"/>
              </a:spcAft>
              <a:buSzPts val="1300"/>
              <a:buAutoNum type="arabicPeriod"/>
            </a:pPr>
            <a:r>
              <a:rPr lang="en-GB" sz="1300"/>
              <a:t>יצירת פוסט חדש, לפוסט ניתן לצרף קבצי תמונה ולהגדיר אותו כפרטי או פומבי</a:t>
            </a:r>
            <a:endParaRPr sz="1300"/>
          </a:p>
          <a:p>
            <a:pPr indent="-311150" lvl="0" marL="457200" rtl="1" algn="r">
              <a:spcBef>
                <a:spcPts val="0"/>
              </a:spcBef>
              <a:spcAft>
                <a:spcPts val="0"/>
              </a:spcAft>
              <a:buSzPts val="1300"/>
              <a:buAutoNum type="arabicPeriod"/>
            </a:pPr>
            <a:r>
              <a:rPr lang="en-GB" sz="1300"/>
              <a:t>צפייה ברשימת החברים, מתוכה ניתן גם להזמין חבר מסויים לשחק במשחק עליו נפרט בהמשך.</a:t>
            </a:r>
            <a:endParaRPr sz="1300"/>
          </a:p>
          <a:p>
            <a:pPr indent="-311150" lvl="0" marL="457200" rtl="1" algn="r">
              <a:spcBef>
                <a:spcPts val="0"/>
              </a:spcBef>
              <a:spcAft>
                <a:spcPts val="0"/>
              </a:spcAft>
              <a:buSzPts val="1300"/>
              <a:buAutoNum type="arabicPeriod"/>
            </a:pPr>
            <a:r>
              <a:rPr lang="en-GB" sz="1300"/>
              <a:t>חיפוש משתמשים, על מנת להוסיף אותם כחברים.</a:t>
            </a:r>
            <a:endParaRPr sz="1300"/>
          </a:p>
          <a:p>
            <a:pPr indent="0" lvl="0" marL="0" rtl="1" algn="r">
              <a:spcBef>
                <a:spcPts val="0"/>
              </a:spcBef>
              <a:spcAft>
                <a:spcPts val="0"/>
              </a:spcAft>
              <a:buNone/>
            </a:pPr>
            <a:r>
              <a:rPr lang="en-GB" sz="1300"/>
              <a:t>צד הלקוח מחולק לפי דפים לחלקים בהתאם, כמו כן הוא מבצע קריאות AJAX לשרת שעליו כבר פירטנו כדי להשיג מידע ולבצע את הפעולות הנ״ל.</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FaceAfeka Client - מבנה תקיות</a:t>
            </a:r>
            <a:endParaRPr/>
          </a:p>
        </p:txBody>
      </p:sp>
      <p:sp>
        <p:nvSpPr>
          <p:cNvPr id="96" name="Google Shape;96;p19"/>
          <p:cNvSpPr txBox="1"/>
          <p:nvPr/>
        </p:nvSpPr>
        <p:spPr>
          <a:xfrm>
            <a:off x="311700" y="1017725"/>
            <a:ext cx="8589600" cy="4052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Src</a:t>
            </a:r>
            <a:endParaRPr/>
          </a:p>
          <a:p>
            <a:pPr indent="-317500" lvl="1" marL="914400" rtl="0" algn="l">
              <a:spcBef>
                <a:spcPts val="0"/>
              </a:spcBef>
              <a:spcAft>
                <a:spcPts val="0"/>
              </a:spcAft>
              <a:buSzPts val="1400"/>
              <a:buChar char="○"/>
            </a:pPr>
            <a:r>
              <a:rPr lang="en-GB"/>
              <a:t>Index.js - קובץ שמאתחל אפליקציית ריאקט לתוך האתר</a:t>
            </a:r>
            <a:endParaRPr/>
          </a:p>
          <a:p>
            <a:pPr indent="-317500" lvl="1" marL="914400" rtl="0" algn="l">
              <a:spcBef>
                <a:spcPts val="0"/>
              </a:spcBef>
              <a:spcAft>
                <a:spcPts val="0"/>
              </a:spcAft>
              <a:buSzPts val="1400"/>
              <a:buChar char="○"/>
            </a:pPr>
            <a:r>
              <a:rPr lang="en-GB"/>
              <a:t>App.js - קומפוננטת ריאקט הראשית באפליקציה, דואגת לבדוק האם היוזר הנוכחי מחובר ובהתאם לנווט לדף הרלוונטי</a:t>
            </a:r>
            <a:endParaRPr/>
          </a:p>
          <a:p>
            <a:pPr indent="-317500" lvl="1" marL="914400" rtl="0" algn="l">
              <a:spcBef>
                <a:spcPts val="0"/>
              </a:spcBef>
              <a:spcAft>
                <a:spcPts val="0"/>
              </a:spcAft>
              <a:buSzPts val="1400"/>
              <a:buChar char="○"/>
            </a:pPr>
            <a:r>
              <a:rPr lang="en-GB"/>
              <a:t>App.css - כללי עיצוב כלליים לכל האפליקציה</a:t>
            </a:r>
            <a:endParaRPr/>
          </a:p>
          <a:p>
            <a:pPr indent="-317500" lvl="1" marL="914400" rtl="0" algn="l">
              <a:spcBef>
                <a:spcPts val="0"/>
              </a:spcBef>
              <a:spcAft>
                <a:spcPts val="0"/>
              </a:spcAft>
              <a:buSzPts val="1400"/>
              <a:buChar char="○"/>
            </a:pPr>
            <a:r>
              <a:rPr lang="en-GB"/>
              <a:t>Api - </a:t>
            </a:r>
            <a:r>
              <a:rPr lang="en-GB">
                <a:solidFill>
                  <a:schemeClr val="dk1"/>
                </a:solidFill>
              </a:rPr>
              <a:t>מודול שחושף פונקציה שיוצרת אובייקט המשמש את שאר האפליקציה ליצור קשר עם השרת</a:t>
            </a:r>
            <a:endParaRPr/>
          </a:p>
          <a:p>
            <a:pPr indent="-317500" lvl="1" marL="914400" rtl="0" algn="l">
              <a:spcBef>
                <a:spcPts val="0"/>
              </a:spcBef>
              <a:spcAft>
                <a:spcPts val="0"/>
              </a:spcAft>
              <a:buSzPts val="1400"/>
              <a:buChar char="○"/>
            </a:pPr>
            <a:r>
              <a:rPr lang="en-GB"/>
              <a:t>Components - קומפוננטות כלליות לשימוש ברחבי האפליקציה</a:t>
            </a:r>
            <a:endParaRPr/>
          </a:p>
          <a:p>
            <a:pPr indent="-317500" lvl="2" marL="1371600" rtl="0" algn="l">
              <a:spcBef>
                <a:spcPts val="0"/>
              </a:spcBef>
              <a:spcAft>
                <a:spcPts val="0"/>
              </a:spcAft>
              <a:buSzPts val="1400"/>
              <a:buChar char="■"/>
            </a:pPr>
            <a:r>
              <a:rPr lang="en-GB"/>
              <a:t>Add-post - קומפוננטה להוספת פוסט חדש</a:t>
            </a:r>
            <a:endParaRPr/>
          </a:p>
          <a:p>
            <a:pPr indent="-317500" lvl="2" marL="1371600" rtl="0" algn="l">
              <a:spcBef>
                <a:spcPts val="0"/>
              </a:spcBef>
              <a:spcAft>
                <a:spcPts val="0"/>
              </a:spcAft>
              <a:buSzPts val="1400"/>
              <a:buChar char="■"/>
            </a:pPr>
            <a:r>
              <a:rPr lang="en-GB"/>
              <a:t>Modal - קומפוננטת עזר להצגת מודאלים , חלונות צפים שניתן לפתוח ולסגור ולהציג תוכן גנרי בתוכם</a:t>
            </a:r>
            <a:endParaRPr/>
          </a:p>
          <a:p>
            <a:pPr indent="-317500" lvl="2" marL="1371600" rtl="0" algn="l">
              <a:spcBef>
                <a:spcPts val="0"/>
              </a:spcBef>
              <a:spcAft>
                <a:spcPts val="0"/>
              </a:spcAft>
              <a:buSzPts val="1400"/>
              <a:buChar char="■"/>
            </a:pPr>
            <a:r>
              <a:rPr lang="en-GB"/>
              <a:t>Posts-list - קומפוננטה שמקבלת רשימה של פוסטים ודואגת להציגם בצורה אסטטית</a:t>
            </a:r>
            <a:endParaRPr/>
          </a:p>
          <a:p>
            <a:pPr indent="-317500" lvl="2" marL="1371600" rtl="0" algn="l">
              <a:spcBef>
                <a:spcPts val="0"/>
              </a:spcBef>
              <a:spcAft>
                <a:spcPts val="0"/>
              </a:spcAft>
              <a:buSzPts val="1400"/>
              <a:buChar char="■"/>
            </a:pPr>
            <a:r>
              <a:rPr lang="en-GB"/>
              <a:t>User-view - קומפוננטה המאפשרת להציג משתמש יחיד בהתאם לסטטוס החברות בינו לבין המשתמש המחובר</a:t>
            </a:r>
            <a:endParaRPr/>
          </a:p>
          <a:p>
            <a:pPr indent="-317500" lvl="1" marL="914400" rtl="0" algn="l">
              <a:spcBef>
                <a:spcPts val="0"/>
              </a:spcBef>
              <a:spcAft>
                <a:spcPts val="0"/>
              </a:spcAft>
              <a:buSzPts val="1400"/>
              <a:buChar char="○"/>
            </a:pPr>
            <a:r>
              <a:rPr lang="en-GB"/>
              <a:t>Feed-page - קומפוננטה שמציגה את דף הפיד הראשי, בו ניתן לראות את כל הפוסטים</a:t>
            </a:r>
            <a:endParaRPr/>
          </a:p>
          <a:p>
            <a:pPr indent="-317500" lvl="1" marL="914400" rtl="0" algn="l">
              <a:spcBef>
                <a:spcPts val="0"/>
              </a:spcBef>
              <a:spcAft>
                <a:spcPts val="0"/>
              </a:spcAft>
              <a:buSzPts val="1400"/>
              <a:buChar char="○"/>
            </a:pPr>
            <a:r>
              <a:rPr lang="en-GB"/>
              <a:t>Friends-page - קומפוננטה שמציגה את דף החברים, בה ניתן לראות את החברים הקיימים של המשתמש המחובר</a:t>
            </a:r>
            <a:endParaRPr/>
          </a:p>
          <a:p>
            <a:pPr indent="-317500" lvl="1" marL="914400" rtl="0" algn="l">
              <a:spcBef>
                <a:spcPts val="0"/>
              </a:spcBef>
              <a:spcAft>
                <a:spcPts val="0"/>
              </a:spcAft>
              <a:buSzPts val="1400"/>
              <a:buChar char="○"/>
            </a:pPr>
            <a:r>
              <a:rPr lang="en-GB"/>
              <a:t>Login-page - דף ההתחברות, דרכו ניתן להתחבר ולהירשם לאפליקצייה</a:t>
            </a:r>
            <a:endParaRPr/>
          </a:p>
          <a:p>
            <a:pPr indent="-317500" lvl="0" marL="457200" rtl="0" algn="l">
              <a:spcBef>
                <a:spcPts val="0"/>
              </a:spcBef>
              <a:spcAft>
                <a:spcPts val="0"/>
              </a:spcAft>
              <a:buSzPts val="1400"/>
              <a:buChar char="●"/>
            </a:pPr>
            <a:r>
              <a:rPr lang="en-GB"/>
              <a:t>Public - תקייה שמיוצרת על ידי הכלי שיוצר את אפליקציית הריאקט, קבצים שנחוצים על מנת להציג את האפליקציה בדפדפן</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Game PHP Server +</a:t>
            </a:r>
            <a:r>
              <a:rPr lang="en-GB"/>
              <a:t> Client</a:t>
            </a:r>
            <a:endParaRPr/>
          </a:p>
        </p:txBody>
      </p:sp>
      <p:pic>
        <p:nvPicPr>
          <p:cNvPr id="102" name="Google Shape;102;p20"/>
          <p:cNvPicPr preferRelativeResize="0"/>
          <p:nvPr/>
        </p:nvPicPr>
        <p:blipFill>
          <a:blip r:embed="rId3">
            <a:alphaModFix/>
          </a:blip>
          <a:stretch>
            <a:fillRect/>
          </a:stretch>
        </p:blipFill>
        <p:spPr>
          <a:xfrm>
            <a:off x="152400" y="1170125"/>
            <a:ext cx="5238048" cy="3111249"/>
          </a:xfrm>
          <a:prstGeom prst="rect">
            <a:avLst/>
          </a:prstGeom>
          <a:noFill/>
          <a:ln>
            <a:noFill/>
          </a:ln>
        </p:spPr>
      </p:pic>
      <p:sp>
        <p:nvSpPr>
          <p:cNvPr id="103" name="Google Shape;103;p20"/>
          <p:cNvSpPr txBox="1"/>
          <p:nvPr/>
        </p:nvSpPr>
        <p:spPr>
          <a:xfrm>
            <a:off x="5326150" y="311725"/>
            <a:ext cx="3575100" cy="47586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GB" sz="1300"/>
              <a:t>שרת בשפת php שמנהל משחק ״מלחמה״ משחק בו לכל משתמש יש חפיסת קלפים, בכל סיבוב כל משתמש חושף קלף אחד ומי שהקלף שלו היה בעל ערך גבוה יותר מנצח בסיבוב, המפסיד לוקח אליו את הקלפים, בסוף המשחק המנצח הוא זה שנגמרו לו הקלפים ראשון.</a:t>
            </a:r>
            <a:endParaRPr sz="1300"/>
          </a:p>
          <a:p>
            <a:pPr indent="0" lvl="0" marL="0" rtl="1" algn="r">
              <a:spcBef>
                <a:spcPts val="0"/>
              </a:spcBef>
              <a:spcAft>
                <a:spcPts val="0"/>
              </a:spcAft>
              <a:buNone/>
            </a:pPr>
            <a:r>
              <a:t/>
            </a:r>
            <a:endParaRPr sz="1300"/>
          </a:p>
          <a:p>
            <a:pPr indent="0" lvl="0" marL="0" rtl="1" algn="r">
              <a:spcBef>
                <a:spcPts val="0"/>
              </a:spcBef>
              <a:spcAft>
                <a:spcPts val="0"/>
              </a:spcAft>
              <a:buNone/>
            </a:pPr>
            <a:r>
              <a:rPr lang="en-GB" sz="1300"/>
              <a:t>השרת מנהל את המשחק בעזרת כמה סקריפטים שונים שנכתבו בשפת php.</a:t>
            </a:r>
            <a:endParaRPr sz="1300"/>
          </a:p>
          <a:p>
            <a:pPr indent="-311150" lvl="0" marL="457200" rtl="1" algn="r">
              <a:spcBef>
                <a:spcPts val="0"/>
              </a:spcBef>
              <a:spcAft>
                <a:spcPts val="0"/>
              </a:spcAft>
              <a:buSzPts val="1300"/>
              <a:buAutoNum type="arabicPeriod"/>
            </a:pPr>
            <a:r>
              <a:rPr lang="en-GB" sz="1300"/>
              <a:t>על המשתמשים להתחבר ראשית למשחק, השרת מאמת שהם אכן המשתמשים שמוזמנים כרגע למשחק בפלטפורמת הפייסבוק.</a:t>
            </a:r>
            <a:endParaRPr sz="1300"/>
          </a:p>
          <a:p>
            <a:pPr indent="-311150" lvl="0" marL="457200" rtl="1" algn="r">
              <a:spcBef>
                <a:spcPts val="0"/>
              </a:spcBef>
              <a:spcAft>
                <a:spcPts val="0"/>
              </a:spcAft>
              <a:buSzPts val="1300"/>
              <a:buAutoNum type="arabicPeriod"/>
            </a:pPr>
            <a:r>
              <a:rPr lang="en-GB" sz="1300"/>
              <a:t>אם רק אחד משני המשתמשים התחבר, הוא מועבר ל״חדר המתנה״ שמתרענן כל כמה שניות עד שהשחקן השני מחובר גם הוא.</a:t>
            </a:r>
            <a:endParaRPr sz="1300"/>
          </a:p>
          <a:p>
            <a:pPr indent="-311150" lvl="0" marL="457200" rtl="1" algn="r">
              <a:spcBef>
                <a:spcPts val="0"/>
              </a:spcBef>
              <a:spcAft>
                <a:spcPts val="0"/>
              </a:spcAft>
              <a:buSzPts val="1300"/>
              <a:buAutoNum type="arabicPeriod"/>
            </a:pPr>
            <a:r>
              <a:rPr lang="en-GB" sz="1300"/>
              <a:t>במהלך המשחק כל שחקן לוחץ על ״משוך קלף״ ברגע ששני המשתמשים משכו קלף מוכרז המנצח בסיבוב, עד שהקלפים נגמרים</a:t>
            </a:r>
            <a:endParaRPr sz="1300"/>
          </a:p>
          <a:p>
            <a:pPr indent="-311150" lvl="0" marL="457200" rtl="1" algn="r">
              <a:spcBef>
                <a:spcPts val="0"/>
              </a:spcBef>
              <a:spcAft>
                <a:spcPts val="0"/>
              </a:spcAft>
              <a:buSzPts val="1300"/>
              <a:buAutoNum type="arabicPeriod"/>
            </a:pPr>
            <a:r>
              <a:rPr lang="en-GB" sz="1300"/>
              <a:t>בסוף המשחק מוצג המנצח, ועל המשתמשים לאשר את תוצאת המשחק.</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Game PHP Server + Client - מבנה קבצים</a:t>
            </a:r>
            <a:endParaRPr/>
          </a:p>
        </p:txBody>
      </p:sp>
      <p:sp>
        <p:nvSpPr>
          <p:cNvPr id="109" name="Google Shape;109;p21"/>
          <p:cNvSpPr txBox="1"/>
          <p:nvPr/>
        </p:nvSpPr>
        <p:spPr>
          <a:xfrm>
            <a:off x="311700" y="944675"/>
            <a:ext cx="8589600" cy="4052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GB" sz="1200"/>
              <a:t>Index.php - דף הנחיתה של השרת, מציג תופס התחברות</a:t>
            </a:r>
            <a:endParaRPr sz="1200"/>
          </a:p>
          <a:p>
            <a:pPr indent="-304800" lvl="0" marL="457200" rtl="0" algn="l">
              <a:spcBef>
                <a:spcPts val="0"/>
              </a:spcBef>
              <a:spcAft>
                <a:spcPts val="0"/>
              </a:spcAft>
              <a:buSzPts val="1200"/>
              <a:buAutoNum type="arabicPeriod"/>
            </a:pPr>
            <a:r>
              <a:rPr lang="en-GB" sz="1200"/>
              <a:t>Head.php - קובץ שמחזיר את תגית הראש של המסמך, על מנת שיהיה קל להשתמש בה בכל דף בנפרד</a:t>
            </a:r>
            <a:endParaRPr sz="1200"/>
          </a:p>
          <a:p>
            <a:pPr indent="-304800" lvl="0" marL="457200" rtl="0" algn="l">
              <a:spcBef>
                <a:spcPts val="0"/>
              </a:spcBef>
              <a:spcAft>
                <a:spcPts val="0"/>
              </a:spcAft>
              <a:buSzPts val="1200"/>
              <a:buAutoNum type="arabicPeriod"/>
            </a:pPr>
            <a:r>
              <a:rPr lang="en-GB" sz="1200"/>
              <a:t>Login.php - סקריפט ההתחברות</a:t>
            </a:r>
            <a:endParaRPr sz="1200"/>
          </a:p>
          <a:p>
            <a:pPr indent="-304800" lvl="1" marL="914400" rtl="0" algn="l">
              <a:spcBef>
                <a:spcPts val="0"/>
              </a:spcBef>
              <a:spcAft>
                <a:spcPts val="0"/>
              </a:spcAft>
              <a:buSzPts val="1200"/>
              <a:buAutoNum type="alphaLcPeriod"/>
            </a:pPr>
            <a:r>
              <a:rPr lang="en-GB" sz="1200"/>
              <a:t>מבצע התחברות דרך השרת של פלטפורמת פייס-אפקה ושומר את העוגייה</a:t>
            </a:r>
            <a:endParaRPr sz="1200"/>
          </a:p>
          <a:p>
            <a:pPr indent="-304800" lvl="1" marL="914400" rtl="0" algn="l">
              <a:spcBef>
                <a:spcPts val="0"/>
              </a:spcBef>
              <a:spcAft>
                <a:spcPts val="0"/>
              </a:spcAft>
              <a:buSzPts val="1200"/>
              <a:buAutoNum type="alphaLcPeriod"/>
            </a:pPr>
            <a:r>
              <a:rPr lang="en-GB" sz="1200"/>
              <a:t>מוודא שהמשתמש שהתחבר אכן מאושר לשחק במשחק</a:t>
            </a:r>
            <a:endParaRPr sz="1200"/>
          </a:p>
          <a:p>
            <a:pPr indent="-304800" lvl="1" marL="914400" rtl="0" algn="l">
              <a:spcBef>
                <a:spcPts val="0"/>
              </a:spcBef>
              <a:spcAft>
                <a:spcPts val="0"/>
              </a:spcAft>
              <a:buSzPts val="1200"/>
              <a:buAutoNum type="alphaLcPeriod"/>
            </a:pPr>
            <a:r>
              <a:rPr lang="en-GB" sz="1200"/>
              <a:t>מייצר את קובץ המשחק, שבעזרתו עוקבים אחר מהלך המשחק</a:t>
            </a:r>
            <a:endParaRPr sz="1200"/>
          </a:p>
          <a:p>
            <a:pPr indent="-304800" lvl="1" marL="914400" rtl="0" algn="l">
              <a:spcBef>
                <a:spcPts val="0"/>
              </a:spcBef>
              <a:spcAft>
                <a:spcPts val="0"/>
              </a:spcAft>
              <a:buSzPts val="1200"/>
              <a:buAutoNum type="alphaLcPeriod"/>
            </a:pPr>
            <a:r>
              <a:rPr lang="en-GB" sz="1200"/>
              <a:t>מחזיר את המשתמש לדף הרלוונטי, או חדר המתנה או חדר המשחק בהתאם למצב המשחק הנוכחי</a:t>
            </a:r>
            <a:endParaRPr sz="1200"/>
          </a:p>
          <a:p>
            <a:pPr indent="-304800" lvl="0" marL="457200" rtl="0" algn="l">
              <a:spcBef>
                <a:spcPts val="0"/>
              </a:spcBef>
              <a:spcAft>
                <a:spcPts val="0"/>
              </a:spcAft>
              <a:buSzPts val="1200"/>
              <a:buAutoNum type="arabicPeriod"/>
            </a:pPr>
            <a:r>
              <a:rPr lang="en-GB" sz="1200"/>
              <a:t>Waitroom.php - חדש ההמתנה, מאפשר למשתמש לחכות עד שהמשתמש השני יצטרף למשחק</a:t>
            </a:r>
            <a:endParaRPr sz="1200"/>
          </a:p>
          <a:p>
            <a:pPr indent="-304800" lvl="0" marL="457200" rtl="0" algn="l">
              <a:spcBef>
                <a:spcPts val="0"/>
              </a:spcBef>
              <a:spcAft>
                <a:spcPts val="0"/>
              </a:spcAft>
              <a:buSzPts val="1200"/>
              <a:buAutoNum type="arabicPeriod"/>
            </a:pPr>
            <a:r>
              <a:rPr lang="en-GB" sz="1200"/>
              <a:t>Game.php - קובץ זה מנהל את כל מהלך המשחק, על ידי הפנייה לסקריפטים שיפורטו בהמשך המשתמשים מבצעים בכל שלב את המהלך הבא, והקובץ הזה מודיע להם על מצב הסיבוב הנוכחי</a:t>
            </a:r>
            <a:endParaRPr sz="1200"/>
          </a:p>
          <a:p>
            <a:pPr indent="-304800" lvl="0" marL="457200" rtl="0" algn="l">
              <a:spcBef>
                <a:spcPts val="0"/>
              </a:spcBef>
              <a:spcAft>
                <a:spcPts val="0"/>
              </a:spcAft>
              <a:buSzPts val="1200"/>
              <a:buAutoNum type="arabicPeriod"/>
            </a:pPr>
            <a:r>
              <a:rPr lang="en-GB" sz="1200"/>
              <a:t>Draw-card.php - סקריפט שבעזרתו המשתמשים מושכים קלף מהחפיסה</a:t>
            </a:r>
            <a:endParaRPr sz="1200"/>
          </a:p>
          <a:p>
            <a:pPr indent="-304800" lvl="0" marL="457200" rtl="0" algn="l">
              <a:spcBef>
                <a:spcPts val="0"/>
              </a:spcBef>
              <a:spcAft>
                <a:spcPts val="0"/>
              </a:spcAft>
              <a:buSzPts val="1200"/>
              <a:buAutoNum type="arabicPeriod"/>
            </a:pPr>
            <a:r>
              <a:rPr lang="en-GB" sz="1200"/>
              <a:t>Next-round.php - סקריפט שמנהל את סוף הסיבוב, המשתמשים צריכים לאשר את תוצאת הסיבוב לפני שעוברים לסיבוב הבא</a:t>
            </a:r>
            <a:endParaRPr sz="1200"/>
          </a:p>
          <a:p>
            <a:pPr indent="-304800" lvl="0" marL="457200" rtl="0" algn="l">
              <a:spcBef>
                <a:spcPts val="0"/>
              </a:spcBef>
              <a:spcAft>
                <a:spcPts val="0"/>
              </a:spcAft>
              <a:buSzPts val="1200"/>
              <a:buAutoNum type="arabicPeriod"/>
            </a:pPr>
            <a:r>
              <a:rPr lang="en-GB" sz="1200"/>
              <a:t>Finish-game.php - בסוף המשחק מוצג המנצח, רק לאחר שהמשתמשים אישרו את תוצאת המשחק אז הוא נגמר</a:t>
            </a:r>
            <a:endParaRPr sz="1200"/>
          </a:p>
          <a:p>
            <a:pPr indent="-304800" lvl="0" marL="457200" rtl="0" algn="l">
              <a:spcBef>
                <a:spcPts val="0"/>
              </a:spcBef>
              <a:spcAft>
                <a:spcPts val="0"/>
              </a:spcAft>
              <a:buSzPts val="1200"/>
              <a:buAutoNum type="arabicPeriod"/>
            </a:pPr>
            <a:r>
              <a:rPr lang="en-GB" sz="1200"/>
              <a:t>Utils.php - קובץ עם פונקציות עזר משותפות שנמצאות בשימוש בקבצים השונים</a:t>
            </a:r>
            <a:endParaRPr sz="1200"/>
          </a:p>
          <a:p>
            <a:pPr indent="-304800" lvl="1" marL="914400" rtl="0" algn="l">
              <a:spcBef>
                <a:spcPts val="0"/>
              </a:spcBef>
              <a:spcAft>
                <a:spcPts val="0"/>
              </a:spcAft>
              <a:buSzPts val="1200"/>
              <a:buAutoNum type="alphaLcPeriod"/>
            </a:pPr>
            <a:r>
              <a:rPr lang="en-GB" sz="1200"/>
              <a:t>Http - פונקציה לקריאות לשרת אחר</a:t>
            </a:r>
            <a:endParaRPr sz="1200"/>
          </a:p>
          <a:p>
            <a:pPr indent="-304800" lvl="1" marL="914400" rtl="0" algn="l">
              <a:spcBef>
                <a:spcPts val="0"/>
              </a:spcBef>
              <a:spcAft>
                <a:spcPts val="0"/>
              </a:spcAft>
              <a:buSzPts val="1200"/>
              <a:buAutoNum type="alphaLcPeriod"/>
            </a:pPr>
            <a:r>
              <a:rPr lang="en-GB" sz="1200"/>
              <a:t>getLoggedInUser - הבאת הפרטים של המשתמש הנוכחי מהשרת</a:t>
            </a:r>
            <a:endParaRPr sz="1200"/>
          </a:p>
          <a:p>
            <a:pPr indent="-304800" lvl="1" marL="914400" rtl="0" algn="l">
              <a:spcBef>
                <a:spcPts val="0"/>
              </a:spcBef>
              <a:spcAft>
                <a:spcPts val="0"/>
              </a:spcAft>
              <a:buSzPts val="1200"/>
              <a:buAutoNum type="alphaLcPeriod"/>
            </a:pPr>
            <a:r>
              <a:rPr lang="en-GB" sz="1200"/>
              <a:t>getGame - שליפת המשחק הנוכחי ממערכת הקבצים</a:t>
            </a:r>
            <a:endParaRPr sz="1200"/>
          </a:p>
          <a:p>
            <a:pPr indent="-304800" lvl="1" marL="914400" rtl="0" algn="l">
              <a:spcBef>
                <a:spcPts val="0"/>
              </a:spcBef>
              <a:spcAft>
                <a:spcPts val="0"/>
              </a:spcAft>
              <a:buSzPts val="1200"/>
              <a:buAutoNum type="alphaLcPeriod"/>
            </a:pPr>
            <a:r>
              <a:rPr lang="en-GB" sz="1200"/>
              <a:t>setGame - שמירת המשחק הנוכחי במערכת הקבצים</a:t>
            </a:r>
            <a:endParaRPr sz="1200"/>
          </a:p>
          <a:p>
            <a:pPr indent="-304800" lvl="1" marL="914400" rtl="0" algn="l">
              <a:spcBef>
                <a:spcPts val="0"/>
              </a:spcBef>
              <a:spcAft>
                <a:spcPts val="0"/>
              </a:spcAft>
              <a:buSzPts val="1200"/>
              <a:buAutoNum type="alphaLcPeriod"/>
            </a:pPr>
            <a:r>
              <a:rPr lang="en-GB" sz="1200"/>
              <a:t>getShuffledDeck - יצירת חפיסת קלפים רנדומלית לפי גודל מבוקש</a:t>
            </a:r>
            <a:endParaRPr sz="1200"/>
          </a:p>
          <a:p>
            <a:pPr indent="-304800" lvl="1" marL="914400" rtl="0" algn="l">
              <a:spcBef>
                <a:spcPts val="0"/>
              </a:spcBef>
              <a:spcAft>
                <a:spcPts val="0"/>
              </a:spcAft>
              <a:buSzPts val="1200"/>
              <a:buAutoNum type="alphaLcPeriod"/>
            </a:pPr>
            <a:r>
              <a:rPr lang="en-GB" sz="1200"/>
              <a:t>isGameStarted - פונקציה שבהינתן המשחק הנוכחי קובעת האם הוא כבר התחיל</a:t>
            </a:r>
            <a:endParaRPr sz="1200"/>
          </a:p>
          <a:p>
            <a:pPr indent="-304800" lvl="1" marL="914400" rtl="0" algn="l">
              <a:spcBef>
                <a:spcPts val="0"/>
              </a:spcBef>
              <a:spcAft>
                <a:spcPts val="0"/>
              </a:spcAft>
              <a:buSzPts val="1200"/>
              <a:buAutoNum type="alphaLcPeriod"/>
            </a:pPr>
            <a:r>
              <a:rPr lang="en-GB" sz="1200"/>
              <a:t>getPlayerKey - בהינתן אובייקט המשחק והשחקן, הפונקציה מחזירה את המפתח המתאים לאותו משתמש</a:t>
            </a:r>
            <a:endParaRPr sz="1200"/>
          </a:p>
          <a:p>
            <a:pPr indent="-304800" lvl="1" marL="914400" rtl="0" algn="l">
              <a:spcBef>
                <a:spcPts val="0"/>
              </a:spcBef>
              <a:spcAft>
                <a:spcPts val="0"/>
              </a:spcAft>
              <a:buSzPts val="1200"/>
              <a:buAutoNum type="alphaLcPeriod"/>
            </a:pPr>
            <a:r>
              <a:rPr lang="en-GB" sz="1200"/>
              <a:t>getPlayerVisibleCard - בהינתן המשחק הנוכחי ושחקן, מחזירה את הקלף החשוף שלו</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