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6" r:id="rId2"/>
    <p:sldId id="265" r:id="rId3"/>
    <p:sldId id="268" r:id="rId4"/>
    <p:sldId id="256" r:id="rId5"/>
    <p:sldId id="259" r:id="rId6"/>
    <p:sldId id="260" r:id="rId7"/>
    <p:sldId id="257" r:id="rId8"/>
    <p:sldId id="258" r:id="rId9"/>
    <p:sldId id="263" r:id="rId10"/>
    <p:sldId id="264" r:id="rId11"/>
    <p:sldId id="262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9BF0E1-ABB7-4EA1-AD62-5C6E1FF127DE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2920DE5-0D51-4491-AF5E-E55295806362}">
      <dgm:prSet/>
      <dgm:spPr/>
      <dgm:t>
        <a:bodyPr/>
        <a:lstStyle/>
        <a:p>
          <a:r>
            <a:rPr lang="en-US" b="1" i="0"/>
            <a:t>Headline Cyber Crime Statistics</a:t>
          </a:r>
          <a:endParaRPr lang="en-US"/>
        </a:p>
      </dgm:t>
    </dgm:pt>
    <dgm:pt modelId="{D60A1F9E-7356-4AEE-AFDC-DEBC427B61E9}" type="parTrans" cxnId="{BF7773F9-724C-4206-83D7-B68A9BEC69F0}">
      <dgm:prSet/>
      <dgm:spPr/>
      <dgm:t>
        <a:bodyPr/>
        <a:lstStyle/>
        <a:p>
          <a:endParaRPr lang="en-US"/>
        </a:p>
      </dgm:t>
    </dgm:pt>
    <dgm:pt modelId="{956D64D1-675D-416F-9932-EA1666CA0726}" type="sibTrans" cxnId="{BF7773F9-724C-4206-83D7-B68A9BEC69F0}">
      <dgm:prSet/>
      <dgm:spPr/>
      <dgm:t>
        <a:bodyPr/>
        <a:lstStyle/>
        <a:p>
          <a:endParaRPr lang="en-US"/>
        </a:p>
      </dgm:t>
    </dgm:pt>
    <dgm:pt modelId="{0EC74B63-F08A-4124-9074-F56170E88E48}">
      <dgm:prSet/>
      <dgm:spPr/>
      <dgm:t>
        <a:bodyPr/>
        <a:lstStyle/>
        <a:p>
          <a:r>
            <a:rPr lang="en-US" b="0" i="0"/>
            <a:t>50% of UK businesses experienced some form of cyber attack in 2023.</a:t>
          </a:r>
          <a:endParaRPr lang="en-US"/>
        </a:p>
      </dgm:t>
    </dgm:pt>
    <dgm:pt modelId="{2354E883-7888-44F4-9641-5E33A03DB670}" type="parTrans" cxnId="{1568ADE4-CD90-49E3-B576-EAA268B34D94}">
      <dgm:prSet/>
      <dgm:spPr/>
      <dgm:t>
        <a:bodyPr/>
        <a:lstStyle/>
        <a:p>
          <a:endParaRPr lang="en-US"/>
        </a:p>
      </dgm:t>
    </dgm:pt>
    <dgm:pt modelId="{1FAE2A22-5658-4A76-9A2F-FD3218935D2A}" type="sibTrans" cxnId="{1568ADE4-CD90-49E3-B576-EAA268B34D94}">
      <dgm:prSet/>
      <dgm:spPr/>
      <dgm:t>
        <a:bodyPr/>
        <a:lstStyle/>
        <a:p>
          <a:endParaRPr lang="en-US"/>
        </a:p>
      </dgm:t>
    </dgm:pt>
    <dgm:pt modelId="{EB998E5D-D44C-43A7-A0D3-DA536E6646A1}">
      <dgm:prSet/>
      <dgm:spPr/>
      <dgm:t>
        <a:bodyPr/>
        <a:lstStyle/>
        <a:p>
          <a:r>
            <a:rPr lang="en-US" b="0" i="0"/>
            <a:t>Nearly 1 billion emails were exposed in a single year, affecting 1 in 5 internet users.</a:t>
          </a:r>
          <a:endParaRPr lang="en-US"/>
        </a:p>
      </dgm:t>
    </dgm:pt>
    <dgm:pt modelId="{65DAF81C-46E3-47F1-87C1-85071A1BCBF6}" type="parTrans" cxnId="{4A855EDC-6A8E-4A45-B496-AB41D746C376}">
      <dgm:prSet/>
      <dgm:spPr/>
      <dgm:t>
        <a:bodyPr/>
        <a:lstStyle/>
        <a:p>
          <a:endParaRPr lang="en-US"/>
        </a:p>
      </dgm:t>
    </dgm:pt>
    <dgm:pt modelId="{E602E742-E221-4371-B901-9F172F364D7E}" type="sibTrans" cxnId="{4A855EDC-6A8E-4A45-B496-AB41D746C376}">
      <dgm:prSet/>
      <dgm:spPr/>
      <dgm:t>
        <a:bodyPr/>
        <a:lstStyle/>
        <a:p>
          <a:endParaRPr lang="en-US"/>
        </a:p>
      </dgm:t>
    </dgm:pt>
    <dgm:pt modelId="{D2C2A26B-0B03-4CC5-A6B4-E908DE721261}">
      <dgm:prSet/>
      <dgm:spPr/>
      <dgm:t>
        <a:bodyPr/>
        <a:lstStyle/>
        <a:p>
          <a:r>
            <a:rPr lang="en-US" b="0" i="0"/>
            <a:t>Data breaches cost businesses an average of $4.88 million in 2024.</a:t>
          </a:r>
          <a:endParaRPr lang="en-US"/>
        </a:p>
      </dgm:t>
    </dgm:pt>
    <dgm:pt modelId="{08C82B5E-DE4E-47E1-8168-FD734B09DD89}" type="parTrans" cxnId="{1AC1CA04-681B-4424-8599-8CDAEF8DC458}">
      <dgm:prSet/>
      <dgm:spPr/>
      <dgm:t>
        <a:bodyPr/>
        <a:lstStyle/>
        <a:p>
          <a:endParaRPr lang="en-US"/>
        </a:p>
      </dgm:t>
    </dgm:pt>
    <dgm:pt modelId="{D9E5245E-79C4-43E1-927F-272BB365191E}" type="sibTrans" cxnId="{1AC1CA04-681B-4424-8599-8CDAEF8DC458}">
      <dgm:prSet/>
      <dgm:spPr/>
      <dgm:t>
        <a:bodyPr/>
        <a:lstStyle/>
        <a:p>
          <a:endParaRPr lang="en-US"/>
        </a:p>
      </dgm:t>
    </dgm:pt>
    <dgm:pt modelId="{04892879-A9CB-4799-B598-4817629FF250}">
      <dgm:prSet/>
      <dgm:spPr/>
      <dgm:t>
        <a:bodyPr/>
        <a:lstStyle/>
        <a:p>
          <a:r>
            <a:rPr lang="en-US" b="0" i="0"/>
            <a:t>Around 236.1 million ransomware attacks occurred globally in the first half of 2022.</a:t>
          </a:r>
          <a:endParaRPr lang="en-US"/>
        </a:p>
      </dgm:t>
    </dgm:pt>
    <dgm:pt modelId="{E2539A45-1B1F-463A-8A94-59E423628E2D}" type="parTrans" cxnId="{BB1A87BC-9ED1-4A74-9787-E44B132D5406}">
      <dgm:prSet/>
      <dgm:spPr/>
      <dgm:t>
        <a:bodyPr/>
        <a:lstStyle/>
        <a:p>
          <a:endParaRPr lang="en-US"/>
        </a:p>
      </dgm:t>
    </dgm:pt>
    <dgm:pt modelId="{CC7DB6F8-7DD6-41BF-8C27-2856C6A813D7}" type="sibTrans" cxnId="{BB1A87BC-9ED1-4A74-9787-E44B132D5406}">
      <dgm:prSet/>
      <dgm:spPr/>
      <dgm:t>
        <a:bodyPr/>
        <a:lstStyle/>
        <a:p>
          <a:endParaRPr lang="en-US"/>
        </a:p>
      </dgm:t>
    </dgm:pt>
    <dgm:pt modelId="{FC32C89B-64D3-4035-A7B7-CC7E2117F346}">
      <dgm:prSet/>
      <dgm:spPr/>
      <dgm:t>
        <a:bodyPr/>
        <a:lstStyle/>
        <a:p>
          <a:r>
            <a:rPr lang="en-US" b="0" i="0"/>
            <a:t>1 in 2 American internet users had their accounts breached in 2021.</a:t>
          </a:r>
          <a:endParaRPr lang="en-US"/>
        </a:p>
      </dgm:t>
    </dgm:pt>
    <dgm:pt modelId="{5E9D7706-38F5-424A-B685-5E7F72901275}" type="parTrans" cxnId="{A2DC1C05-9484-4BC3-9556-B9A9CA1AC9F0}">
      <dgm:prSet/>
      <dgm:spPr/>
      <dgm:t>
        <a:bodyPr/>
        <a:lstStyle/>
        <a:p>
          <a:endParaRPr lang="en-US"/>
        </a:p>
      </dgm:t>
    </dgm:pt>
    <dgm:pt modelId="{661B98BF-8773-4D92-97CA-D423FACA2BEE}" type="sibTrans" cxnId="{A2DC1C05-9484-4BC3-9556-B9A9CA1AC9F0}">
      <dgm:prSet/>
      <dgm:spPr/>
      <dgm:t>
        <a:bodyPr/>
        <a:lstStyle/>
        <a:p>
          <a:endParaRPr lang="en-US"/>
        </a:p>
      </dgm:t>
    </dgm:pt>
    <dgm:pt modelId="{86909148-E423-4C4B-8113-A8DEC5E2E8F1}">
      <dgm:prSet/>
      <dgm:spPr/>
      <dgm:t>
        <a:bodyPr/>
        <a:lstStyle/>
        <a:p>
          <a:r>
            <a:rPr lang="en-US" b="0" i="0"/>
            <a:t>39% of UK businesses reported suffering a cyber attack in 2022.</a:t>
          </a:r>
          <a:endParaRPr lang="en-US"/>
        </a:p>
      </dgm:t>
    </dgm:pt>
    <dgm:pt modelId="{95103E8A-EF01-459B-8CE8-77CB7AFCCA6B}" type="parTrans" cxnId="{62622AC0-F431-4CA7-A21E-60A39304D30D}">
      <dgm:prSet/>
      <dgm:spPr/>
      <dgm:t>
        <a:bodyPr/>
        <a:lstStyle/>
        <a:p>
          <a:endParaRPr lang="en-US"/>
        </a:p>
      </dgm:t>
    </dgm:pt>
    <dgm:pt modelId="{3CFA7F7A-84EB-4BF4-8343-59CD26FF2896}" type="sibTrans" cxnId="{62622AC0-F431-4CA7-A21E-60A39304D30D}">
      <dgm:prSet/>
      <dgm:spPr/>
      <dgm:t>
        <a:bodyPr/>
        <a:lstStyle/>
        <a:p>
          <a:endParaRPr lang="en-US"/>
        </a:p>
      </dgm:t>
    </dgm:pt>
    <dgm:pt modelId="{7E373B33-86B6-4773-BB70-BED19619C7FF}">
      <dgm:prSet/>
      <dgm:spPr/>
      <dgm:t>
        <a:bodyPr/>
        <a:lstStyle/>
        <a:p>
          <a:r>
            <a:rPr lang="en-US" b="0" i="0"/>
            <a:t>Around 1 in 10 US organisations have no insurance against cyber attacks.</a:t>
          </a:r>
          <a:endParaRPr lang="en-US"/>
        </a:p>
      </dgm:t>
    </dgm:pt>
    <dgm:pt modelId="{89E24526-0C7B-4DEF-8F00-F355EEAD3F1D}" type="parTrans" cxnId="{50499004-526F-4318-AC43-CD366CCBB14A}">
      <dgm:prSet/>
      <dgm:spPr/>
      <dgm:t>
        <a:bodyPr/>
        <a:lstStyle/>
        <a:p>
          <a:endParaRPr lang="en-US"/>
        </a:p>
      </dgm:t>
    </dgm:pt>
    <dgm:pt modelId="{E47E1193-24F9-41F6-9500-B09B93AD9377}" type="sibTrans" cxnId="{50499004-526F-4318-AC43-CD366CCBB14A}">
      <dgm:prSet/>
      <dgm:spPr/>
      <dgm:t>
        <a:bodyPr/>
        <a:lstStyle/>
        <a:p>
          <a:endParaRPr lang="en-US"/>
        </a:p>
      </dgm:t>
    </dgm:pt>
    <dgm:pt modelId="{F079ACF0-52CA-491F-BB6A-52607641F5ED}">
      <dgm:prSet/>
      <dgm:spPr/>
      <dgm:t>
        <a:bodyPr/>
        <a:lstStyle/>
        <a:p>
          <a:r>
            <a:rPr lang="en-US" b="0" i="0"/>
            <a:t>53.35 million US citizens were affected by cyber crime in the first half of 2022.</a:t>
          </a:r>
          <a:endParaRPr lang="en-US"/>
        </a:p>
      </dgm:t>
    </dgm:pt>
    <dgm:pt modelId="{1615ACA6-2028-421A-B567-764A83C2C5DF}" type="parTrans" cxnId="{6DC1B209-A5E2-4421-8B8F-215DB3DD4BBE}">
      <dgm:prSet/>
      <dgm:spPr/>
      <dgm:t>
        <a:bodyPr/>
        <a:lstStyle/>
        <a:p>
          <a:endParaRPr lang="en-US"/>
        </a:p>
      </dgm:t>
    </dgm:pt>
    <dgm:pt modelId="{BFEDE6E3-B08F-4E6F-8B0A-B2366ACCCED3}" type="sibTrans" cxnId="{6DC1B209-A5E2-4421-8B8F-215DB3DD4BBE}">
      <dgm:prSet/>
      <dgm:spPr/>
      <dgm:t>
        <a:bodyPr/>
        <a:lstStyle/>
        <a:p>
          <a:endParaRPr lang="en-US"/>
        </a:p>
      </dgm:t>
    </dgm:pt>
    <dgm:pt modelId="{A814186B-B82F-4534-B883-30EDB144249E}">
      <dgm:prSet/>
      <dgm:spPr/>
      <dgm:t>
        <a:bodyPr/>
        <a:lstStyle/>
        <a:p>
          <a:r>
            <a:rPr lang="en-US" b="0" i="0"/>
            <a:t>Cyber crime cost UK businesses an average of £4200 in 2022.</a:t>
          </a:r>
          <a:endParaRPr lang="en-US"/>
        </a:p>
      </dgm:t>
    </dgm:pt>
    <dgm:pt modelId="{61C45042-1450-4515-A9A3-50937F71966D}" type="parTrans" cxnId="{2FF3D433-8974-41B2-9CAF-82E5BF697F10}">
      <dgm:prSet/>
      <dgm:spPr/>
      <dgm:t>
        <a:bodyPr/>
        <a:lstStyle/>
        <a:p>
          <a:endParaRPr lang="en-US"/>
        </a:p>
      </dgm:t>
    </dgm:pt>
    <dgm:pt modelId="{F35727EF-A909-417C-915E-DE097DD814B6}" type="sibTrans" cxnId="{2FF3D433-8974-41B2-9CAF-82E5BF697F10}">
      <dgm:prSet/>
      <dgm:spPr/>
      <dgm:t>
        <a:bodyPr/>
        <a:lstStyle/>
        <a:p>
          <a:endParaRPr lang="en-US"/>
        </a:p>
      </dgm:t>
    </dgm:pt>
    <dgm:pt modelId="{B85454C4-DADC-4C43-BF02-CFB961F79370}">
      <dgm:prSet/>
      <dgm:spPr/>
      <dgm:t>
        <a:bodyPr/>
        <a:lstStyle/>
        <a:p>
          <a:r>
            <a:rPr lang="en-US" b="0" i="0"/>
            <a:t>In 2020, malware attacks increased by 358% compared to 2019.</a:t>
          </a:r>
          <a:endParaRPr lang="en-US"/>
        </a:p>
      </dgm:t>
    </dgm:pt>
    <dgm:pt modelId="{2D48CDE3-E728-4603-9A11-591CC7DD6DCF}" type="parTrans" cxnId="{9D5B1AAF-2B69-4655-9043-39EFC90CCA22}">
      <dgm:prSet/>
      <dgm:spPr/>
      <dgm:t>
        <a:bodyPr/>
        <a:lstStyle/>
        <a:p>
          <a:endParaRPr lang="en-US"/>
        </a:p>
      </dgm:t>
    </dgm:pt>
    <dgm:pt modelId="{CD6D8175-AB3F-445F-97ED-4D8A846A4357}" type="sibTrans" cxnId="{9D5B1AAF-2B69-4655-9043-39EFC90CCA22}">
      <dgm:prSet/>
      <dgm:spPr/>
      <dgm:t>
        <a:bodyPr/>
        <a:lstStyle/>
        <a:p>
          <a:endParaRPr lang="en-US"/>
        </a:p>
      </dgm:t>
    </dgm:pt>
    <dgm:pt modelId="{ED2EC6A6-5F76-4195-A2A5-A86C0BB69225}">
      <dgm:prSet/>
      <dgm:spPr/>
      <dgm:t>
        <a:bodyPr/>
        <a:lstStyle/>
        <a:p>
          <a:r>
            <a:rPr lang="en-US" b="0" i="0"/>
            <a:t>The most common cyber threat facing businesses and individuals is phishing.</a:t>
          </a:r>
          <a:endParaRPr lang="en-US"/>
        </a:p>
      </dgm:t>
    </dgm:pt>
    <dgm:pt modelId="{36C77ABE-D92A-4D1A-A616-FC9CF4C6E157}" type="parTrans" cxnId="{80047FE0-115E-47B7-87C2-7AB35C666B3F}">
      <dgm:prSet/>
      <dgm:spPr/>
      <dgm:t>
        <a:bodyPr/>
        <a:lstStyle/>
        <a:p>
          <a:endParaRPr lang="en-US"/>
        </a:p>
      </dgm:t>
    </dgm:pt>
    <dgm:pt modelId="{3E28F514-C551-465D-9FE7-D38C4EE66F80}" type="sibTrans" cxnId="{80047FE0-115E-47B7-87C2-7AB35C666B3F}">
      <dgm:prSet/>
      <dgm:spPr/>
      <dgm:t>
        <a:bodyPr/>
        <a:lstStyle/>
        <a:p>
          <a:endParaRPr lang="en-US"/>
        </a:p>
      </dgm:t>
    </dgm:pt>
    <dgm:pt modelId="{1289E94B-9B08-4734-B043-EF7E4723AC8C}" type="pres">
      <dgm:prSet presAssocID="{F39BF0E1-ABB7-4EA1-AD62-5C6E1FF127DE}" presName="diagram" presStyleCnt="0">
        <dgm:presLayoutVars>
          <dgm:dir/>
          <dgm:resizeHandles val="exact"/>
        </dgm:presLayoutVars>
      </dgm:prSet>
      <dgm:spPr/>
    </dgm:pt>
    <dgm:pt modelId="{49A92081-77BC-49F2-AEBD-F9339AED871E}" type="pres">
      <dgm:prSet presAssocID="{42920DE5-0D51-4491-AF5E-E55295806362}" presName="node" presStyleLbl="node1" presStyleIdx="0" presStyleCnt="12">
        <dgm:presLayoutVars>
          <dgm:bulletEnabled val="1"/>
        </dgm:presLayoutVars>
      </dgm:prSet>
      <dgm:spPr/>
    </dgm:pt>
    <dgm:pt modelId="{46D0D443-F792-48C2-9D8C-8D4E1FCB224F}" type="pres">
      <dgm:prSet presAssocID="{956D64D1-675D-416F-9932-EA1666CA0726}" presName="sibTrans" presStyleCnt="0"/>
      <dgm:spPr/>
    </dgm:pt>
    <dgm:pt modelId="{537BA2B3-6081-4237-93BA-55D8E393FE35}" type="pres">
      <dgm:prSet presAssocID="{0EC74B63-F08A-4124-9074-F56170E88E48}" presName="node" presStyleLbl="node1" presStyleIdx="1" presStyleCnt="12">
        <dgm:presLayoutVars>
          <dgm:bulletEnabled val="1"/>
        </dgm:presLayoutVars>
      </dgm:prSet>
      <dgm:spPr/>
    </dgm:pt>
    <dgm:pt modelId="{58A47597-AFF1-4ADD-9B99-F644109CE567}" type="pres">
      <dgm:prSet presAssocID="{1FAE2A22-5658-4A76-9A2F-FD3218935D2A}" presName="sibTrans" presStyleCnt="0"/>
      <dgm:spPr/>
    </dgm:pt>
    <dgm:pt modelId="{2E20470D-88BB-4879-A2C2-84A01B6F31DA}" type="pres">
      <dgm:prSet presAssocID="{EB998E5D-D44C-43A7-A0D3-DA536E6646A1}" presName="node" presStyleLbl="node1" presStyleIdx="2" presStyleCnt="12">
        <dgm:presLayoutVars>
          <dgm:bulletEnabled val="1"/>
        </dgm:presLayoutVars>
      </dgm:prSet>
      <dgm:spPr/>
    </dgm:pt>
    <dgm:pt modelId="{02453F75-2D9E-463B-BD46-02D23BA5BAD2}" type="pres">
      <dgm:prSet presAssocID="{E602E742-E221-4371-B901-9F172F364D7E}" presName="sibTrans" presStyleCnt="0"/>
      <dgm:spPr/>
    </dgm:pt>
    <dgm:pt modelId="{BD0B0D37-CDFC-459F-BA15-61DB53B1562C}" type="pres">
      <dgm:prSet presAssocID="{D2C2A26B-0B03-4CC5-A6B4-E908DE721261}" presName="node" presStyleLbl="node1" presStyleIdx="3" presStyleCnt="12">
        <dgm:presLayoutVars>
          <dgm:bulletEnabled val="1"/>
        </dgm:presLayoutVars>
      </dgm:prSet>
      <dgm:spPr/>
    </dgm:pt>
    <dgm:pt modelId="{BA7F7598-8B39-433B-A660-DDE992E95354}" type="pres">
      <dgm:prSet presAssocID="{D9E5245E-79C4-43E1-927F-272BB365191E}" presName="sibTrans" presStyleCnt="0"/>
      <dgm:spPr/>
    </dgm:pt>
    <dgm:pt modelId="{C1267F5F-746A-4DF2-B09D-B79FD3EC357E}" type="pres">
      <dgm:prSet presAssocID="{04892879-A9CB-4799-B598-4817629FF250}" presName="node" presStyleLbl="node1" presStyleIdx="4" presStyleCnt="12">
        <dgm:presLayoutVars>
          <dgm:bulletEnabled val="1"/>
        </dgm:presLayoutVars>
      </dgm:prSet>
      <dgm:spPr/>
    </dgm:pt>
    <dgm:pt modelId="{CBBBBEC0-22E7-4D7B-868A-EB0F9D9CC00A}" type="pres">
      <dgm:prSet presAssocID="{CC7DB6F8-7DD6-41BF-8C27-2856C6A813D7}" presName="sibTrans" presStyleCnt="0"/>
      <dgm:spPr/>
    </dgm:pt>
    <dgm:pt modelId="{5B6A25FD-336B-4502-A478-B82B23F4D95E}" type="pres">
      <dgm:prSet presAssocID="{FC32C89B-64D3-4035-A7B7-CC7E2117F346}" presName="node" presStyleLbl="node1" presStyleIdx="5" presStyleCnt="12">
        <dgm:presLayoutVars>
          <dgm:bulletEnabled val="1"/>
        </dgm:presLayoutVars>
      </dgm:prSet>
      <dgm:spPr/>
    </dgm:pt>
    <dgm:pt modelId="{DB8E1B7D-7ADD-4A52-9832-706BA070B095}" type="pres">
      <dgm:prSet presAssocID="{661B98BF-8773-4D92-97CA-D423FACA2BEE}" presName="sibTrans" presStyleCnt="0"/>
      <dgm:spPr/>
    </dgm:pt>
    <dgm:pt modelId="{3FB60773-0066-4203-A0B4-26551039DC7F}" type="pres">
      <dgm:prSet presAssocID="{86909148-E423-4C4B-8113-A8DEC5E2E8F1}" presName="node" presStyleLbl="node1" presStyleIdx="6" presStyleCnt="12">
        <dgm:presLayoutVars>
          <dgm:bulletEnabled val="1"/>
        </dgm:presLayoutVars>
      </dgm:prSet>
      <dgm:spPr/>
    </dgm:pt>
    <dgm:pt modelId="{D5C41721-5B67-4361-813A-5DB249328ABD}" type="pres">
      <dgm:prSet presAssocID="{3CFA7F7A-84EB-4BF4-8343-59CD26FF2896}" presName="sibTrans" presStyleCnt="0"/>
      <dgm:spPr/>
    </dgm:pt>
    <dgm:pt modelId="{41C0865E-BE0B-4822-B351-4E1B7783A0BD}" type="pres">
      <dgm:prSet presAssocID="{7E373B33-86B6-4773-BB70-BED19619C7FF}" presName="node" presStyleLbl="node1" presStyleIdx="7" presStyleCnt="12">
        <dgm:presLayoutVars>
          <dgm:bulletEnabled val="1"/>
        </dgm:presLayoutVars>
      </dgm:prSet>
      <dgm:spPr/>
    </dgm:pt>
    <dgm:pt modelId="{EFF2BF0E-BF83-4270-B197-690F55E5D307}" type="pres">
      <dgm:prSet presAssocID="{E47E1193-24F9-41F6-9500-B09B93AD9377}" presName="sibTrans" presStyleCnt="0"/>
      <dgm:spPr/>
    </dgm:pt>
    <dgm:pt modelId="{F8CBC076-ECBE-4480-A677-B6385E8ECCFC}" type="pres">
      <dgm:prSet presAssocID="{F079ACF0-52CA-491F-BB6A-52607641F5ED}" presName="node" presStyleLbl="node1" presStyleIdx="8" presStyleCnt="12">
        <dgm:presLayoutVars>
          <dgm:bulletEnabled val="1"/>
        </dgm:presLayoutVars>
      </dgm:prSet>
      <dgm:spPr/>
    </dgm:pt>
    <dgm:pt modelId="{EFD4E133-8050-4DF7-9FDC-C7F908DE2E80}" type="pres">
      <dgm:prSet presAssocID="{BFEDE6E3-B08F-4E6F-8B0A-B2366ACCCED3}" presName="sibTrans" presStyleCnt="0"/>
      <dgm:spPr/>
    </dgm:pt>
    <dgm:pt modelId="{E29DCF14-D40A-4218-BF64-A991A4476486}" type="pres">
      <dgm:prSet presAssocID="{A814186B-B82F-4534-B883-30EDB144249E}" presName="node" presStyleLbl="node1" presStyleIdx="9" presStyleCnt="12">
        <dgm:presLayoutVars>
          <dgm:bulletEnabled val="1"/>
        </dgm:presLayoutVars>
      </dgm:prSet>
      <dgm:spPr/>
    </dgm:pt>
    <dgm:pt modelId="{071BD1AD-35D4-4BED-BDD6-C24DC27531E3}" type="pres">
      <dgm:prSet presAssocID="{F35727EF-A909-417C-915E-DE097DD814B6}" presName="sibTrans" presStyleCnt="0"/>
      <dgm:spPr/>
    </dgm:pt>
    <dgm:pt modelId="{C0981DD9-25A3-46E2-935F-71023AFDD82C}" type="pres">
      <dgm:prSet presAssocID="{B85454C4-DADC-4C43-BF02-CFB961F79370}" presName="node" presStyleLbl="node1" presStyleIdx="10" presStyleCnt="12">
        <dgm:presLayoutVars>
          <dgm:bulletEnabled val="1"/>
        </dgm:presLayoutVars>
      </dgm:prSet>
      <dgm:spPr/>
    </dgm:pt>
    <dgm:pt modelId="{A59D855E-0642-4F13-9C1A-FD5662CD5EE3}" type="pres">
      <dgm:prSet presAssocID="{CD6D8175-AB3F-445F-97ED-4D8A846A4357}" presName="sibTrans" presStyleCnt="0"/>
      <dgm:spPr/>
    </dgm:pt>
    <dgm:pt modelId="{A309EFBF-A103-4BBF-AA6F-FBDB6C3AFCC7}" type="pres">
      <dgm:prSet presAssocID="{ED2EC6A6-5F76-4195-A2A5-A86C0BB69225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0499004-526F-4318-AC43-CD366CCBB14A}" srcId="{F39BF0E1-ABB7-4EA1-AD62-5C6E1FF127DE}" destId="{7E373B33-86B6-4773-BB70-BED19619C7FF}" srcOrd="7" destOrd="0" parTransId="{89E24526-0C7B-4DEF-8F00-F355EEAD3F1D}" sibTransId="{E47E1193-24F9-41F6-9500-B09B93AD9377}"/>
    <dgm:cxn modelId="{1AC1CA04-681B-4424-8599-8CDAEF8DC458}" srcId="{F39BF0E1-ABB7-4EA1-AD62-5C6E1FF127DE}" destId="{D2C2A26B-0B03-4CC5-A6B4-E908DE721261}" srcOrd="3" destOrd="0" parTransId="{08C82B5E-DE4E-47E1-8168-FD734B09DD89}" sibTransId="{D9E5245E-79C4-43E1-927F-272BB365191E}"/>
    <dgm:cxn modelId="{A2DC1C05-9484-4BC3-9556-B9A9CA1AC9F0}" srcId="{F39BF0E1-ABB7-4EA1-AD62-5C6E1FF127DE}" destId="{FC32C89B-64D3-4035-A7B7-CC7E2117F346}" srcOrd="5" destOrd="0" parTransId="{5E9D7706-38F5-424A-B685-5E7F72901275}" sibTransId="{661B98BF-8773-4D92-97CA-D423FACA2BEE}"/>
    <dgm:cxn modelId="{CB30CB06-FB0D-4FE1-B9A8-A6BAB464548B}" type="presOf" srcId="{D2C2A26B-0B03-4CC5-A6B4-E908DE721261}" destId="{BD0B0D37-CDFC-459F-BA15-61DB53B1562C}" srcOrd="0" destOrd="0" presId="urn:microsoft.com/office/officeart/2005/8/layout/default"/>
    <dgm:cxn modelId="{6DC1B209-A5E2-4421-8B8F-215DB3DD4BBE}" srcId="{F39BF0E1-ABB7-4EA1-AD62-5C6E1FF127DE}" destId="{F079ACF0-52CA-491F-BB6A-52607641F5ED}" srcOrd="8" destOrd="0" parTransId="{1615ACA6-2028-421A-B567-764A83C2C5DF}" sibTransId="{BFEDE6E3-B08F-4E6F-8B0A-B2366ACCCED3}"/>
    <dgm:cxn modelId="{2FF3D433-8974-41B2-9CAF-82E5BF697F10}" srcId="{F39BF0E1-ABB7-4EA1-AD62-5C6E1FF127DE}" destId="{A814186B-B82F-4534-B883-30EDB144249E}" srcOrd="9" destOrd="0" parTransId="{61C45042-1450-4515-A9A3-50937F71966D}" sibTransId="{F35727EF-A909-417C-915E-DE097DD814B6}"/>
    <dgm:cxn modelId="{C42B7A60-5E98-43B6-95A1-BE0FC91E62E6}" type="presOf" srcId="{ED2EC6A6-5F76-4195-A2A5-A86C0BB69225}" destId="{A309EFBF-A103-4BBF-AA6F-FBDB6C3AFCC7}" srcOrd="0" destOrd="0" presId="urn:microsoft.com/office/officeart/2005/8/layout/default"/>
    <dgm:cxn modelId="{E242F349-FC19-4BA4-8DBC-DC47C6704295}" type="presOf" srcId="{7E373B33-86B6-4773-BB70-BED19619C7FF}" destId="{41C0865E-BE0B-4822-B351-4E1B7783A0BD}" srcOrd="0" destOrd="0" presId="urn:microsoft.com/office/officeart/2005/8/layout/default"/>
    <dgm:cxn modelId="{AC1B2271-252C-4E48-B8A3-E69F6EE19463}" type="presOf" srcId="{B85454C4-DADC-4C43-BF02-CFB961F79370}" destId="{C0981DD9-25A3-46E2-935F-71023AFDD82C}" srcOrd="0" destOrd="0" presId="urn:microsoft.com/office/officeart/2005/8/layout/default"/>
    <dgm:cxn modelId="{4B1A0374-7CF0-4041-A246-988C1D7C4B4E}" type="presOf" srcId="{FC32C89B-64D3-4035-A7B7-CC7E2117F346}" destId="{5B6A25FD-336B-4502-A478-B82B23F4D95E}" srcOrd="0" destOrd="0" presId="urn:microsoft.com/office/officeart/2005/8/layout/default"/>
    <dgm:cxn modelId="{5F194B7C-C77C-4C8A-B28B-5E8BF52C0CA7}" type="presOf" srcId="{A814186B-B82F-4534-B883-30EDB144249E}" destId="{E29DCF14-D40A-4218-BF64-A991A4476486}" srcOrd="0" destOrd="0" presId="urn:microsoft.com/office/officeart/2005/8/layout/default"/>
    <dgm:cxn modelId="{61610D7F-5ABF-413F-9C93-6D6CBCA22C4F}" type="presOf" srcId="{42920DE5-0D51-4491-AF5E-E55295806362}" destId="{49A92081-77BC-49F2-AEBD-F9339AED871E}" srcOrd="0" destOrd="0" presId="urn:microsoft.com/office/officeart/2005/8/layout/default"/>
    <dgm:cxn modelId="{EFCBA488-BEDE-4913-B093-D237382A3390}" type="presOf" srcId="{F079ACF0-52CA-491F-BB6A-52607641F5ED}" destId="{F8CBC076-ECBE-4480-A677-B6385E8ECCFC}" srcOrd="0" destOrd="0" presId="urn:microsoft.com/office/officeart/2005/8/layout/default"/>
    <dgm:cxn modelId="{9D5B1AAF-2B69-4655-9043-39EFC90CCA22}" srcId="{F39BF0E1-ABB7-4EA1-AD62-5C6E1FF127DE}" destId="{B85454C4-DADC-4C43-BF02-CFB961F79370}" srcOrd="10" destOrd="0" parTransId="{2D48CDE3-E728-4603-9A11-591CC7DD6DCF}" sibTransId="{CD6D8175-AB3F-445F-97ED-4D8A846A4357}"/>
    <dgm:cxn modelId="{583981BA-C6C9-4F0B-A725-A3DC77F00A7D}" type="presOf" srcId="{EB998E5D-D44C-43A7-A0D3-DA536E6646A1}" destId="{2E20470D-88BB-4879-A2C2-84A01B6F31DA}" srcOrd="0" destOrd="0" presId="urn:microsoft.com/office/officeart/2005/8/layout/default"/>
    <dgm:cxn modelId="{BB1A87BC-9ED1-4A74-9787-E44B132D5406}" srcId="{F39BF0E1-ABB7-4EA1-AD62-5C6E1FF127DE}" destId="{04892879-A9CB-4799-B598-4817629FF250}" srcOrd="4" destOrd="0" parTransId="{E2539A45-1B1F-463A-8A94-59E423628E2D}" sibTransId="{CC7DB6F8-7DD6-41BF-8C27-2856C6A813D7}"/>
    <dgm:cxn modelId="{62622AC0-F431-4CA7-A21E-60A39304D30D}" srcId="{F39BF0E1-ABB7-4EA1-AD62-5C6E1FF127DE}" destId="{86909148-E423-4C4B-8113-A8DEC5E2E8F1}" srcOrd="6" destOrd="0" parTransId="{95103E8A-EF01-459B-8CE8-77CB7AFCCA6B}" sibTransId="{3CFA7F7A-84EB-4BF4-8343-59CD26FF2896}"/>
    <dgm:cxn modelId="{0A8C6CC6-D95C-4A8A-95C6-82E79910344E}" type="presOf" srcId="{F39BF0E1-ABB7-4EA1-AD62-5C6E1FF127DE}" destId="{1289E94B-9B08-4734-B043-EF7E4723AC8C}" srcOrd="0" destOrd="0" presId="urn:microsoft.com/office/officeart/2005/8/layout/default"/>
    <dgm:cxn modelId="{E054AFC8-DB66-4B91-B6F9-3FF7AAEC9B05}" type="presOf" srcId="{86909148-E423-4C4B-8113-A8DEC5E2E8F1}" destId="{3FB60773-0066-4203-A0B4-26551039DC7F}" srcOrd="0" destOrd="0" presId="urn:microsoft.com/office/officeart/2005/8/layout/default"/>
    <dgm:cxn modelId="{4A855EDC-6A8E-4A45-B496-AB41D746C376}" srcId="{F39BF0E1-ABB7-4EA1-AD62-5C6E1FF127DE}" destId="{EB998E5D-D44C-43A7-A0D3-DA536E6646A1}" srcOrd="2" destOrd="0" parTransId="{65DAF81C-46E3-47F1-87C1-85071A1BCBF6}" sibTransId="{E602E742-E221-4371-B901-9F172F364D7E}"/>
    <dgm:cxn modelId="{80047FE0-115E-47B7-87C2-7AB35C666B3F}" srcId="{F39BF0E1-ABB7-4EA1-AD62-5C6E1FF127DE}" destId="{ED2EC6A6-5F76-4195-A2A5-A86C0BB69225}" srcOrd="11" destOrd="0" parTransId="{36C77ABE-D92A-4D1A-A616-FC9CF4C6E157}" sibTransId="{3E28F514-C551-465D-9FE7-D38C4EE66F80}"/>
    <dgm:cxn modelId="{1568ADE4-CD90-49E3-B576-EAA268B34D94}" srcId="{F39BF0E1-ABB7-4EA1-AD62-5C6E1FF127DE}" destId="{0EC74B63-F08A-4124-9074-F56170E88E48}" srcOrd="1" destOrd="0" parTransId="{2354E883-7888-44F4-9641-5E33A03DB670}" sibTransId="{1FAE2A22-5658-4A76-9A2F-FD3218935D2A}"/>
    <dgm:cxn modelId="{D93427EA-D038-4D81-80B0-313028FDF0CF}" type="presOf" srcId="{0EC74B63-F08A-4124-9074-F56170E88E48}" destId="{537BA2B3-6081-4237-93BA-55D8E393FE35}" srcOrd="0" destOrd="0" presId="urn:microsoft.com/office/officeart/2005/8/layout/default"/>
    <dgm:cxn modelId="{6F7EB8EE-B286-47D5-9A48-04EA1234203D}" type="presOf" srcId="{04892879-A9CB-4799-B598-4817629FF250}" destId="{C1267F5F-746A-4DF2-B09D-B79FD3EC357E}" srcOrd="0" destOrd="0" presId="urn:microsoft.com/office/officeart/2005/8/layout/default"/>
    <dgm:cxn modelId="{BF7773F9-724C-4206-83D7-B68A9BEC69F0}" srcId="{F39BF0E1-ABB7-4EA1-AD62-5C6E1FF127DE}" destId="{42920DE5-0D51-4491-AF5E-E55295806362}" srcOrd="0" destOrd="0" parTransId="{D60A1F9E-7356-4AEE-AFDC-DEBC427B61E9}" sibTransId="{956D64D1-675D-416F-9932-EA1666CA0726}"/>
    <dgm:cxn modelId="{859E019C-AB2D-4DAD-ADCA-1347E7AE3136}" type="presParOf" srcId="{1289E94B-9B08-4734-B043-EF7E4723AC8C}" destId="{49A92081-77BC-49F2-AEBD-F9339AED871E}" srcOrd="0" destOrd="0" presId="urn:microsoft.com/office/officeart/2005/8/layout/default"/>
    <dgm:cxn modelId="{55642206-1D14-4AB0-A457-F26F539A15E7}" type="presParOf" srcId="{1289E94B-9B08-4734-B043-EF7E4723AC8C}" destId="{46D0D443-F792-48C2-9D8C-8D4E1FCB224F}" srcOrd="1" destOrd="0" presId="urn:microsoft.com/office/officeart/2005/8/layout/default"/>
    <dgm:cxn modelId="{CE001177-F080-4A82-8A8F-C37D6B836538}" type="presParOf" srcId="{1289E94B-9B08-4734-B043-EF7E4723AC8C}" destId="{537BA2B3-6081-4237-93BA-55D8E393FE35}" srcOrd="2" destOrd="0" presId="urn:microsoft.com/office/officeart/2005/8/layout/default"/>
    <dgm:cxn modelId="{F10C6A65-ACBF-4066-BBAC-0ADFA0AF399D}" type="presParOf" srcId="{1289E94B-9B08-4734-B043-EF7E4723AC8C}" destId="{58A47597-AFF1-4ADD-9B99-F644109CE567}" srcOrd="3" destOrd="0" presId="urn:microsoft.com/office/officeart/2005/8/layout/default"/>
    <dgm:cxn modelId="{893925FF-B264-4C5C-BF8D-07053D3A80E4}" type="presParOf" srcId="{1289E94B-9B08-4734-B043-EF7E4723AC8C}" destId="{2E20470D-88BB-4879-A2C2-84A01B6F31DA}" srcOrd="4" destOrd="0" presId="urn:microsoft.com/office/officeart/2005/8/layout/default"/>
    <dgm:cxn modelId="{EF17225E-2B70-4ED9-AABE-087D98D2F745}" type="presParOf" srcId="{1289E94B-9B08-4734-B043-EF7E4723AC8C}" destId="{02453F75-2D9E-463B-BD46-02D23BA5BAD2}" srcOrd="5" destOrd="0" presId="urn:microsoft.com/office/officeart/2005/8/layout/default"/>
    <dgm:cxn modelId="{1C012EAC-CC90-464A-8658-732439BEDE39}" type="presParOf" srcId="{1289E94B-9B08-4734-B043-EF7E4723AC8C}" destId="{BD0B0D37-CDFC-459F-BA15-61DB53B1562C}" srcOrd="6" destOrd="0" presId="urn:microsoft.com/office/officeart/2005/8/layout/default"/>
    <dgm:cxn modelId="{1CB48CD3-ACD7-494A-AB1B-40AFB7086E20}" type="presParOf" srcId="{1289E94B-9B08-4734-B043-EF7E4723AC8C}" destId="{BA7F7598-8B39-433B-A660-DDE992E95354}" srcOrd="7" destOrd="0" presId="urn:microsoft.com/office/officeart/2005/8/layout/default"/>
    <dgm:cxn modelId="{7D2E9FF6-3C99-45F6-8B17-D60266FD50FB}" type="presParOf" srcId="{1289E94B-9B08-4734-B043-EF7E4723AC8C}" destId="{C1267F5F-746A-4DF2-B09D-B79FD3EC357E}" srcOrd="8" destOrd="0" presId="urn:microsoft.com/office/officeart/2005/8/layout/default"/>
    <dgm:cxn modelId="{AA51BE4C-1514-4371-BB42-B0E4350FCBAC}" type="presParOf" srcId="{1289E94B-9B08-4734-B043-EF7E4723AC8C}" destId="{CBBBBEC0-22E7-4D7B-868A-EB0F9D9CC00A}" srcOrd="9" destOrd="0" presId="urn:microsoft.com/office/officeart/2005/8/layout/default"/>
    <dgm:cxn modelId="{6C3667D0-4B63-4BCA-9FEB-F10F243CEECB}" type="presParOf" srcId="{1289E94B-9B08-4734-B043-EF7E4723AC8C}" destId="{5B6A25FD-336B-4502-A478-B82B23F4D95E}" srcOrd="10" destOrd="0" presId="urn:microsoft.com/office/officeart/2005/8/layout/default"/>
    <dgm:cxn modelId="{B18CBF41-24B6-44D5-A6E7-21E1021020CD}" type="presParOf" srcId="{1289E94B-9B08-4734-B043-EF7E4723AC8C}" destId="{DB8E1B7D-7ADD-4A52-9832-706BA070B095}" srcOrd="11" destOrd="0" presId="urn:microsoft.com/office/officeart/2005/8/layout/default"/>
    <dgm:cxn modelId="{A8CDB119-6632-45FB-862D-6A70464190F3}" type="presParOf" srcId="{1289E94B-9B08-4734-B043-EF7E4723AC8C}" destId="{3FB60773-0066-4203-A0B4-26551039DC7F}" srcOrd="12" destOrd="0" presId="urn:microsoft.com/office/officeart/2005/8/layout/default"/>
    <dgm:cxn modelId="{FFC2AABA-1AA1-4BAE-AA57-638BDCBFDCC1}" type="presParOf" srcId="{1289E94B-9B08-4734-B043-EF7E4723AC8C}" destId="{D5C41721-5B67-4361-813A-5DB249328ABD}" srcOrd="13" destOrd="0" presId="urn:microsoft.com/office/officeart/2005/8/layout/default"/>
    <dgm:cxn modelId="{63B82482-4A93-4C7A-ADD6-033B5275893C}" type="presParOf" srcId="{1289E94B-9B08-4734-B043-EF7E4723AC8C}" destId="{41C0865E-BE0B-4822-B351-4E1B7783A0BD}" srcOrd="14" destOrd="0" presId="urn:microsoft.com/office/officeart/2005/8/layout/default"/>
    <dgm:cxn modelId="{DEE66F63-B509-40FB-8959-6B8146D4718F}" type="presParOf" srcId="{1289E94B-9B08-4734-B043-EF7E4723AC8C}" destId="{EFF2BF0E-BF83-4270-B197-690F55E5D307}" srcOrd="15" destOrd="0" presId="urn:microsoft.com/office/officeart/2005/8/layout/default"/>
    <dgm:cxn modelId="{0589632C-AF4C-4DEB-AD81-3975B3B8AE5F}" type="presParOf" srcId="{1289E94B-9B08-4734-B043-EF7E4723AC8C}" destId="{F8CBC076-ECBE-4480-A677-B6385E8ECCFC}" srcOrd="16" destOrd="0" presId="urn:microsoft.com/office/officeart/2005/8/layout/default"/>
    <dgm:cxn modelId="{C4B54FFB-4F47-4802-B499-879579D1CF34}" type="presParOf" srcId="{1289E94B-9B08-4734-B043-EF7E4723AC8C}" destId="{EFD4E133-8050-4DF7-9FDC-C7F908DE2E80}" srcOrd="17" destOrd="0" presId="urn:microsoft.com/office/officeart/2005/8/layout/default"/>
    <dgm:cxn modelId="{34CFE4BF-183B-44D3-BEA3-767C80B50469}" type="presParOf" srcId="{1289E94B-9B08-4734-B043-EF7E4723AC8C}" destId="{E29DCF14-D40A-4218-BF64-A991A4476486}" srcOrd="18" destOrd="0" presId="urn:microsoft.com/office/officeart/2005/8/layout/default"/>
    <dgm:cxn modelId="{641DC1AD-789E-41D2-85D4-20D6F1B87A84}" type="presParOf" srcId="{1289E94B-9B08-4734-B043-EF7E4723AC8C}" destId="{071BD1AD-35D4-4BED-BDD6-C24DC27531E3}" srcOrd="19" destOrd="0" presId="urn:microsoft.com/office/officeart/2005/8/layout/default"/>
    <dgm:cxn modelId="{559ADCC8-1391-494E-8D5B-17C30748E094}" type="presParOf" srcId="{1289E94B-9B08-4734-B043-EF7E4723AC8C}" destId="{C0981DD9-25A3-46E2-935F-71023AFDD82C}" srcOrd="20" destOrd="0" presId="urn:microsoft.com/office/officeart/2005/8/layout/default"/>
    <dgm:cxn modelId="{96C8A66C-720A-4514-8607-9AB6BC5A3E96}" type="presParOf" srcId="{1289E94B-9B08-4734-B043-EF7E4723AC8C}" destId="{A59D855E-0642-4F13-9C1A-FD5662CD5EE3}" srcOrd="21" destOrd="0" presId="urn:microsoft.com/office/officeart/2005/8/layout/default"/>
    <dgm:cxn modelId="{C62032A6-BFE9-424F-A96C-7C05BAE2367F}" type="presParOf" srcId="{1289E94B-9B08-4734-B043-EF7E4723AC8C}" destId="{A309EFBF-A103-4BBF-AA6F-FBDB6C3AFCC7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92081-77BC-49F2-AEBD-F9339AED871E}">
      <dsp:nvSpPr>
        <dsp:cNvPr id="0" name=""/>
        <dsp:cNvSpPr/>
      </dsp:nvSpPr>
      <dsp:spPr>
        <a:xfrm>
          <a:off x="582645" y="1781"/>
          <a:ext cx="2174490" cy="1304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Headline Cyber Crime Statistics</a:t>
          </a:r>
          <a:endParaRPr lang="en-US" sz="1600" kern="1200"/>
        </a:p>
      </dsp:txBody>
      <dsp:txXfrm>
        <a:off x="582645" y="1781"/>
        <a:ext cx="2174490" cy="1304694"/>
      </dsp:txXfrm>
    </dsp:sp>
    <dsp:sp modelId="{537BA2B3-6081-4237-93BA-55D8E393FE35}">
      <dsp:nvSpPr>
        <dsp:cNvPr id="0" name=""/>
        <dsp:cNvSpPr/>
      </dsp:nvSpPr>
      <dsp:spPr>
        <a:xfrm>
          <a:off x="2974584" y="1781"/>
          <a:ext cx="2174490" cy="1304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50% of UK businesses experienced some form of cyber attack in 2023.</a:t>
          </a:r>
          <a:endParaRPr lang="en-US" sz="1600" kern="1200"/>
        </a:p>
      </dsp:txBody>
      <dsp:txXfrm>
        <a:off x="2974584" y="1781"/>
        <a:ext cx="2174490" cy="1304694"/>
      </dsp:txXfrm>
    </dsp:sp>
    <dsp:sp modelId="{2E20470D-88BB-4879-A2C2-84A01B6F31DA}">
      <dsp:nvSpPr>
        <dsp:cNvPr id="0" name=""/>
        <dsp:cNvSpPr/>
      </dsp:nvSpPr>
      <dsp:spPr>
        <a:xfrm>
          <a:off x="5366524" y="1781"/>
          <a:ext cx="2174490" cy="1304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Nearly 1 billion emails were exposed in a single year, affecting 1 in 5 internet users.</a:t>
          </a:r>
          <a:endParaRPr lang="en-US" sz="1600" kern="1200"/>
        </a:p>
      </dsp:txBody>
      <dsp:txXfrm>
        <a:off x="5366524" y="1781"/>
        <a:ext cx="2174490" cy="1304694"/>
      </dsp:txXfrm>
    </dsp:sp>
    <dsp:sp modelId="{BD0B0D37-CDFC-459F-BA15-61DB53B1562C}">
      <dsp:nvSpPr>
        <dsp:cNvPr id="0" name=""/>
        <dsp:cNvSpPr/>
      </dsp:nvSpPr>
      <dsp:spPr>
        <a:xfrm>
          <a:off x="7758464" y="1781"/>
          <a:ext cx="2174490" cy="1304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Data breaches cost businesses an average of $4.88 million in 2024.</a:t>
          </a:r>
          <a:endParaRPr lang="en-US" sz="1600" kern="1200"/>
        </a:p>
      </dsp:txBody>
      <dsp:txXfrm>
        <a:off x="7758464" y="1781"/>
        <a:ext cx="2174490" cy="1304694"/>
      </dsp:txXfrm>
    </dsp:sp>
    <dsp:sp modelId="{C1267F5F-746A-4DF2-B09D-B79FD3EC357E}">
      <dsp:nvSpPr>
        <dsp:cNvPr id="0" name=""/>
        <dsp:cNvSpPr/>
      </dsp:nvSpPr>
      <dsp:spPr>
        <a:xfrm>
          <a:off x="582645" y="1523924"/>
          <a:ext cx="2174490" cy="1304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Around 236.1 million ransomware attacks occurred globally in the first half of 2022.</a:t>
          </a:r>
          <a:endParaRPr lang="en-US" sz="1600" kern="1200"/>
        </a:p>
      </dsp:txBody>
      <dsp:txXfrm>
        <a:off x="582645" y="1523924"/>
        <a:ext cx="2174490" cy="1304694"/>
      </dsp:txXfrm>
    </dsp:sp>
    <dsp:sp modelId="{5B6A25FD-336B-4502-A478-B82B23F4D95E}">
      <dsp:nvSpPr>
        <dsp:cNvPr id="0" name=""/>
        <dsp:cNvSpPr/>
      </dsp:nvSpPr>
      <dsp:spPr>
        <a:xfrm>
          <a:off x="2974584" y="1523924"/>
          <a:ext cx="2174490" cy="1304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1 in 2 American internet users had their accounts breached in 2021.</a:t>
          </a:r>
          <a:endParaRPr lang="en-US" sz="1600" kern="1200"/>
        </a:p>
      </dsp:txBody>
      <dsp:txXfrm>
        <a:off x="2974584" y="1523924"/>
        <a:ext cx="2174490" cy="1304694"/>
      </dsp:txXfrm>
    </dsp:sp>
    <dsp:sp modelId="{3FB60773-0066-4203-A0B4-26551039DC7F}">
      <dsp:nvSpPr>
        <dsp:cNvPr id="0" name=""/>
        <dsp:cNvSpPr/>
      </dsp:nvSpPr>
      <dsp:spPr>
        <a:xfrm>
          <a:off x="5366524" y="1523924"/>
          <a:ext cx="2174490" cy="1304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39% of UK businesses reported suffering a cyber attack in 2022.</a:t>
          </a:r>
          <a:endParaRPr lang="en-US" sz="1600" kern="1200"/>
        </a:p>
      </dsp:txBody>
      <dsp:txXfrm>
        <a:off x="5366524" y="1523924"/>
        <a:ext cx="2174490" cy="1304694"/>
      </dsp:txXfrm>
    </dsp:sp>
    <dsp:sp modelId="{41C0865E-BE0B-4822-B351-4E1B7783A0BD}">
      <dsp:nvSpPr>
        <dsp:cNvPr id="0" name=""/>
        <dsp:cNvSpPr/>
      </dsp:nvSpPr>
      <dsp:spPr>
        <a:xfrm>
          <a:off x="7758464" y="1523924"/>
          <a:ext cx="2174490" cy="1304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Around 1 in 10 US organisations have no insurance against cyber attacks.</a:t>
          </a:r>
          <a:endParaRPr lang="en-US" sz="1600" kern="1200"/>
        </a:p>
      </dsp:txBody>
      <dsp:txXfrm>
        <a:off x="7758464" y="1523924"/>
        <a:ext cx="2174490" cy="1304694"/>
      </dsp:txXfrm>
    </dsp:sp>
    <dsp:sp modelId="{F8CBC076-ECBE-4480-A677-B6385E8ECCFC}">
      <dsp:nvSpPr>
        <dsp:cNvPr id="0" name=""/>
        <dsp:cNvSpPr/>
      </dsp:nvSpPr>
      <dsp:spPr>
        <a:xfrm>
          <a:off x="582645" y="3046068"/>
          <a:ext cx="2174490" cy="1304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53.35 million US citizens were affected by cyber crime in the first half of 2022.</a:t>
          </a:r>
          <a:endParaRPr lang="en-US" sz="1600" kern="1200"/>
        </a:p>
      </dsp:txBody>
      <dsp:txXfrm>
        <a:off x="582645" y="3046068"/>
        <a:ext cx="2174490" cy="1304694"/>
      </dsp:txXfrm>
    </dsp:sp>
    <dsp:sp modelId="{E29DCF14-D40A-4218-BF64-A991A4476486}">
      <dsp:nvSpPr>
        <dsp:cNvPr id="0" name=""/>
        <dsp:cNvSpPr/>
      </dsp:nvSpPr>
      <dsp:spPr>
        <a:xfrm>
          <a:off x="2974584" y="3046068"/>
          <a:ext cx="2174490" cy="1304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Cyber crime cost UK businesses an average of £4200 in 2022.</a:t>
          </a:r>
          <a:endParaRPr lang="en-US" sz="1600" kern="1200"/>
        </a:p>
      </dsp:txBody>
      <dsp:txXfrm>
        <a:off x="2974584" y="3046068"/>
        <a:ext cx="2174490" cy="1304694"/>
      </dsp:txXfrm>
    </dsp:sp>
    <dsp:sp modelId="{C0981DD9-25A3-46E2-935F-71023AFDD82C}">
      <dsp:nvSpPr>
        <dsp:cNvPr id="0" name=""/>
        <dsp:cNvSpPr/>
      </dsp:nvSpPr>
      <dsp:spPr>
        <a:xfrm>
          <a:off x="5366524" y="3046068"/>
          <a:ext cx="2174490" cy="1304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In 2020, malware attacks increased by 358% compared to 2019.</a:t>
          </a:r>
          <a:endParaRPr lang="en-US" sz="1600" kern="1200"/>
        </a:p>
      </dsp:txBody>
      <dsp:txXfrm>
        <a:off x="5366524" y="3046068"/>
        <a:ext cx="2174490" cy="1304694"/>
      </dsp:txXfrm>
    </dsp:sp>
    <dsp:sp modelId="{A309EFBF-A103-4BBF-AA6F-FBDB6C3AFCC7}">
      <dsp:nvSpPr>
        <dsp:cNvPr id="0" name=""/>
        <dsp:cNvSpPr/>
      </dsp:nvSpPr>
      <dsp:spPr>
        <a:xfrm>
          <a:off x="7758464" y="3046068"/>
          <a:ext cx="2174490" cy="130469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most common cyber threat facing businesses and individuals is phishing.</a:t>
          </a:r>
          <a:endParaRPr lang="en-US" sz="1600" kern="1200"/>
        </a:p>
      </dsp:txBody>
      <dsp:txXfrm>
        <a:off x="7758464" y="3046068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2D511-E5F4-4CE9-8481-75FA3DA489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DAF7D-1062-4D57-96F8-35B08C891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3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“Which of these passwords do you think a hacker would crack first — and why?”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AF7D-1062-4D57-96F8-35B08C891B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4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FFC2-783E-E7AA-40D1-DD3F2E81B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69132-29C5-C21B-18B0-AD65F0E03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5E5FF-825B-B139-1722-3A3D8F0C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E985-ACA2-45D6-ACDD-2A2194BA556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C2096-9299-0C7A-E482-E49F230F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383C8-7088-296A-8799-60C8CBA0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7F21-3647-446E-A3A1-0E10C331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5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596E-52B1-889B-CDA1-7253987E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69C48-8BA7-BE8C-A0D6-BCE4E64C9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29F3D-4EDB-F1BF-7E65-D81742D2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E985-ACA2-45D6-ACDD-2A2194BA556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B197C-BCAA-66EC-E414-23FAAF2C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7AAB-4AD1-AD6D-F12F-F0DEDCA7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7F21-3647-446E-A3A1-0E10C331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0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FF113-624B-A89C-2722-54C5EAC4E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41406-8909-DAEC-74F6-369F33188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4CE3-FD97-B1F6-1E1E-CA3D8D96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E985-ACA2-45D6-ACDD-2A2194BA556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2B252-06B2-9DAA-1919-2FB806EC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B0BE2-02BF-F9EB-4820-B985BD5F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7F21-3647-446E-A3A1-0E10C331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DC4B-F03D-EDF3-A634-2D759372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7A9B0-2C1D-0B63-6F34-D317B549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67E4B-6BD2-8C85-24B5-088B6C11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E985-ACA2-45D6-ACDD-2A2194BA556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74784-C7FE-6F35-08D7-6906574E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317C7-3F32-3847-EB0A-DD45A4DF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7F21-3647-446E-A3A1-0E10C331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761C-AF48-11CC-1F39-6D0737FA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2C5CE-1742-B21C-A64B-B3C720D6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07CD0-D176-68BC-54FA-C544E94F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E985-ACA2-45D6-ACDD-2A2194BA556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9C0CA-CB5C-FF28-D3A2-8031F529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AC3F-A32D-8E3D-FCB9-6C75C0B0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7F21-3647-446E-A3A1-0E10C331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5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615E-4D5B-469F-1743-0FDAC8F8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7112-575A-1059-1FDD-17C67B84C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72ED9-CCAB-0DC4-9E4A-696919CE1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5F136-2181-7769-D02F-8BE4A8E6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E985-ACA2-45D6-ACDD-2A2194BA556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DB0D7-B46F-66FB-D14F-7AE0456D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C1D2B-99C0-88E2-3A7B-01271253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7F21-3647-446E-A3A1-0E10C331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6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7664-4709-7221-5432-6EB1DE158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4429F-A5B4-3A8D-0461-A48EA3F23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AEA5D-8135-5520-821D-D8DBAB3C5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771A3-905E-62FB-0FAB-529366BD5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A5F8D-11A2-B715-B143-B512383AE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FF2DC-7B65-807A-772A-893D6F55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E985-ACA2-45D6-ACDD-2A2194BA556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642C3-E349-B666-B41A-A5D0A047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A6C56-2F03-B4C0-25BC-09017340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7F21-3647-446E-A3A1-0E10C331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2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567F-80D5-D0F0-47CB-5A0B12FE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AAEE3-4DAF-3C70-AB4A-1F0BD339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E985-ACA2-45D6-ACDD-2A2194BA556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A63A2-2798-942C-9D35-6326C8EA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DE9C8-896C-0AE5-0912-14DF1360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7F21-3647-446E-A3A1-0E10C331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44CE3-AC90-11CA-982B-535B359C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E985-ACA2-45D6-ACDD-2A2194BA556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BB00E-A3D9-316C-9B7D-7AAC8EA7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F9F49-8FB9-5ADA-BCC1-33FE9D98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7F21-3647-446E-A3A1-0E10C331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7CCC-EE4C-6178-65C5-9D7FC90AE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77A99-576E-AD10-B2AF-C3BA4F64F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EE2F7-2A77-EAF8-B317-9E5ED2EC0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591C9-8677-31C5-BABC-6B9D46DD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E985-ACA2-45D6-ACDD-2A2194BA556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8EAD7-2D2F-5153-E130-67D48CD2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2A59A-5E6E-2EC4-A625-13DEE1E5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7F21-3647-446E-A3A1-0E10C331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9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DC9C-93A9-B161-2D79-36A6DE37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690A25-7F92-8838-C3BE-4D314BC0F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EE0AD-D6BC-2C33-8094-EBD2C187B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8E322-36AF-5846-D9FA-B88C98A0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E985-ACA2-45D6-ACDD-2A2194BA556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64C2A-0FC7-325F-93A2-F59D83D2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6EFFE-25B0-72BB-A09E-89537B2E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A7F21-3647-446E-A3A1-0E10C331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33BF8-315F-0143-F4E4-252B42F3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265D5-4B3F-6B9D-EC6B-1630ED040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0AF1F-94E9-5F94-A856-4EC1B3EE6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BFE985-ACA2-45D6-ACDD-2A2194BA556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8A887-1C84-CBE6-508D-DFC1FADE4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916A8-76B8-109B-0A3D-8CC0A0020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EA7F21-3647-446E-A3A1-0E10C3311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9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c01oZPvBy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youtu.be/iyiOVUbsPcM?list=PLxgMOEESA8vgmkkQM_jsD94AZfH9Ve2Vd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List of countries with their World Cybercrime Index score. The top ten countries are Russia, Ukraine, China, the US, Nigeria, Romania, North Korea, UK, Brazil and India.">
            <a:extLst>
              <a:ext uri="{FF2B5EF4-FFF2-40B4-BE49-F238E27FC236}">
                <a16:creationId xmlns:a16="http://schemas.microsoft.com/office/drawing/2014/main" id="{0DD73879-271A-E5EC-B7EA-166BFC8A6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5010" y="643467"/>
            <a:ext cx="6421979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32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op 6 Ways to Know How Much Is Too Much ...">
            <a:extLst>
              <a:ext uri="{FF2B5EF4-FFF2-40B4-BE49-F238E27FC236}">
                <a16:creationId xmlns:a16="http://schemas.microsoft.com/office/drawing/2014/main" id="{AB4FFCA9-CA5C-CECF-660C-C3E3C9064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1" r="-2" b="7752"/>
          <a:stretch/>
        </p:blipFill>
        <p:spPr bwMode="auto">
          <a:xfrm>
            <a:off x="321730" y="321732"/>
            <a:ext cx="5674897" cy="30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ocial Media Sharing Etiquette ...">
            <a:extLst>
              <a:ext uri="{FF2B5EF4-FFF2-40B4-BE49-F238E27FC236}">
                <a16:creationId xmlns:a16="http://schemas.microsoft.com/office/drawing/2014/main" id="{19773A92-BAB0-8B06-CA1B-3DBB36030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5922"/>
          <a:stretch/>
        </p:blipFill>
        <p:spPr bwMode="auto">
          <a:xfrm>
            <a:off x="321730" y="3510853"/>
            <a:ext cx="5674897" cy="278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Are You Spending Too Much Time On Social Media?">
            <a:extLst>
              <a:ext uri="{FF2B5EF4-FFF2-40B4-BE49-F238E27FC236}">
                <a16:creationId xmlns:a16="http://schemas.microsoft.com/office/drawing/2014/main" id="{EE63F46E-AF2C-6F79-DEA5-CC0B0CEB7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1" r="17986"/>
          <a:stretch/>
        </p:blipFill>
        <p:spPr bwMode="auto">
          <a:xfrm>
            <a:off x="6195373" y="321733"/>
            <a:ext cx="5674897" cy="597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44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3869BA-E22D-CCD7-629B-FBA1361C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91" y="643466"/>
            <a:ext cx="909561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37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Phishing Awareness Best Practices">
            <a:extLst>
              <a:ext uri="{FF2B5EF4-FFF2-40B4-BE49-F238E27FC236}">
                <a16:creationId xmlns:a16="http://schemas.microsoft.com/office/drawing/2014/main" id="{EB7D5BE1-6AD6-EFD6-3205-C21710A4C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8190" y="643466"/>
            <a:ext cx="909561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240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D2CF256B-65AA-CBB1-EF4D-02F47831D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38" y="2066204"/>
            <a:ext cx="5791199" cy="252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2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extBox 2">
            <a:extLst>
              <a:ext uri="{FF2B5EF4-FFF2-40B4-BE49-F238E27FC236}">
                <a16:creationId xmlns:a16="http://schemas.microsoft.com/office/drawing/2014/main" id="{CEB4B3FB-83DE-ABDD-BB4A-BE4F6804FE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005178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554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5D389E-697B-B16E-E6E6-E306F36A251F}"/>
              </a:ext>
            </a:extLst>
          </p:cNvPr>
          <p:cNvSpPr/>
          <p:nvPr/>
        </p:nvSpPr>
        <p:spPr>
          <a:xfrm>
            <a:off x="3325473" y="1998925"/>
            <a:ext cx="5541054" cy="2149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CYBERSECURITY AWARENESS</a:t>
            </a:r>
          </a:p>
        </p:txBody>
      </p:sp>
    </p:spTree>
    <p:extLst>
      <p:ext uri="{BB962C8B-B14F-4D97-AF65-F5344CB8AC3E}">
        <p14:creationId xmlns:p14="http://schemas.microsoft.com/office/powerpoint/2010/main" val="131261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087F18-8D52-B0DB-F3C1-756CC869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🕵️‍♂️ Two Truths and a Cyber Lie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653D79-A3E9-560A-B7F7-C1A8F6524A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CAABA-719C-8733-810C-5D1742616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/>
            <a:r>
              <a:rPr lang="en-US" sz="2000" dirty="0"/>
              <a:t>I’ve reused the same password for five different accounts.</a:t>
            </a:r>
          </a:p>
          <a:p>
            <a:pPr marL="342900"/>
            <a:r>
              <a:rPr lang="en-US" sz="2000" dirty="0"/>
              <a:t>I’ve clicked a link from a sketchy email just to ‘see what happens.’</a:t>
            </a:r>
          </a:p>
          <a:p>
            <a:pPr marL="342900"/>
            <a:r>
              <a:rPr lang="en-US" sz="2000" dirty="0"/>
              <a:t>I’ve never used public Wi-Fi without a VPN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Which one is the lie?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167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3C3CA56-887C-6323-DEBE-395FADE5A16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981" y="1870085"/>
            <a:ext cx="4822027" cy="311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31A4EA6-20D6-28C5-C3A0-C8253E00D84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8478" y="1377162"/>
            <a:ext cx="4818888" cy="409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64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90F00FB-AFD1-9D8B-01B3-C4E6D922B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9"/>
          <a:stretch/>
        </p:blipFill>
        <p:spPr bwMode="auto">
          <a:xfrm>
            <a:off x="630936" y="1893954"/>
            <a:ext cx="5458968" cy="307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8E5324-84B3-0228-9CC4-88EB5A17C0DB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hlinkClick r:id="rId3"/>
              </a:rPr>
              <a:t>Vishing</a:t>
            </a: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59236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7AF619A-684A-150F-E308-A3ECE1D7AEDF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hlinkClick r:id="rId2"/>
              </a:rPr>
              <a:t>Deepfake</a:t>
            </a: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7170" name="Picture 2" descr="What is Deepfake Technology? Examples ...">
            <a:extLst>
              <a:ext uri="{FF2B5EF4-FFF2-40B4-BE49-F238E27FC236}">
                <a16:creationId xmlns:a16="http://schemas.microsoft.com/office/drawing/2014/main" id="{D6A254FC-D8C3-7113-C252-CE108643E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109443"/>
            <a:ext cx="5150277" cy="246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29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605CE07B-E4F3-D97E-E2AD-564E83B6DE8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541263" y="457200"/>
            <a:ext cx="6007608" cy="19293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</a:rPr>
              <a:t>123456</a:t>
            </a:r>
            <a:endParaRPr kumimoji="0" lang="en-US" altLang="en-US" sz="2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</a:rPr>
              <a:t>P@ssw0rd!</a:t>
            </a:r>
            <a:endParaRPr kumimoji="0" lang="en-US" altLang="en-US" sz="2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</a:rPr>
              <a:t>IloveJesus2024</a:t>
            </a:r>
            <a:endParaRPr kumimoji="0" lang="en-US" altLang="en-US" sz="22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3081" name="Picture 9" descr="sticky notes to write down passwords ...">
            <a:extLst>
              <a:ext uri="{FF2B5EF4-FFF2-40B4-BE49-F238E27FC236}">
                <a16:creationId xmlns:a16="http://schemas.microsoft.com/office/drawing/2014/main" id="{7B39E9C8-0B4B-C34E-A440-D99B281FF4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4250" y="320119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Writing down passwords in a diary to ...">
            <a:extLst>
              <a:ext uri="{FF2B5EF4-FFF2-40B4-BE49-F238E27FC236}">
                <a16:creationId xmlns:a16="http://schemas.microsoft.com/office/drawing/2014/main" id="{E124D7CE-E9C7-E4F5-B190-32146F514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344" y="2589542"/>
            <a:ext cx="5468112" cy="363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16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142" name="Rectangle 5141">
            <a:extLst>
              <a:ext uri="{FF2B5EF4-FFF2-40B4-BE49-F238E27FC236}">
                <a16:creationId xmlns:a16="http://schemas.microsoft.com/office/drawing/2014/main" id="{7C6A4DDC-3049-4FEA-B9FF-CBCF8B277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509" y="548417"/>
            <a:ext cx="7491158" cy="576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5128" name="Picture 8" descr="Cinema Movies Vectors - Download Free ...">
            <a:extLst>
              <a:ext uri="{FF2B5EF4-FFF2-40B4-BE49-F238E27FC236}">
                <a16:creationId xmlns:a16="http://schemas.microsoft.com/office/drawing/2014/main" id="{382F0701-8E44-AF44-3CA1-D91313ADE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0964" y="1031016"/>
            <a:ext cx="4817049" cy="481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3" name="Rectangle 5142">
            <a:extLst>
              <a:ext uri="{FF2B5EF4-FFF2-40B4-BE49-F238E27FC236}">
                <a16:creationId xmlns:a16="http://schemas.microsoft.com/office/drawing/2014/main" id="{87BCB2CF-F2CE-43B5-93CB-386479577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1" y="548418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5122" name="Picture 2" descr="Hackers Use Fake PDF Conversion Sites ...">
            <a:extLst>
              <a:ext uri="{FF2B5EF4-FFF2-40B4-BE49-F238E27FC236}">
                <a16:creationId xmlns:a16="http://schemas.microsoft.com/office/drawing/2014/main" id="{35F0E8AB-7EC8-21B3-1372-993F49AA196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1902" y="750637"/>
            <a:ext cx="3372838" cy="146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re “iPhone Hacked” Pop-Ups Real?">
            <a:extLst>
              <a:ext uri="{FF2B5EF4-FFF2-40B4-BE49-F238E27FC236}">
                <a16:creationId xmlns:a16="http://schemas.microsoft.com/office/drawing/2014/main" id="{5BADBE93-268B-5C91-BEFE-FC26A54EB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1902" y="2719204"/>
            <a:ext cx="3372838" cy="144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6" name="Rectangle 5145">
            <a:extLst>
              <a:ext uri="{FF2B5EF4-FFF2-40B4-BE49-F238E27FC236}">
                <a16:creationId xmlns:a16="http://schemas.microsoft.com/office/drawing/2014/main" id="{2C68A941-4039-4496-9008-274182DF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1" y="2529926"/>
            <a:ext cx="3704425" cy="182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5126" name="Picture 6" descr="Danger of Public WiFi: Staying Safe on ...">
            <a:extLst>
              <a:ext uri="{FF2B5EF4-FFF2-40B4-BE49-F238E27FC236}">
                <a16:creationId xmlns:a16="http://schemas.microsoft.com/office/drawing/2014/main" id="{CD35BCAF-73BE-3CA5-C3A1-08A2B6238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8046" y="4606119"/>
            <a:ext cx="1760549" cy="155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7" name="Rectangle 5146">
            <a:extLst>
              <a:ext uri="{FF2B5EF4-FFF2-40B4-BE49-F238E27FC236}">
                <a16:creationId xmlns:a16="http://schemas.microsoft.com/office/drawing/2014/main" id="{878B897E-FBB2-4D71-AA1C-3C4DA4A2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4214" y="4441273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02862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6445</TotalTime>
  <Words>230</Words>
  <Application>Microsoft Office PowerPoint</Application>
  <PresentationFormat>Widescreen</PresentationFormat>
  <Paragraphs>26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Gill Sans MT</vt:lpstr>
      <vt:lpstr>Office Theme</vt:lpstr>
      <vt:lpstr>PowerPoint Presentation</vt:lpstr>
      <vt:lpstr>PowerPoint Presentation</vt:lpstr>
      <vt:lpstr>PowerPoint Presentation</vt:lpstr>
      <vt:lpstr>🕵️‍♂️ Two Truths and a Cyber Lie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Omotola Akanni</dc:creator>
  <cp:lastModifiedBy>Omotola Akanni</cp:lastModifiedBy>
  <cp:revision>3</cp:revision>
  <dcterms:created xsi:type="dcterms:W3CDTF">2025-04-23T06:27:07Z</dcterms:created>
  <dcterms:modified xsi:type="dcterms:W3CDTF">2025-04-27T17:52:25Z</dcterms:modified>
</cp:coreProperties>
</file>