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</p:sldIdLst>
  <p:sldSz cx="12192000" cy="6858000"/>
  <p:notesSz cx="6858000" cy="9144000"/>
  <p:defaultTextStyle>
    <a:defPPr>
      <a:defRPr lang="en-NG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033" autoAdjust="0"/>
  </p:normalViewPr>
  <p:slideViewPr>
    <p:cSldViewPr snapToGrid="0">
      <p:cViewPr>
        <p:scale>
          <a:sx n="100" d="100"/>
          <a:sy n="100" d="100"/>
        </p:scale>
        <p:origin x="34" y="-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069895-03EC-7CDF-4DA5-F76D87B1D3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59B63A-F4C0-7537-9ECE-C63D750F3B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9499ED-4F58-AC21-2822-A7DE8F738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82C06-8252-9BFB-217C-285C496AE2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1162-D95E-51A9-AE74-86AD6DA6F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64195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4651-3B5B-4C52-F6D1-ABC2474A9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40657-6E4A-E44D-E580-F9DE34B190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310BA9-AB10-44F4-34BF-EA657A23D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2A3853-F051-98CA-1F75-36F68DC61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F21307-CD0D-DFE0-42C9-BAD67A8B6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964266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EA5778-73BB-3AAE-E485-0AB965C7A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6DDEB7-B532-1E46-10DC-DDC176C9FF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F4ADD0-914F-0ED5-2FE5-326E389AD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A278-D2E5-5D31-7574-F7F0CFF96B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0C5640-CAB1-BD0C-A908-CDA9E9B48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8734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A38CF-B545-F1B0-5D03-40C780D97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038B1-920D-0530-1086-3EC41D1A28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F2F19-699C-FACF-0B4D-1582454FB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49222-5C45-1397-802A-B484BB81B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99F7-3B99-8ACB-2DCC-BCFED6F9D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6077840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D422B-7BC5-9F2F-9B4F-22F255693D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06839-74AE-A12E-A30C-86B0BC0CE2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80DC77-A115-EC50-ACDB-3B057536F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F1948-826A-F374-935F-ED8E8115B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BF9109-8A24-CC20-B3E5-25A8903B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582256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E9C4-5403-BB5D-C5AA-619C6CEAC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0545-2FAA-9934-EB27-985C5DB2BA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4BDB29-02E3-0EFE-BD34-6B58133FFD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66C0D6-CB7C-339D-33ED-104A99E8C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196F16-8086-8B8B-FA79-C7EB50C9EA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EA9636-D390-820E-0624-C95AABCCA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77262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B5A72-A369-F5CF-8F3E-20B10668AA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8C0717-9F4F-ED44-13B3-A3101392C0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C28D1-C393-6559-7C0A-DBD1093F2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44A73-E8EE-1AF5-6674-AB99EBEC7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DE18ED3-9565-D334-9C87-6D8FBE3212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658233-877C-686B-04D0-42C36216B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B45D296-5E93-3CE7-10C5-DE833815BD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E524138-6086-7D00-A01A-6D38669C54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081853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A1FBF7-3824-1764-10FC-98D01E1D7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64A1454-DF0A-D006-7777-8A9AA4F1F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3DCAD3-24B5-A57F-A97C-78A24F95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D0221D-5018-27D9-496A-19184F27A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0410655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8F01BFF-7816-80A2-E6C0-41CDAF9E4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CDC5AE3-FD98-42D4-25CE-815B4DC80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73E73-7C44-094C-25F1-B8FB5DA58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053445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64A6F-06F5-7186-7DC2-3E3B627B17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E923D4-0F20-6582-FC42-A5515BF645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891096-56D0-D605-5E67-454376C5F1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77C73D-0623-5497-E759-A68C7B2CBB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632099-61EF-C29B-8BFD-2BCB94A466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ADA9C7-4B07-8260-A2EF-21C59F5FF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192909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F7CC-59D7-9482-1694-38AA1F321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382B89-A610-CB82-BEB1-EAED2B6C5A3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G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B4E73B-BCEB-CCF8-207E-D83350B939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F3566F-566F-8D2D-51DA-930AD9DAB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192A3-3800-95E3-35E0-7E288216E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DFC395-1556-EA35-6C11-D865AF672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211453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AE02A6-7C2A-7C09-B714-0606FA32ED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G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9EEF9F-0D3B-9149-0C61-1C862795C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1EAD6F-D968-5FA3-7F47-87F5DF9059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9B2140-35D2-41B1-B305-BB01D5240A56}" type="datetimeFigureOut">
              <a:rPr lang="en-NG" smtClean="0"/>
              <a:t>23/08/2025</a:t>
            </a:fld>
            <a:endParaRPr lang="en-NG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7A9AD9-6334-6260-5158-D24DFDCC78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D60F32-4505-BB0B-333C-0E13D96F1E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FE5BDC-CF3C-4E7B-A882-46EF67775A23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41906643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G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FC47FB4F-DE44-8631-2AD5-618CC97F53C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  <a:p>
            <a:endParaRPr lang="en-NG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2938753-4176-0F95-C712-CF8FCB3C55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421" y="1952788"/>
            <a:ext cx="9144000" cy="2387600"/>
          </a:xfrm>
        </p:spPr>
        <p:txBody>
          <a:bodyPr/>
          <a:lstStyle/>
          <a:p>
            <a:r>
              <a:rPr lang="en-US" dirty="0">
                <a:latin typeface="Agency FB" panose="020B0503020202020204" pitchFamily="34" charset="0"/>
              </a:rPr>
              <a:t>TOLA ISAIAH</a:t>
            </a:r>
            <a:br>
              <a:rPr lang="en-US" dirty="0">
                <a:latin typeface="Agency FB" panose="020B0503020202020204" pitchFamily="34" charset="0"/>
              </a:rPr>
            </a:br>
            <a:r>
              <a:rPr lang="en-US" dirty="0">
                <a:latin typeface="Agency FB" panose="020B0503020202020204" pitchFamily="34" charset="0"/>
              </a:rPr>
              <a:t>SQL 2025PROJECT RESULT</a:t>
            </a:r>
            <a:endParaRPr lang="en-NG" dirty="0"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49638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F09BB998-7E89-DE98-2C61-ECDD8A1B8E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4314291"/>
              </p:ext>
            </p:extLst>
          </p:nvPr>
        </p:nvGraphicFramePr>
        <p:xfrm>
          <a:off x="2473762" y="1397355"/>
          <a:ext cx="5790563" cy="50581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91585">
                  <a:extLst>
                    <a:ext uri="{9D8B030D-6E8A-4147-A177-3AD203B41FA5}">
                      <a16:colId xmlns:a16="http://schemas.microsoft.com/office/drawing/2014/main" val="2551258868"/>
                    </a:ext>
                  </a:extLst>
                </a:gridCol>
                <a:gridCol w="1887207">
                  <a:extLst>
                    <a:ext uri="{9D8B030D-6E8A-4147-A177-3AD203B41FA5}">
                      <a16:colId xmlns:a16="http://schemas.microsoft.com/office/drawing/2014/main" val="85680035"/>
                    </a:ext>
                  </a:extLst>
                </a:gridCol>
                <a:gridCol w="1769990">
                  <a:extLst>
                    <a:ext uri="{9D8B030D-6E8A-4147-A177-3AD203B41FA5}">
                      <a16:colId xmlns:a16="http://schemas.microsoft.com/office/drawing/2014/main" val="3980218252"/>
                    </a:ext>
                  </a:extLst>
                </a:gridCol>
                <a:gridCol w="1441781">
                  <a:extLst>
                    <a:ext uri="{9D8B030D-6E8A-4147-A177-3AD203B41FA5}">
                      <a16:colId xmlns:a16="http://schemas.microsoft.com/office/drawing/2014/main" val="967235987"/>
                    </a:ext>
                  </a:extLst>
                </a:gridCol>
              </a:tblGrid>
              <a:tr h="15096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CustomerID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CustomerName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ProductName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TotalQuantityOrdered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099526185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Ana Trujillo Emparedados y helados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81767536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s-E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Ana Trujillo Emparedados y helados</a:t>
                      </a:r>
                      <a:endParaRPr lang="es-E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064864620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Antonio Moreno TaquerÃ­a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863478345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the Horn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541896711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the Horn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73122650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the Horn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092485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the Horn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323573276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Around the Horn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Valkoinen suklaa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60919398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42098418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Marmalade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710317132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RÃ¶d Kaviar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503147169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760742396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20205994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4223416257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682648494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58284761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Berglunds snabbkÃ¶p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759885616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95496572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304232353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915714974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44258548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2880454584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73167785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146339104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575995004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904749029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690203716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307591610"/>
                  </a:ext>
                </a:extLst>
              </a:tr>
              <a:tr h="15096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044" marR="6044" marT="6044" marB="0" anchor="b"/>
                </a:tc>
                <a:extLst>
                  <a:ext uri="{0D108BD9-81ED-4DB2-BD59-A6C34878D82A}">
                    <a16:rowId xmlns:a16="http://schemas.microsoft.com/office/drawing/2014/main" val="143242104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B5804F8-9FDC-564A-17F7-7AAA88BD8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OUTPUT 8</a:t>
            </a:r>
            <a:br>
              <a:rPr lang="en-US" sz="1600" dirty="0"/>
            </a:br>
            <a:br>
              <a:rPr lang="en-US" sz="1600" dirty="0"/>
            </a:br>
            <a:r>
              <a:rPr lang="en-NG" sz="1800" dirty="0"/>
              <a:t>8. Products Ordered by Each Customer:</a:t>
            </a:r>
            <a:br>
              <a:rPr lang="en-NG" sz="1800" dirty="0"/>
            </a:br>
            <a:r>
              <a:rPr lang="en-NG" sz="1800" dirty="0"/>
              <a:t>   - For each customer, list the products they have ordered along with the total quantity of each product ordered.</a:t>
            </a:r>
            <a:br>
              <a:rPr lang="en-NG" sz="1800" dirty="0"/>
            </a:br>
            <a:endParaRPr lang="en-NG" sz="1800" dirty="0"/>
          </a:p>
        </p:txBody>
      </p:sp>
    </p:spTree>
    <p:extLst>
      <p:ext uri="{BB962C8B-B14F-4D97-AF65-F5344CB8AC3E}">
        <p14:creationId xmlns:p14="http://schemas.microsoft.com/office/powerpoint/2010/main" val="3833131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684E2F-BE4E-EC91-E80E-701529DF2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7792"/>
            <a:ext cx="10515600" cy="5764234"/>
          </a:xfrm>
        </p:spPr>
        <p:txBody>
          <a:bodyPr>
            <a:normAutofit/>
          </a:bodyPr>
          <a:lstStyle/>
          <a:p>
            <a:r>
              <a:rPr lang="en-US" sz="1400" dirty="0"/>
              <a:t>OUTPUT8</a:t>
            </a:r>
            <a:endParaRPr lang="en-NG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09A1AB2-23C8-9817-5848-D8D66D7E47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9653864"/>
              </p:ext>
            </p:extLst>
          </p:nvPr>
        </p:nvGraphicFramePr>
        <p:xfrm>
          <a:off x="3111208" y="511174"/>
          <a:ext cx="2984791" cy="573949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56483">
                  <a:extLst>
                    <a:ext uri="{9D8B030D-6E8A-4147-A177-3AD203B41FA5}">
                      <a16:colId xmlns:a16="http://schemas.microsoft.com/office/drawing/2014/main" val="4074160475"/>
                    </a:ext>
                  </a:extLst>
                </a:gridCol>
                <a:gridCol w="972776">
                  <a:extLst>
                    <a:ext uri="{9D8B030D-6E8A-4147-A177-3AD203B41FA5}">
                      <a16:colId xmlns:a16="http://schemas.microsoft.com/office/drawing/2014/main" val="312697512"/>
                    </a:ext>
                  </a:extLst>
                </a:gridCol>
                <a:gridCol w="912356">
                  <a:extLst>
                    <a:ext uri="{9D8B030D-6E8A-4147-A177-3AD203B41FA5}">
                      <a16:colId xmlns:a16="http://schemas.microsoft.com/office/drawing/2014/main" val="2077931863"/>
                    </a:ext>
                  </a:extLst>
                </a:gridCol>
                <a:gridCol w="743176">
                  <a:extLst>
                    <a:ext uri="{9D8B030D-6E8A-4147-A177-3AD203B41FA5}">
                      <a16:colId xmlns:a16="http://schemas.microsoft.com/office/drawing/2014/main" val="3816748203"/>
                    </a:ext>
                  </a:extLst>
                </a:gridCol>
              </a:tblGrid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fr-FR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Blondel pÃ¨re et fils</a:t>
                      </a:r>
                      <a:endParaRPr lang="fr-FR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88370831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BÃ³lido Comidas preparadas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014492278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BÃ³lido Comidas preparadas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Cajun Seasoning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7091696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BÃ³lido Comidas preparadas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07711029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Bon app''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NuNuCa NuÃŸ-Nougat-Creme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85611785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Bon app''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63924242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Bon app''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0381759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Bon app''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Carnarvon Tigers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70840595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Bon app''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625087776"/>
                  </a:ext>
                </a:extLst>
              </a:tr>
              <a:tr h="11371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Bon app''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73775145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88658439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79519939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76195675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13616497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0696293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Zaanse koeken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35958737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48783680"/>
                  </a:ext>
                </a:extLst>
              </a:tr>
              <a:tr h="11371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7117965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77796908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Ikura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58839978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Bottom-Dollar Marketse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03192806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B''s 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Aniseed Syrup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5443224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B''s 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39130943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Centro comercial Moctezuma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59092523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Centro comercial Moctezuma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Gravad lax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97740469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Chop-suey Chinese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83799901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Chop-suey Chinese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70852753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Chop-suey Chinese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65735858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Chop-suey Chinese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44996837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Chop-suey Chinese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24619678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ComÃ©rcio Mineiro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Gumbo Mix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386244198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ComÃ©rcio Mineiro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96835604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ComÃ©rcio Mineiro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22286140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ComÃ©rcio Mineiro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64942285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Consolidated Holdings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Gustaf's KnÃ¤ckebrÃ¶d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4793889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Consolidated Holdings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69149208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Consolidated Holdings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46000548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Drachenblut Delikatessend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05883665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Drachenblut Delikatessend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34672546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Drachenblut Delikatessend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88545108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Drachenblut Delikatessend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33838109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Du monde entier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0296275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Du monde entier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00607065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Connection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89197233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Connection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17683389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Connection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10922129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Connection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01784508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Eastern Connection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08703173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Gumbo Mix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02843224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50612852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41628773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20458641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56680013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Chocolade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71138587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8903842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69924319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42437539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12719273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88859199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TunnbrÃ¶d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59262128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Hot Spiced Okra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1351629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99564213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16379319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93855634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56337979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68434613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20059454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82510383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17383947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3168468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1915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4A9897-86B7-A96B-890D-B2E20C206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3680"/>
            <a:ext cx="10515600" cy="5943283"/>
          </a:xfrm>
        </p:spPr>
        <p:txBody>
          <a:bodyPr>
            <a:normAutofit/>
          </a:bodyPr>
          <a:lstStyle/>
          <a:p>
            <a:r>
              <a:rPr lang="en-US" sz="1400" dirty="0"/>
              <a:t>OUTPUT 8</a:t>
            </a:r>
            <a:endParaRPr lang="en-NG" sz="14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7AEABD8-B262-41BF-273F-27BD445EFA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2591854"/>
              </p:ext>
            </p:extLst>
          </p:nvPr>
        </p:nvGraphicFramePr>
        <p:xfrm>
          <a:off x="2380882" y="89641"/>
          <a:ext cx="4221396" cy="6630735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04175">
                  <a:extLst>
                    <a:ext uri="{9D8B030D-6E8A-4147-A177-3AD203B41FA5}">
                      <a16:colId xmlns:a16="http://schemas.microsoft.com/office/drawing/2014/main" val="3532803627"/>
                    </a:ext>
                  </a:extLst>
                </a:gridCol>
                <a:gridCol w="1375800">
                  <a:extLst>
                    <a:ext uri="{9D8B030D-6E8A-4147-A177-3AD203B41FA5}">
                      <a16:colId xmlns:a16="http://schemas.microsoft.com/office/drawing/2014/main" val="1457861418"/>
                    </a:ext>
                  </a:extLst>
                </a:gridCol>
                <a:gridCol w="1290345">
                  <a:extLst>
                    <a:ext uri="{9D8B030D-6E8A-4147-A177-3AD203B41FA5}">
                      <a16:colId xmlns:a16="http://schemas.microsoft.com/office/drawing/2014/main" val="1396753919"/>
                    </a:ext>
                  </a:extLst>
                </a:gridCol>
                <a:gridCol w="1051076">
                  <a:extLst>
                    <a:ext uri="{9D8B030D-6E8A-4147-A177-3AD203B41FA5}">
                      <a16:colId xmlns:a16="http://schemas.microsoft.com/office/drawing/2014/main" val="3506504843"/>
                    </a:ext>
                  </a:extLst>
                </a:gridCol>
              </a:tblGrid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60013875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5949421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940552260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502957285"/>
                  </a:ext>
                </a:extLst>
              </a:tr>
              <a:tr h="11234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06900160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51564765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344405631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Carnarvon Tigers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27281143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Mascarpone Fabioli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62370302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244556928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648804246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742003823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966662716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NuNuCa NuÃŸ-Nougat-Creme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14190878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510197900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2412857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Familia Arquibaldo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435834008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Folies gourmandes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70398701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Folies gourmandes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Gravad lax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8141057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Folies gourmandes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151403475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Folk och fÃ¤ HB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405428495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Folk och fÃ¤ HB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43388278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Folk och fÃ¤ HB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479645750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Folk och fÃ¤ HB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Escargots de Bourgogne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610921815"/>
                  </a:ext>
                </a:extLst>
              </a:tr>
              <a:tr h="11234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Folk och fÃ¤ HB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83243519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Folk och fÃ¤ HB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188248996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Folk och fÃ¤ HB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05321591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TunnbrÃ¶d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650893965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63263535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046146178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47465415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443983328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998620285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92037216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030374373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Gravad lax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36734961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36263476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094676743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93008180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Franchi S.p.A.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56753710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Furia Bacalhau e Frutos do Mar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87258325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Furia Bacalhau e Frutos do Mar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29345014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Furia Bacalhau e Frutos do Mar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70742582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Furia Bacalhau e Frutos do Mar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4280959716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Furia Bacalhau e Frutos do Mar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855126201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GalerÃ­a del gastrÃ³nomo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22064499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GalerÃ­a del gastrÃ³nomo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881266520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GalerÃ­a del gastrÃ³nomo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76314807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GalerÃ­a del gastrÃ³nomo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0292988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Godos Cocina TÃ­pica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60510653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Godos Cocina TÃ­pica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05418413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Godos Cocina TÃ­pica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427602341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Gourmet Lanchonetes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990621110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Gourmet Lanchonetes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989938478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GROSELLA-Restaurante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4160532623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GROSELLA-Restaurante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471379940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Hanari Carnes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712261428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Hanari Carnes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556744702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Hanari Carnes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497374727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Hanari Carnes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332675908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Hanari Carnes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840232187"/>
                  </a:ext>
                </a:extLst>
              </a:tr>
              <a:tr h="11234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Hanari Carnes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2207026180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HILARIÃ“N-Abastos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550044136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HILARIÃ“N-Abastos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437928287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HILARIÃ“N-Abastos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Schoggi Schokolade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2918597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HILARIÃ“N-Abastos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320701271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HILARIÃ“N-Abastos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3007423409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HILARIÃ“N-Abastos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77833593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Coyote Import Store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956863604"/>
                  </a:ext>
                </a:extLst>
              </a:tr>
              <a:tr h="599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Coyote Import Store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496" marR="2496" marT="2496" marB="0" anchor="b"/>
                </a:tc>
                <a:extLst>
                  <a:ext uri="{0D108BD9-81ED-4DB2-BD59-A6C34878D82A}">
                    <a16:rowId xmlns:a16="http://schemas.microsoft.com/office/drawing/2014/main" val="13275492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89421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9941B-DF6D-48A5-6F74-443EF32337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8120"/>
            <a:ext cx="10515600" cy="5978843"/>
          </a:xfrm>
        </p:spPr>
        <p:txBody>
          <a:bodyPr>
            <a:normAutofit/>
          </a:bodyPr>
          <a:lstStyle/>
          <a:p>
            <a:r>
              <a:rPr lang="en-US" sz="1600" dirty="0"/>
              <a:t>OUTPUT 8</a:t>
            </a:r>
          </a:p>
          <a:p>
            <a:endParaRPr lang="en-US" sz="1600" dirty="0"/>
          </a:p>
          <a:p>
            <a:endParaRPr lang="en-NG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6E76CE-3174-2692-5675-74EF3F1C69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2575015"/>
              </p:ext>
            </p:extLst>
          </p:nvPr>
        </p:nvGraphicFramePr>
        <p:xfrm>
          <a:off x="2683811" y="128511"/>
          <a:ext cx="5274567" cy="660097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29958">
                  <a:extLst>
                    <a:ext uri="{9D8B030D-6E8A-4147-A177-3AD203B41FA5}">
                      <a16:colId xmlns:a16="http://schemas.microsoft.com/office/drawing/2014/main" val="2007538846"/>
                    </a:ext>
                  </a:extLst>
                </a:gridCol>
                <a:gridCol w="1719039">
                  <a:extLst>
                    <a:ext uri="{9D8B030D-6E8A-4147-A177-3AD203B41FA5}">
                      <a16:colId xmlns:a16="http://schemas.microsoft.com/office/drawing/2014/main" val="3973716804"/>
                    </a:ext>
                  </a:extLst>
                </a:gridCol>
                <a:gridCol w="1612266">
                  <a:extLst>
                    <a:ext uri="{9D8B030D-6E8A-4147-A177-3AD203B41FA5}">
                      <a16:colId xmlns:a16="http://schemas.microsoft.com/office/drawing/2014/main" val="2807581468"/>
                    </a:ext>
                  </a:extLst>
                </a:gridCol>
                <a:gridCol w="1313304">
                  <a:extLst>
                    <a:ext uri="{9D8B030D-6E8A-4147-A177-3AD203B41FA5}">
                      <a16:colId xmlns:a16="http://schemas.microsoft.com/office/drawing/2014/main" val="364777557"/>
                    </a:ext>
                  </a:extLst>
                </a:gridCol>
              </a:tblGrid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Coyote Import Store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08902231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Coyote Import Store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79458799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Coyote Import Store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80008986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Coyote Import Store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50050560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Escargots de Bourgogne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2098637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3450992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72438638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15392781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58401390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Valkoinen suklaa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24931100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65843838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81738794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Grandma's Boysenberry 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47910018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14268730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24163690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Cajun Seasoning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35562249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9973296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60541883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14725618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11738166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Mascarpone Fabioli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92470522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27058789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96820425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Island Trading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398243409"/>
                  </a:ext>
                </a:extLst>
              </a:tr>
              <a:tr h="1151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Island Trading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35984243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Island Trading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42233561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Island Trading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77365621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Island Trading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11059320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50830310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59303849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70982239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Grandma's Boysenberry 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38774593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Genen Shouyu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08882520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NuNuCa NuÃŸ-Nougat-Creme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82218871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93029899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KÃ¶niglich 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61514006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16640414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70059348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07902606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83748743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48154068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Valkoinen suklaa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59884442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22550278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2234672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 maison d''Asie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87380431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92927808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99693290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66352593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29445711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Schoggi Schokolade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96384863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3174391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Laughing Lumberjack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16628665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Lehmanns Marktstand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97222053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16628380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84447236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47078544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Ikura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77976438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18425616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Genen Shouyu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87107041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7330735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3547614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58982229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LILA-Supermercado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52231727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LINO-Delicateses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Aniseed Syrup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07327727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Lonesome Pine Restaurant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81046129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Lonesome Pine Restaurant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40745267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Lonesome Pine Restaurant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6777430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Magazzini Alimentari Riuniti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50110367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Magazzini Alimentari Riuniti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Hot Spiced Okra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43041317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Magazzini Alimentari Riuniti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3543975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399923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049B53-9B54-5AB8-4C08-F11A3C624E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160"/>
            <a:ext cx="10515600" cy="6039803"/>
          </a:xfrm>
        </p:spPr>
        <p:txBody>
          <a:bodyPr>
            <a:normAutofit/>
          </a:bodyPr>
          <a:lstStyle/>
          <a:p>
            <a:r>
              <a:rPr lang="en-US" sz="1600" dirty="0"/>
              <a:t>OUTPUT 8</a:t>
            </a:r>
          </a:p>
          <a:p>
            <a:endParaRPr lang="en-NG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F02EF20-4E85-4882-61EE-9DA6DC4E97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9220926"/>
              </p:ext>
            </p:extLst>
          </p:nvPr>
        </p:nvGraphicFramePr>
        <p:xfrm>
          <a:off x="2211817" y="103662"/>
          <a:ext cx="5246484" cy="661717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26603">
                  <a:extLst>
                    <a:ext uri="{9D8B030D-6E8A-4147-A177-3AD203B41FA5}">
                      <a16:colId xmlns:a16="http://schemas.microsoft.com/office/drawing/2014/main" val="1075159563"/>
                    </a:ext>
                  </a:extLst>
                </a:gridCol>
                <a:gridCol w="1709887">
                  <a:extLst>
                    <a:ext uri="{9D8B030D-6E8A-4147-A177-3AD203B41FA5}">
                      <a16:colId xmlns:a16="http://schemas.microsoft.com/office/drawing/2014/main" val="4164347546"/>
                    </a:ext>
                  </a:extLst>
                </a:gridCol>
                <a:gridCol w="1603684">
                  <a:extLst>
                    <a:ext uri="{9D8B030D-6E8A-4147-A177-3AD203B41FA5}">
                      <a16:colId xmlns:a16="http://schemas.microsoft.com/office/drawing/2014/main" val="694020172"/>
                    </a:ext>
                  </a:extLst>
                </a:gridCol>
                <a:gridCol w="1306310">
                  <a:extLst>
                    <a:ext uri="{9D8B030D-6E8A-4147-A177-3AD203B41FA5}">
                      <a16:colId xmlns:a16="http://schemas.microsoft.com/office/drawing/2014/main" val="3458192374"/>
                    </a:ext>
                  </a:extLst>
                </a:gridCol>
              </a:tblGrid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Magazzini Alimentari Riuniti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8938780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Magazzini Alimentari Riuniti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30865870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Magazzini Alimentari Riuniti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88805621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Magazzini Alimentari Riuniti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19158916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0457371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09353751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64044568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5229486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Carnarvon Tigers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26422909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32291239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61072756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63807007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Zaanse koeken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11155648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14034535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Manchego La Pastora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19296341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12286869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Cajun Seasoning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08028216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MÃ¨re Paillarde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05928902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Morgenstern Gesundkost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00035335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Morgenstern Gesundkost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88036158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OcÃ©ano AtlÃ¡ntico Ltda.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56000121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pt-BR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OcÃ©ano AtlÃ¡ntico Ltda.</a:t>
                      </a:r>
                      <a:endParaRPr lang="pt-BR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70199129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99404531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Schoggi Schokolade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93580269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47190327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Carnarvon Tigers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88639632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32848980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54155464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603674830"/>
                  </a:ext>
                </a:extLst>
              </a:tr>
              <a:tr h="11371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95274068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04053724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Old World Delicatessen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8576965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Ottilies KÃ¤seladen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16678961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Ottilies KÃ¤seladen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74863374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Ottilies KÃ¤seladen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70629507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Pericles Comidas clÃ¡sicas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Filo Mix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29974422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Pericles Comidas clÃ¡sicas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79011021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Pericles Comidas clÃ¡sicas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56342912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Piccolo und mehr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11860545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Piccolo und mehr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66509703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Piccolo und mehr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7127987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Piccolo und mehr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28196991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Princesa Isabel Vinhoss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04308623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Princesa Isabel Vinhoss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Cajun Seasoning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37011630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Princesa Isabel Vinhoss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82522544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Princesa Isabel Vinhoss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21719477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02738533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18464189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53486518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33731466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72124245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2379028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66445596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273714179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235438852"/>
                  </a:ext>
                </a:extLst>
              </a:tr>
              <a:tr h="11371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11671625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241043368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 DelÃ­cia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43869013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21149590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41200703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039431847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36622660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165460460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Marmalade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17912836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242874266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522417643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Queen Cozinha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3494963386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32041955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1577221502"/>
                  </a:ext>
                </a:extLst>
              </a:tr>
              <a:tr h="6064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27" marR="2527" marT="2527" marB="0" anchor="b"/>
                </a:tc>
                <a:extLst>
                  <a:ext uri="{0D108BD9-81ED-4DB2-BD59-A6C34878D82A}">
                    <a16:rowId xmlns:a16="http://schemas.microsoft.com/office/drawing/2014/main" val="4013735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78706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86AD31-216D-22FC-780F-AAEB0562D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516"/>
            <a:ext cx="10515600" cy="5864447"/>
          </a:xfrm>
        </p:spPr>
        <p:txBody>
          <a:bodyPr/>
          <a:lstStyle/>
          <a:p>
            <a:r>
              <a:rPr lang="en-US" sz="1600" dirty="0"/>
              <a:t>OUTPUT 8</a:t>
            </a:r>
          </a:p>
          <a:p>
            <a:endParaRPr lang="en-US" dirty="0"/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5D3AF83-C814-EEBB-8C49-C8345082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4789317"/>
              </p:ext>
            </p:extLst>
          </p:nvPr>
        </p:nvGraphicFramePr>
        <p:xfrm>
          <a:off x="2426326" y="128511"/>
          <a:ext cx="4228411" cy="660097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05013">
                  <a:extLst>
                    <a:ext uri="{9D8B030D-6E8A-4147-A177-3AD203B41FA5}">
                      <a16:colId xmlns:a16="http://schemas.microsoft.com/office/drawing/2014/main" val="2153820075"/>
                    </a:ext>
                  </a:extLst>
                </a:gridCol>
                <a:gridCol w="1378085">
                  <a:extLst>
                    <a:ext uri="{9D8B030D-6E8A-4147-A177-3AD203B41FA5}">
                      <a16:colId xmlns:a16="http://schemas.microsoft.com/office/drawing/2014/main" val="2702084992"/>
                    </a:ext>
                  </a:extLst>
                </a:gridCol>
                <a:gridCol w="1292490">
                  <a:extLst>
                    <a:ext uri="{9D8B030D-6E8A-4147-A177-3AD203B41FA5}">
                      <a16:colId xmlns:a16="http://schemas.microsoft.com/office/drawing/2014/main" val="2829400062"/>
                    </a:ext>
                  </a:extLst>
                </a:gridCol>
                <a:gridCol w="1052823">
                  <a:extLst>
                    <a:ext uri="{9D8B030D-6E8A-4147-A177-3AD203B41FA5}">
                      <a16:colId xmlns:a16="http://schemas.microsoft.com/office/drawing/2014/main" val="4206635078"/>
                    </a:ext>
                  </a:extLst>
                </a:gridCol>
              </a:tblGrid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Northwoods Cranberry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54174677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60908183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87156129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Zaanse koeken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86032814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18938195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7952528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83307352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69154227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49503128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Ikura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5330900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22365437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Sirop d'Ã©rable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67133679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76058228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57399131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62528378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65615734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37332455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2899043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73535024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05048209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96691683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Mascarpone Fabioli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72186700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Escargots de Bourgogne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2976314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75006856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91292146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20020077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77736301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95791580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Uncle Bob's Organic Dried Pears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72872071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8791874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Gumbo Mix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014400317"/>
                  </a:ext>
                </a:extLst>
              </a:tr>
              <a:tr h="11511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27144713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Marmalade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82454019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Rattlesnake Canyon Grocery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83561212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Reggiani Caseifici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40814691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Reggiani Caseifici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81606658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Reggiani Caseifici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8642329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Reggiani Caseifici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88088215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Reggiani Caseifici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45183075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Ricardo Adocicados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04992272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Ricardo Adocicados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37086867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Ricardo Adocicados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49894471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Ricardo Adocicados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67335390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Ricardo Adocicados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3393455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Richter Supermarkt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61826777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Richter Supermarkt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92091974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Richter Supermarkt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500379553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Richter Supermarkt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92467959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Richter Supermarkt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24482575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Richter Supermarkt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47241160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Romero y tomillo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80250994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Romero y tomillo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55508139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Romero y tomillo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1177425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Romero y tomillo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06820460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Romero y tomillo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27037710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Romero y tomillo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141190925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Romero y tomillo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08115663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SantÃ© Gourmet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6755362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SantÃ© Gourmet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27700435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SantÃ© Gourmet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11785531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SantÃ© Gourmet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045489521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877067762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928783200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Sirop d'Ã©rable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070103438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144173932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051559527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185719436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3503224209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2745004484"/>
                  </a:ext>
                </a:extLst>
              </a:tr>
              <a:tr h="61395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58" marR="2558" marT="2558" marB="0" anchor="b"/>
                </a:tc>
                <a:extLst>
                  <a:ext uri="{0D108BD9-81ED-4DB2-BD59-A6C34878D82A}">
                    <a16:rowId xmlns:a16="http://schemas.microsoft.com/office/drawing/2014/main" val="427689936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98214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51A0C1-30D1-22AD-A052-0083A23888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4480"/>
            <a:ext cx="10515600" cy="5892483"/>
          </a:xfrm>
        </p:spPr>
        <p:txBody>
          <a:bodyPr>
            <a:normAutofit/>
          </a:bodyPr>
          <a:lstStyle/>
          <a:p>
            <a:r>
              <a:rPr lang="en-US" sz="1600" dirty="0"/>
              <a:t>OUTPUT 8</a:t>
            </a:r>
          </a:p>
          <a:p>
            <a:endParaRPr lang="en-NG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E4064F-DD14-B5BF-5111-DE4756F266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16992"/>
              </p:ext>
            </p:extLst>
          </p:nvPr>
        </p:nvGraphicFramePr>
        <p:xfrm>
          <a:off x="2267889" y="137950"/>
          <a:ext cx="4478143" cy="65821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34838">
                  <a:extLst>
                    <a:ext uri="{9D8B030D-6E8A-4147-A177-3AD203B41FA5}">
                      <a16:colId xmlns:a16="http://schemas.microsoft.com/office/drawing/2014/main" val="1248990107"/>
                    </a:ext>
                  </a:extLst>
                </a:gridCol>
                <a:gridCol w="1459476">
                  <a:extLst>
                    <a:ext uri="{9D8B030D-6E8A-4147-A177-3AD203B41FA5}">
                      <a16:colId xmlns:a16="http://schemas.microsoft.com/office/drawing/2014/main" val="2809714870"/>
                    </a:ext>
                  </a:extLst>
                </a:gridCol>
                <a:gridCol w="1368825">
                  <a:extLst>
                    <a:ext uri="{9D8B030D-6E8A-4147-A177-3AD203B41FA5}">
                      <a16:colId xmlns:a16="http://schemas.microsoft.com/office/drawing/2014/main" val="3084185056"/>
                    </a:ext>
                  </a:extLst>
                </a:gridCol>
                <a:gridCol w="1115004">
                  <a:extLst>
                    <a:ext uri="{9D8B030D-6E8A-4147-A177-3AD203B41FA5}">
                      <a16:colId xmlns:a16="http://schemas.microsoft.com/office/drawing/2014/main" val="308994453"/>
                    </a:ext>
                  </a:extLst>
                </a:gridCol>
              </a:tblGrid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34140578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3134966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303348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NuNuCa NuÃŸ-Nougat-Creme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8982656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176964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0717381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0848112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1245144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24988494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8178146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Filo Mix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02204113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RÃ¸gede 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2877249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Simons bistro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6220832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Simons bistro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38241428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Simons bistro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2661569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Simons bistro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5286729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Simons bistro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4088182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Simons bistro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09758788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0214318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72154776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65179228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48794122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2620643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24698826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4890886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Uncle Bob's Organic Dried Pears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70046441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9577295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2587248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Split Rail Beer &amp;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6593060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SuprÃªmes dÃ©lices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Marmalade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38052140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SuprÃªmes dÃ©lices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42220730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SuprÃªmes dÃ©lices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3852631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SuprÃªmes dÃ©lices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9554044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SuprÃªmes dÃ©lices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9148017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SuprÃªmes dÃ©lices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50238182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Big Cheese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1765122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The Big Cheese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87579737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Toms SpezialitÃ¤ten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9177543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Toms SpezialitÃ¤ten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443474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Toms SpezialitÃ¤ten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1096880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96560453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88056763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Ikura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2068569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4427035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Carnarvon Tigers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8341521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13981141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72332507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443846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3623385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7542069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0340035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Tortuga Restaurante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8570357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TradiÃ§Ã£o Hipermercados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7930747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TradiÃ§Ã£o Hipermercados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Marmalade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1895025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TradiÃ§Ã£o Hipermercados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6281438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Vaffeljernet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84233878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Vaffeljernet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0242668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Vaffeljernet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21247435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Vaffeljernet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893268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Vaffeljernet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9898822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Vaffeljernet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0172828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Vaffeljernet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3895336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Victuailles en stock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44076984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Victuailles en stock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2495323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Victuailles en stock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37305555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Victuailles en stock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Filo Mix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28667489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Victuailles en stock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Gustaf's KnÃ¤ckebrÃ¶d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1753342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Vins et alcools Chevalier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2350555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Vins et alcools Chevalier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3499668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Vins et alcools Chevalier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9044024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210789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0DA6B8-85CF-BA65-73FF-8595C1E10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488"/>
            <a:ext cx="10515600" cy="6068475"/>
          </a:xfrm>
        </p:spPr>
        <p:txBody>
          <a:bodyPr>
            <a:normAutofit/>
          </a:bodyPr>
          <a:lstStyle/>
          <a:p>
            <a:r>
              <a:rPr lang="en-US" sz="1600" dirty="0"/>
              <a:t>0UTPUT 8</a:t>
            </a:r>
          </a:p>
          <a:p>
            <a:endParaRPr lang="en-NG" sz="16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2C6A24B-B652-1F56-D4A4-648D93B7A2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87651"/>
              </p:ext>
            </p:extLst>
          </p:nvPr>
        </p:nvGraphicFramePr>
        <p:xfrm>
          <a:off x="2133214" y="299041"/>
          <a:ext cx="5685681" cy="49819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79059">
                  <a:extLst>
                    <a:ext uri="{9D8B030D-6E8A-4147-A177-3AD203B41FA5}">
                      <a16:colId xmlns:a16="http://schemas.microsoft.com/office/drawing/2014/main" val="3247821656"/>
                    </a:ext>
                  </a:extLst>
                </a:gridCol>
                <a:gridCol w="1853026">
                  <a:extLst>
                    <a:ext uri="{9D8B030D-6E8A-4147-A177-3AD203B41FA5}">
                      <a16:colId xmlns:a16="http://schemas.microsoft.com/office/drawing/2014/main" val="281016918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929471973"/>
                    </a:ext>
                  </a:extLst>
                </a:gridCol>
                <a:gridCol w="1415665">
                  <a:extLst>
                    <a:ext uri="{9D8B030D-6E8A-4147-A177-3AD203B41FA5}">
                      <a16:colId xmlns:a16="http://schemas.microsoft.com/office/drawing/2014/main" val="383372560"/>
                    </a:ext>
                  </a:extLst>
                </a:gridCol>
              </a:tblGrid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36054795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TunnbrÃ¶d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55857851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39730176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84825863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70563946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Die </a:t>
                      </a:r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Wandernde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Kuh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5647531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15701941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44129730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72299259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83913482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Die Wandernde Kuh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413874484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83494512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602447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93886144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402791995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08205834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83219403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02254502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Manchego La Pastora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09612934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87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Wartian Herkku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258182126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Wellington Importadora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Mishi Kobe Niku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274487685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Wellington Importadora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RÃ¶d Kaviar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30287342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Wellington Importadora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722143707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Wellington Importadora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74871944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Wellington Importadora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27848528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88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Wellington Importadora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80172794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 Clover Markets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Northwoods Cranberry Sauce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976594000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 Clover Markets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59222233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 Clover Markets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Cajun Seasoning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4188835251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White Clover Markets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1705331322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Wilman Kala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560764704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Wilman Kala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295987838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Wilman Kala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3376000613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Wolski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420553769"/>
                  </a:ext>
                </a:extLst>
              </a:tr>
              <a:tr h="1243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NG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Wolski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Escargots de Bourgogne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9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5180" marR="5180" marT="5180" marB="0" anchor="b"/>
                </a:tc>
                <a:extLst>
                  <a:ext uri="{0D108BD9-81ED-4DB2-BD59-A6C34878D82A}">
                    <a16:rowId xmlns:a16="http://schemas.microsoft.com/office/drawing/2014/main" val="221755468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10781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8FD99F-3B1F-86C1-C98D-F97B3295B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OUTPUT 9</a:t>
            </a:r>
            <a:br>
              <a:rPr lang="en-US" dirty="0"/>
            </a:br>
            <a:r>
              <a:rPr lang="en-NG" sz="1800" dirty="0"/>
              <a:t>9. Employee Sales Ranking:</a:t>
            </a:r>
            <a:br>
              <a:rPr lang="en-NG" sz="1800" dirty="0"/>
            </a:br>
            <a:r>
              <a:rPr lang="en-NG" sz="1800" dirty="0"/>
              <a:t>   - Rank employees based on their total sales. Show the employee</a:t>
            </a:r>
            <a:r>
              <a:rPr lang="en-US" sz="1800" dirty="0"/>
              <a:t> </a:t>
            </a:r>
            <a:r>
              <a:rPr lang="en-NG" sz="1800" dirty="0"/>
              <a:t>name, total sales, and their rank.</a:t>
            </a:r>
            <a:br>
              <a:rPr lang="en-NG" sz="1800" dirty="0"/>
            </a:br>
            <a:endParaRPr lang="en-NG" sz="18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20AEC9-B2A3-2047-75BB-52444E994F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6231394"/>
              </p:ext>
            </p:extLst>
          </p:nvPr>
        </p:nvGraphicFramePr>
        <p:xfrm>
          <a:off x="2097115" y="1600200"/>
          <a:ext cx="5241331" cy="220980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1329">
                  <a:extLst>
                    <a:ext uri="{9D8B030D-6E8A-4147-A177-3AD203B41FA5}">
                      <a16:colId xmlns:a16="http://schemas.microsoft.com/office/drawing/2014/main" val="2088908688"/>
                    </a:ext>
                  </a:extLst>
                </a:gridCol>
                <a:gridCol w="1600157">
                  <a:extLst>
                    <a:ext uri="{9D8B030D-6E8A-4147-A177-3AD203B41FA5}">
                      <a16:colId xmlns:a16="http://schemas.microsoft.com/office/drawing/2014/main" val="2320423810"/>
                    </a:ext>
                  </a:extLst>
                </a:gridCol>
                <a:gridCol w="1240938">
                  <a:extLst>
                    <a:ext uri="{9D8B030D-6E8A-4147-A177-3AD203B41FA5}">
                      <a16:colId xmlns:a16="http://schemas.microsoft.com/office/drawing/2014/main" val="2632223513"/>
                    </a:ext>
                  </a:extLst>
                </a:gridCol>
                <a:gridCol w="1338907">
                  <a:extLst>
                    <a:ext uri="{9D8B030D-6E8A-4147-A177-3AD203B41FA5}">
                      <a16:colId xmlns:a16="http://schemas.microsoft.com/office/drawing/2014/main" val="2044327039"/>
                    </a:ext>
                  </a:extLst>
                </a:gridCol>
              </a:tblGrid>
              <a:tr h="18288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EmployeeID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EmployeeName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TotalSales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SalesRank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1338678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Margaret Peacock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9165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428686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Nancy Davolio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4932.13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89133029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Janet Leverling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4675.58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78130652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Andrew Fuller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3489.09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89310508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Laura Callahan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3448.23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77390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Michael Suyama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2902.49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25869800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Steven Buchanan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2177.74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408437757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Anne Dodsworth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2017.97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19198955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Robert King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1966.56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034725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26824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0B8EF-9B6B-F27D-4622-F14401A8AF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715602"/>
          </a:xfrm>
        </p:spPr>
        <p:txBody>
          <a:bodyPr>
            <a:normAutofit/>
          </a:bodyPr>
          <a:lstStyle/>
          <a:p>
            <a:r>
              <a:rPr lang="en-US" sz="1400" dirty="0"/>
              <a:t>OUTPUT10</a:t>
            </a:r>
            <a:br>
              <a:rPr lang="en-US" sz="1400" dirty="0"/>
            </a:br>
            <a:r>
              <a:rPr lang="en-NG" sz="1800" dirty="0"/>
              <a:t>10. Sales by Country and Category:</a:t>
            </a:r>
            <a:br>
              <a:rPr lang="en-NG" sz="1800" dirty="0"/>
            </a:br>
            <a:r>
              <a:rPr lang="en-NG" sz="1800" dirty="0"/>
              <a:t>    - Write a query to display the total sales amount for each product category, grouped by country.</a:t>
            </a:r>
            <a:br>
              <a:rPr lang="en-NG" sz="1800" dirty="0"/>
            </a:br>
            <a:r>
              <a:rPr lang="en-NG" dirty="0"/>
              <a:t> </a:t>
            </a:r>
            <a:br>
              <a:rPr lang="en-NG" dirty="0"/>
            </a:br>
            <a:endParaRPr lang="en-NG" sz="14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D0D70CC-FB0A-A0B3-F800-6044A01893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15528112"/>
              </p:ext>
            </p:extLst>
          </p:nvPr>
        </p:nvGraphicFramePr>
        <p:xfrm>
          <a:off x="2460165" y="1222926"/>
          <a:ext cx="2373092" cy="55153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23960">
                  <a:extLst>
                    <a:ext uri="{9D8B030D-6E8A-4147-A177-3AD203B41FA5}">
                      <a16:colId xmlns:a16="http://schemas.microsoft.com/office/drawing/2014/main" val="3599296730"/>
                    </a:ext>
                  </a:extLst>
                </a:gridCol>
                <a:gridCol w="756934">
                  <a:extLst>
                    <a:ext uri="{9D8B030D-6E8A-4147-A177-3AD203B41FA5}">
                      <a16:colId xmlns:a16="http://schemas.microsoft.com/office/drawing/2014/main" val="671800793"/>
                    </a:ext>
                  </a:extLst>
                </a:gridCol>
                <a:gridCol w="992198">
                  <a:extLst>
                    <a:ext uri="{9D8B030D-6E8A-4147-A177-3AD203B41FA5}">
                      <a16:colId xmlns:a16="http://schemas.microsoft.com/office/drawing/2014/main" val="4048836878"/>
                    </a:ext>
                  </a:extLst>
                </a:gridCol>
              </a:tblGrid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Country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CategoryName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TotalSales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068800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Argentina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34.2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05918223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Argentina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10.85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30427314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731.69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7341862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604.81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8924774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549.23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8596237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536.62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4514992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479.35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60086046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459.31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99178106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430.96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1244002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Austria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247.07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6191382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228.4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043117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184.6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17632551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150.72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9954147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82.07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69338158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Belgium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56.76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663436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625.62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8634288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518.25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8065451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471.16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0045355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400.16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3848787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350.14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6796638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55088198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Brazil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242.94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5599819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450.63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45473737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295.6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05781270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279.83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77943840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237.34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4148661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235.64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5148102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173.69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6272827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29.25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28030532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Canada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0161724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Denmark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264.19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3998518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Denmark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200.95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8781846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Denmark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146.56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6610263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Denmark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88.78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6206297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Denmark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81.09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80944578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Denmark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5.45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84856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309.31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81267264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136.5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83536484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1443993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112.95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8235071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98.3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85174424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56.86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9606910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Finland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14224375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614.61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2610427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499.82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62154180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414.8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31697909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386.24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5473046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231.95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83253295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210.92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0820529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95.6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7839072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49.61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80509285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1458.55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218644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1234.8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9156586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984.18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7906705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804.38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0465433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597.41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3674857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307.82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9756783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189.38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1353147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Germany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145.69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5340452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409.14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6713191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320.43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379175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313.05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61843245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283.64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33574507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176.06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27148254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135.78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6660603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18.5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6795944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Ireland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9.38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2858582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200.98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815414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191</a:t>
                      </a:r>
                      <a:endParaRPr lang="en-NG" sz="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538435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968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50277-4DCB-8EA3-7448-3BE571F7FD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44781"/>
            <a:ext cx="11079234" cy="1333499"/>
          </a:xfrm>
        </p:spPr>
        <p:txBody>
          <a:bodyPr>
            <a:normAutofit fontScale="90000"/>
          </a:bodyPr>
          <a:lstStyle/>
          <a:p>
            <a:br>
              <a:rPr lang="en-US" sz="3600" dirty="0"/>
            </a:br>
            <a:br>
              <a:rPr lang="en-NG" sz="1600" dirty="0"/>
            </a:br>
            <a:r>
              <a:rPr lang="en-US" sz="1600" dirty="0"/>
              <a:t>OUTPUT 1</a:t>
            </a:r>
            <a:br>
              <a:rPr lang="en-US" sz="1600" dirty="0"/>
            </a:br>
            <a:br>
              <a:rPr lang="en-US" sz="1600" dirty="0"/>
            </a:br>
            <a:r>
              <a:rPr lang="en-NG" sz="1600" dirty="0"/>
              <a:t>1. Total Sales by Employee: </a:t>
            </a:r>
            <a:br>
              <a:rPr lang="en-NG" sz="1600" dirty="0"/>
            </a:br>
            <a:r>
              <a:rPr lang="en-NG" sz="1600" dirty="0"/>
              <a:t>   - Write a query to calculate the total sales (in dollars) made by each employee, considering the quantity and unit price of products sold.</a:t>
            </a:r>
            <a:br>
              <a:rPr lang="en-NG" sz="1600" dirty="0"/>
            </a:br>
            <a:endParaRPr lang="en-NG" sz="16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98ADB64-379B-5C77-FA28-A9D93F7A29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26" y="198121"/>
            <a:ext cx="10492494" cy="990599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578A25A5-BB27-6B80-DFCC-B5A8249A7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7949402"/>
              </p:ext>
            </p:extLst>
          </p:nvPr>
        </p:nvGraphicFramePr>
        <p:xfrm>
          <a:off x="1989557" y="1791850"/>
          <a:ext cx="5142271" cy="32743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285568">
                  <a:extLst>
                    <a:ext uri="{9D8B030D-6E8A-4147-A177-3AD203B41FA5}">
                      <a16:colId xmlns:a16="http://schemas.microsoft.com/office/drawing/2014/main" val="3691233016"/>
                    </a:ext>
                  </a:extLst>
                </a:gridCol>
                <a:gridCol w="1693607">
                  <a:extLst>
                    <a:ext uri="{9D8B030D-6E8A-4147-A177-3AD203B41FA5}">
                      <a16:colId xmlns:a16="http://schemas.microsoft.com/office/drawing/2014/main" val="2106325461"/>
                    </a:ext>
                  </a:extLst>
                </a:gridCol>
                <a:gridCol w="2163096">
                  <a:extLst>
                    <a:ext uri="{9D8B030D-6E8A-4147-A177-3AD203B41FA5}">
                      <a16:colId xmlns:a16="http://schemas.microsoft.com/office/drawing/2014/main" val="1310594057"/>
                    </a:ext>
                  </a:extLst>
                </a:gridCol>
              </a:tblGrid>
              <a:tr h="3274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EmployeeID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EmployeeName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TotalSales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243459966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Margaret Peacock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9642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78254826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Nancy Davolio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5204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32042819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Janet Leverling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4918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5571450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Andrew Fuller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3660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35759379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Laura Callahan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3641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216555032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Michael Suyama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3088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235015179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Steven Buchanan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2296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52163474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Anne Dodsworth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2100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571616572"/>
                  </a:ext>
                </a:extLst>
              </a:tr>
              <a:tr h="32743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Robert King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2083</a:t>
                      </a:r>
                      <a:endParaRPr lang="en-NG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518657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92323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EA2D4-8877-CB80-098C-F8866E3C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780"/>
            <a:ext cx="10515600" cy="6032183"/>
          </a:xfrm>
        </p:spPr>
        <p:txBody>
          <a:bodyPr>
            <a:normAutofit/>
          </a:bodyPr>
          <a:lstStyle/>
          <a:p>
            <a:r>
              <a:rPr lang="en-US" sz="1100" dirty="0"/>
              <a:t>OUTPUT 10</a:t>
            </a:r>
            <a:endParaRPr lang="en-NG" sz="1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F22224-732E-E71D-5A36-C55F53ED00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269350"/>
              </p:ext>
            </p:extLst>
          </p:nvPr>
        </p:nvGraphicFramePr>
        <p:xfrm>
          <a:off x="1953402" y="229396"/>
          <a:ext cx="2069958" cy="6399208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44256">
                  <a:extLst>
                    <a:ext uri="{9D8B030D-6E8A-4147-A177-3AD203B41FA5}">
                      <a16:colId xmlns:a16="http://schemas.microsoft.com/office/drawing/2014/main" val="2309553284"/>
                    </a:ext>
                  </a:extLst>
                </a:gridCol>
                <a:gridCol w="660245">
                  <a:extLst>
                    <a:ext uri="{9D8B030D-6E8A-4147-A177-3AD203B41FA5}">
                      <a16:colId xmlns:a16="http://schemas.microsoft.com/office/drawing/2014/main" val="4141004561"/>
                    </a:ext>
                  </a:extLst>
                </a:gridCol>
                <a:gridCol w="865457">
                  <a:extLst>
                    <a:ext uri="{9D8B030D-6E8A-4147-A177-3AD203B41FA5}">
                      <a16:colId xmlns:a16="http://schemas.microsoft.com/office/drawing/2014/main" val="2774393668"/>
                    </a:ext>
                  </a:extLst>
                </a:gridCol>
              </a:tblGrid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141.9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52260667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55.5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93889353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46.03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754861625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33.72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34824889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10.9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463238407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Italy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52811596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178.43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894039827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162.67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4236408553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122.3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16084517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99.1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45593973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611272588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68539260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13.09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0539868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Mexico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9.15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98772323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Norway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25.05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65036438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Norway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21.98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76462285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Norway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14.64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408260805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55.26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10964245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28.62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5961304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Portugal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278.14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921460429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Portugal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160203206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Portugal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65.76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477980189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Portugal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55.38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641584903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Portugal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53.41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50742406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Portugal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32.87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89502321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Portugal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9.21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90154766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174.07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57917859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106.56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13962093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96.61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77720409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77.83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84204458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51.19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764749126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Spain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18.86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471666454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Sweden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482.66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897794007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Sweden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416.01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44570537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Sweden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347.28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6026230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Sweden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128.94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961813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Sweden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74.64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3640234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Sweden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67.14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8166138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291.81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4681305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157.18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527164495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149.86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37503533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68.62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617266677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58.78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18731077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35927241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Switzerland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34.93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477922097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624.13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46570032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360.4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82109138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321.55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687929479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287.26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06899439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194.93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62859029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140.53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07260601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94.2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023086005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UK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28.47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405692985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1192.26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989023533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1072.13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075022837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841.97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701376705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621.56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186230606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588.42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05256321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526.98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263877952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414.03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458642416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USA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283.7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989830940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Venezuela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374.75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811769324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Venezuela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278.72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626649578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Venezuela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222.46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772250318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Venezuela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195.78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205377164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Venezuela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189.46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365065134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Venezuela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23.14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795476305"/>
                  </a:ext>
                </a:extLst>
              </a:tr>
              <a:tr h="6399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Venezuela</a:t>
                      </a:r>
                      <a:endParaRPr lang="en-US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12.77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666" marR="2666" marT="2666" marB="0" anchor="b"/>
                </a:tc>
                <a:extLst>
                  <a:ext uri="{0D108BD9-81ED-4DB2-BD59-A6C34878D82A}">
                    <a16:rowId xmlns:a16="http://schemas.microsoft.com/office/drawing/2014/main" val="157107291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61170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6C6B6-C67B-D168-2FC0-10759CBFAD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22655"/>
          </a:xfrm>
        </p:spPr>
        <p:txBody>
          <a:bodyPr>
            <a:normAutofit/>
          </a:bodyPr>
          <a:lstStyle/>
          <a:p>
            <a:r>
              <a:rPr lang="en-US" sz="1600" dirty="0"/>
              <a:t>OUTPUT 11</a:t>
            </a:r>
            <a:br>
              <a:rPr lang="en-US" sz="1600" dirty="0"/>
            </a:br>
            <a:r>
              <a:rPr lang="en-NG" sz="1300" dirty="0"/>
              <a:t>11. Year-over-Year Sales Growth:</a:t>
            </a:r>
            <a:br>
              <a:rPr lang="en-NG" sz="1300" dirty="0"/>
            </a:br>
            <a:r>
              <a:rPr lang="en-NG" sz="1300" dirty="0"/>
              <a:t>    - Calculate the percentage growth in sales from one year to the next for each product.</a:t>
            </a:r>
            <a:br>
              <a:rPr lang="en-NG" sz="1300" dirty="0"/>
            </a:br>
            <a:endParaRPr lang="en-NG" sz="13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0531B1-119C-7E5D-AE8E-7B52F332F8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1114471"/>
              </p:ext>
            </p:extLst>
          </p:nvPr>
        </p:nvGraphicFramePr>
        <p:xfrm>
          <a:off x="1832860" y="1037110"/>
          <a:ext cx="3341121" cy="55153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69819">
                  <a:extLst>
                    <a:ext uri="{9D8B030D-6E8A-4147-A177-3AD203B41FA5}">
                      <a16:colId xmlns:a16="http://schemas.microsoft.com/office/drawing/2014/main" val="1070849226"/>
                    </a:ext>
                  </a:extLst>
                </a:gridCol>
                <a:gridCol w="994684">
                  <a:extLst>
                    <a:ext uri="{9D8B030D-6E8A-4147-A177-3AD203B41FA5}">
                      <a16:colId xmlns:a16="http://schemas.microsoft.com/office/drawing/2014/main" val="946340208"/>
                    </a:ext>
                  </a:extLst>
                </a:gridCol>
                <a:gridCol w="369819">
                  <a:extLst>
                    <a:ext uri="{9D8B030D-6E8A-4147-A177-3AD203B41FA5}">
                      <a16:colId xmlns:a16="http://schemas.microsoft.com/office/drawing/2014/main" val="2816527069"/>
                    </a:ext>
                  </a:extLst>
                </a:gridCol>
                <a:gridCol w="433581">
                  <a:extLst>
                    <a:ext uri="{9D8B030D-6E8A-4147-A177-3AD203B41FA5}">
                      <a16:colId xmlns:a16="http://schemas.microsoft.com/office/drawing/2014/main" val="1689324549"/>
                    </a:ext>
                  </a:extLst>
                </a:gridCol>
                <a:gridCol w="561104">
                  <a:extLst>
                    <a:ext uri="{9D8B030D-6E8A-4147-A177-3AD203B41FA5}">
                      <a16:colId xmlns:a16="http://schemas.microsoft.com/office/drawing/2014/main" val="1921871252"/>
                    </a:ext>
                  </a:extLst>
                </a:gridCol>
                <a:gridCol w="612114">
                  <a:extLst>
                    <a:ext uri="{9D8B030D-6E8A-4147-A177-3AD203B41FA5}">
                      <a16:colId xmlns:a16="http://schemas.microsoft.com/office/drawing/2014/main" val="4063552479"/>
                    </a:ext>
                  </a:extLst>
                </a:gridCol>
              </a:tblGrid>
              <a:tr h="621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ProductName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SalesYear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TotalSales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PreviousYearSales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YoYGrowthPercent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5543971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246.02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26072783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105.42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246.02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-57.15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8254408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701.79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7664858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359.17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701.79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-48.82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44917314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Aniseed Syrup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28.47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1502915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Aniseed Syrup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28.47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230.17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73819859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Cajun Seasoning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424.31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3369522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Gumbo Mix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292.37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96734661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Grandma's Boysenberry Spread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93.34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76778567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Uncle Bob's Organic Dried Pears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89.01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6192891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Northwoods Cranberry Sauce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333.9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88793751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Mishi Kobe Niku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58.92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1776189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Ikura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285.65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2048932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477.41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8603525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169.34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477.41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-64.53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85681057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Manchego La Pastora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11.35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8450254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Manchego La Pastora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58.38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11.35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414.36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9717091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262.17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33139205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9.42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262.17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-96.41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06655897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266.4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98472457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179.08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266.4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-32.78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7366675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Genen Shouyu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80.31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7772457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740.94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8288313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336.5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740.94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-54.58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9630355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616.2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9917400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139.32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616.2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-77.39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9149879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Carnarvon Tigers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220.31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29986354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291.05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4636390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137.34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291.05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-52.81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8793648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Marmalade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325.23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6781576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198.28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1194234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85.89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198.28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-56.68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7070612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Gustaf's KnÃ¤ckebrÃ¶d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5.81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2528965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Gustaf's KnÃ¤ckebrÃ¶d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43.73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5.81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652.67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6115234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TunnbrÃ¶d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448.91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3238344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TunnbrÃ¶d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109.68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448.91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-75.57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479199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301.27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8011593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NuNuCa NuÃŸ-Nougat-Creme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235.09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7294070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522.16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3030567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122.43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522.16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-76.55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71335750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Schoggi Schokolade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186.63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1483777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Schoggi Schokolade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228.25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186.63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22.3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2923145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324.51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0950649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250.99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324.51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-22.66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2756687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288.72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5552154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102.7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288.72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-64.43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1579496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643.48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6557565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16.56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643.48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-97.43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447251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1140.89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9552376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65.24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1140.89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-94.28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673901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Mascarpone Fabioli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59.98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0889670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332.73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5959236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332.24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332.73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-0.15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09755611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271.98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6887672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19.88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271.98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-92.69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898194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797.85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65551354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123.56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797.85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-84.51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3732899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630.82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72720675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4.67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630.82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-99.26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31533725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Gravad lax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129.96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3068923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Gravad lax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29.85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129.96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-77.03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49936120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392.27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09993570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145.37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392.27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-62.94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04270321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590.55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7854662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448.55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8357035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97.83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448.55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-78.19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0216120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369.67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88176692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72.37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369.67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-80.42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65828650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93.4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998912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86149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C53D9-3167-CFD0-B64E-CB6D110F11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740"/>
            <a:ext cx="10515600" cy="5971223"/>
          </a:xfrm>
        </p:spPr>
        <p:txBody>
          <a:bodyPr>
            <a:normAutofit/>
          </a:bodyPr>
          <a:lstStyle/>
          <a:p>
            <a:r>
              <a:rPr lang="en-US" sz="1100" dirty="0"/>
              <a:t>OUTPUT11</a:t>
            </a:r>
          </a:p>
          <a:p>
            <a:endParaRPr lang="en-US" sz="1100" dirty="0"/>
          </a:p>
          <a:p>
            <a:pPr marL="0" indent="0">
              <a:buNone/>
            </a:pPr>
            <a:endParaRPr lang="en-NG" sz="11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93E3A5E-FFE7-0A7E-23D0-51283C93A4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582711"/>
              </p:ext>
            </p:extLst>
          </p:nvPr>
        </p:nvGraphicFramePr>
        <p:xfrm>
          <a:off x="2210430" y="111121"/>
          <a:ext cx="5348610" cy="5942034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592021">
                  <a:extLst>
                    <a:ext uri="{9D8B030D-6E8A-4147-A177-3AD203B41FA5}">
                      <a16:colId xmlns:a16="http://schemas.microsoft.com/office/drawing/2014/main" val="1834677261"/>
                    </a:ext>
                  </a:extLst>
                </a:gridCol>
                <a:gridCol w="1592335">
                  <a:extLst>
                    <a:ext uri="{9D8B030D-6E8A-4147-A177-3AD203B41FA5}">
                      <a16:colId xmlns:a16="http://schemas.microsoft.com/office/drawing/2014/main" val="3535399722"/>
                    </a:ext>
                  </a:extLst>
                </a:gridCol>
                <a:gridCol w="592021">
                  <a:extLst>
                    <a:ext uri="{9D8B030D-6E8A-4147-A177-3AD203B41FA5}">
                      <a16:colId xmlns:a16="http://schemas.microsoft.com/office/drawing/2014/main" val="585927438"/>
                    </a:ext>
                  </a:extLst>
                </a:gridCol>
                <a:gridCol w="694094">
                  <a:extLst>
                    <a:ext uri="{9D8B030D-6E8A-4147-A177-3AD203B41FA5}">
                      <a16:colId xmlns:a16="http://schemas.microsoft.com/office/drawing/2014/main" val="1641923500"/>
                    </a:ext>
                  </a:extLst>
                </a:gridCol>
                <a:gridCol w="898240">
                  <a:extLst>
                    <a:ext uri="{9D8B030D-6E8A-4147-A177-3AD203B41FA5}">
                      <a16:colId xmlns:a16="http://schemas.microsoft.com/office/drawing/2014/main" val="3035346592"/>
                    </a:ext>
                  </a:extLst>
                </a:gridCol>
                <a:gridCol w="979899">
                  <a:extLst>
                    <a:ext uri="{9D8B030D-6E8A-4147-A177-3AD203B41FA5}">
                      <a16:colId xmlns:a16="http://schemas.microsoft.com/office/drawing/2014/main" val="1564442500"/>
                    </a:ext>
                  </a:extLst>
                </a:gridCol>
              </a:tblGrid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93.4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104.5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01562975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365.61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13097928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406.61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122578822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197.4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406.61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-51.45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8093576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RÃ¸gede 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27.33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78997561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355.63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536592992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70.07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355.63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-80.3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15911674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Zaanse koeken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28.9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1366732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Zaanse koeken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77.18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28.9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167.06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552246586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Chocolade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273.56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7891312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398.8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163106966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113.94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398.8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-71.43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89654420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Valkoinen suklaa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063298062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Valkoinen suklaa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75.84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8.03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01117079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427.75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42077394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Filo Mix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166.49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979079969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644.17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234406458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180.75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644.17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-71.94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274297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427.36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33355768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196.23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427.36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-54.08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69403455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399.49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75347348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9.99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399.49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-97.5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49440354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01025725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571.55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123.56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798867400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495.29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41127296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149.74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495.29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-69.77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87057113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Escargots de Bourgogne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391.22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10522130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881.54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793340319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292.62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881.54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-66.81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09593458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937.55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281104619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937.55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-82.14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047667500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Sirop d'Ã©rable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97.64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06985575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715.32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639022149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147.77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715.32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-79.34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69452521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288.58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00556130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198.51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288.58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-31.21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894515985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476.34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37049245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Wimmers gute SemmelknÃ¶del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172.9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476.34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-63.7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42026181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581.73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27466205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581.73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-93.28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377869859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Hot Spiced Okra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141.9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4350641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Hot Spiced Okra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55.5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141.9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-60.89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982372506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Laughing Lumberjack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23.95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71677981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247.82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052244248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178.63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247.82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-27.92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65091176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489.2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58550626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111.48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489.2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-77.21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15392685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415.51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359225845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15.79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415.51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-96.2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58410576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701.86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628523836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242.8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701.86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-65.41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967349147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631.89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06375159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9.04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631.89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-98.57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628142886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RÃ¶d Kaviar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45.2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676895021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RÃ¶d Kaviar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18.82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45.2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-58.36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442256122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478.92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580397112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101.78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478.92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-78.75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997519398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248.53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40949348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108.48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248.53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-56.35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3441791524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293.15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2832208633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171.73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293.15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-41.42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407849999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182.71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NULL</a:t>
                      </a:r>
                      <a:endParaRPr lang="en-US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1854718798"/>
                  </a:ext>
                </a:extLst>
              </a:tr>
              <a:tr h="6906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197.45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182.71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8.07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878" marR="2878" marT="2878" marB="0" anchor="b"/>
                </a:tc>
                <a:extLst>
                  <a:ext uri="{0D108BD9-81ED-4DB2-BD59-A6C34878D82A}">
                    <a16:rowId xmlns:a16="http://schemas.microsoft.com/office/drawing/2014/main" val="9927616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5034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031D-8B28-5408-7A5D-EAC16734A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81037"/>
            <a:ext cx="10668000" cy="865823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OUTPUT 12</a:t>
            </a:r>
            <a:br>
              <a:rPr lang="en-US" sz="1600" dirty="0"/>
            </a:br>
            <a:br>
              <a:rPr lang="en-US" sz="1600" dirty="0"/>
            </a:br>
            <a:r>
              <a:rPr lang="en-NG" sz="1600" dirty="0"/>
              <a:t>12. Order Quantity Percentile:</a:t>
            </a:r>
            <a:br>
              <a:rPr lang="en-NG" sz="1600" dirty="0"/>
            </a:br>
            <a:r>
              <a:rPr lang="en-NG" sz="1600" dirty="0"/>
              <a:t>    - Calculate the percentile rank of each order based on the total quantity of products in the order. </a:t>
            </a:r>
            <a:br>
              <a:rPr lang="en-NG" sz="1600" dirty="0"/>
            </a:br>
            <a:r>
              <a:rPr lang="en-NG" dirty="0"/>
              <a:t> </a:t>
            </a:r>
            <a:br>
              <a:rPr lang="en-NG" dirty="0"/>
            </a:br>
            <a:endParaRPr lang="en-NG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03AAABB-0CE9-66E5-A169-D1AB9572EE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0080400"/>
              </p:ext>
            </p:extLst>
          </p:nvPr>
        </p:nvGraphicFramePr>
        <p:xfrm>
          <a:off x="1845750" y="1181433"/>
          <a:ext cx="3061529" cy="553707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71709">
                  <a:extLst>
                    <a:ext uri="{9D8B030D-6E8A-4147-A177-3AD203B41FA5}">
                      <a16:colId xmlns:a16="http://schemas.microsoft.com/office/drawing/2014/main" val="4166105464"/>
                    </a:ext>
                  </a:extLst>
                </a:gridCol>
                <a:gridCol w="1075329">
                  <a:extLst>
                    <a:ext uri="{9D8B030D-6E8A-4147-A177-3AD203B41FA5}">
                      <a16:colId xmlns:a16="http://schemas.microsoft.com/office/drawing/2014/main" val="3168646702"/>
                    </a:ext>
                  </a:extLst>
                </a:gridCol>
                <a:gridCol w="1214491">
                  <a:extLst>
                    <a:ext uri="{9D8B030D-6E8A-4147-A177-3AD203B41FA5}">
                      <a16:colId xmlns:a16="http://schemas.microsoft.com/office/drawing/2014/main" val="1446829382"/>
                    </a:ext>
                  </a:extLst>
                </a:gridCol>
              </a:tblGrid>
              <a:tr h="6962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OrderID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TotalQuantity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PercentileRank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039220174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466868063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99.49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851917131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206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98.97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07749727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98.46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50128452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184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97.95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56828709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97.44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616468130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170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96.92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26386609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96.41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246688120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95.9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032580367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95.38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11403143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94.87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149300207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94.36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855623727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93.85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86798591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93.33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008225410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150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92.82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70399708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92.31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521114600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897920553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65852621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90.26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419492421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90.26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52708945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89.74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091747534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89.23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90956610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88.72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88380689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87.69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36611655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87.69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04736821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86.67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283219271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86.67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91365602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86.15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156773984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84.62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562205770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84.62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17883393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84.62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76406557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120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84.1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83699423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110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83.59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44742083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83.08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73357154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82.56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025361224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82.05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18357791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81.03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0300409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81.03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36218446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4372867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68383824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79.49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592807881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78.97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06395418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78.46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4079977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77.95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70640159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77.44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7703044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90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76.92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70070307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76.41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99094312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75.38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34228319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75.38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701221791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74.87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108304184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74.36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81808985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56302019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70109171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51173385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726950421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215337767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71.28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38033940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70.26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6151933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70.26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47634924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69.23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294138302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69.23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19979598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66.15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122175709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66.15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3673685858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66.15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917536599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66.15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4155005663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66.15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158329414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66.15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802185466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65.13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2553568985"/>
                  </a:ext>
                </a:extLst>
              </a:tr>
              <a:tr h="6962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65.13</a:t>
                      </a:r>
                      <a:endParaRPr lang="en-NG" sz="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901" marR="2901" marT="2901" marB="0" anchor="b"/>
                </a:tc>
                <a:extLst>
                  <a:ext uri="{0D108BD9-81ED-4DB2-BD59-A6C34878D82A}">
                    <a16:rowId xmlns:a16="http://schemas.microsoft.com/office/drawing/2014/main" val="18576150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4819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60FC2A-0450-6657-434A-011CEA61DB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1940"/>
            <a:ext cx="10515600" cy="5895023"/>
          </a:xfrm>
        </p:spPr>
        <p:txBody>
          <a:bodyPr>
            <a:normAutofit/>
          </a:bodyPr>
          <a:lstStyle/>
          <a:p>
            <a:r>
              <a:rPr lang="en-US" sz="1400" dirty="0"/>
              <a:t>OUTPUT 12</a:t>
            </a:r>
          </a:p>
          <a:p>
            <a:endParaRPr lang="en-NG" sz="1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0D26E9B-5091-2469-2A1D-01BF733483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00059"/>
              </p:ext>
            </p:extLst>
          </p:nvPr>
        </p:nvGraphicFramePr>
        <p:xfrm>
          <a:off x="2304686" y="109537"/>
          <a:ext cx="3257915" cy="658210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21210">
                  <a:extLst>
                    <a:ext uri="{9D8B030D-6E8A-4147-A177-3AD203B41FA5}">
                      <a16:colId xmlns:a16="http://schemas.microsoft.com/office/drawing/2014/main" val="2626246956"/>
                    </a:ext>
                  </a:extLst>
                </a:gridCol>
                <a:gridCol w="1144309">
                  <a:extLst>
                    <a:ext uri="{9D8B030D-6E8A-4147-A177-3AD203B41FA5}">
                      <a16:colId xmlns:a16="http://schemas.microsoft.com/office/drawing/2014/main" val="2026809799"/>
                    </a:ext>
                  </a:extLst>
                </a:gridCol>
                <a:gridCol w="1292396">
                  <a:extLst>
                    <a:ext uri="{9D8B030D-6E8A-4147-A177-3AD203B41FA5}">
                      <a16:colId xmlns:a16="http://schemas.microsoft.com/office/drawing/2014/main" val="1061486578"/>
                    </a:ext>
                  </a:extLst>
                </a:gridCol>
              </a:tblGrid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64.62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203504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64.1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53598087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63.08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007764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63.08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29861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19454786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62.05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24877419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61.54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3589454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61.03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8665240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29535626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5626305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59.49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60443404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57.95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7881494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57.95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83348400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57.95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03018149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57.44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547607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9192677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97968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85706849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472120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60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54.87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7161908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53.85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6831829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53.85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1392372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53.33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22917342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52.31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1761731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52.31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1022969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51.79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27119677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50.77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41838371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50.77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80930707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50.26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20120984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49.74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2076009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49.23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43921458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462389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08698229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95939269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33995280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09764362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35966107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8117514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8303159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06416030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95011865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43.59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57968921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43.08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07437238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42.56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6131489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41.54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32838918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41.54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2923708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41.03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97721207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247905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0879208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39.49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73375060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38.97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768784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37.95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43631243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37.95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8970541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37.44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083251381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10261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35.38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57343072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35.38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938731016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35.38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4955660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40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35.38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75905750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34.87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4107844684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8079297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33.85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20511378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71237512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378695051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622715890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31.79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90203697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34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31.28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363776949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30.26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11182895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10350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30.26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1102637282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10277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29.23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823740727"/>
                  </a:ext>
                </a:extLst>
              </a:tr>
              <a:tr h="6216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10435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>
                          <a:solidFill>
                            <a:srgbClr val="000000"/>
                          </a:solidFill>
                          <a:effectLst/>
                        </a:rPr>
                        <a:t>32</a:t>
                      </a:r>
                      <a:endParaRPr lang="en-NG" sz="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29.23</a:t>
                      </a:r>
                      <a:endParaRPr lang="en-NG" sz="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2590" marR="2590" marT="2590" marB="0" anchor="b"/>
                </a:tc>
                <a:extLst>
                  <a:ext uri="{0D108BD9-81ED-4DB2-BD59-A6C34878D82A}">
                    <a16:rowId xmlns:a16="http://schemas.microsoft.com/office/drawing/2014/main" val="21130275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86752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A7A39-1A58-1BD8-588A-695B15427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9140" y="934085"/>
            <a:ext cx="10515600" cy="4351338"/>
          </a:xfrm>
        </p:spPr>
        <p:txBody>
          <a:bodyPr>
            <a:normAutofit/>
          </a:bodyPr>
          <a:lstStyle/>
          <a:p>
            <a:r>
              <a:rPr lang="en-US" sz="1200" dirty="0"/>
              <a:t>OUTPUT 12</a:t>
            </a:r>
          </a:p>
          <a:p>
            <a:endParaRPr lang="en-NG" sz="12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E6CF0D5-80E2-8DEA-0214-3739AC5EDF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4204428"/>
              </p:ext>
            </p:extLst>
          </p:nvPr>
        </p:nvGraphicFramePr>
        <p:xfrm>
          <a:off x="2383678" y="105386"/>
          <a:ext cx="2721722" cy="626207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686055">
                  <a:extLst>
                    <a:ext uri="{9D8B030D-6E8A-4147-A177-3AD203B41FA5}">
                      <a16:colId xmlns:a16="http://schemas.microsoft.com/office/drawing/2014/main" val="2996721606"/>
                    </a:ext>
                  </a:extLst>
                </a:gridCol>
                <a:gridCol w="955977">
                  <a:extLst>
                    <a:ext uri="{9D8B030D-6E8A-4147-A177-3AD203B41FA5}">
                      <a16:colId xmlns:a16="http://schemas.microsoft.com/office/drawing/2014/main" val="1922602318"/>
                    </a:ext>
                  </a:extLst>
                </a:gridCol>
                <a:gridCol w="1079690">
                  <a:extLst>
                    <a:ext uri="{9D8B030D-6E8A-4147-A177-3AD203B41FA5}">
                      <a16:colId xmlns:a16="http://schemas.microsoft.com/office/drawing/2014/main" val="983879706"/>
                    </a:ext>
                  </a:extLst>
                </a:gridCol>
              </a:tblGrid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27.18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12163208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27.18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13883173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27.18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84667506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27.18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80940377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26.67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82315685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25.64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90282610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25.64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73586885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10248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04311436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94607032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44572333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23.59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10288938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21.54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75781539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21.54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93300809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21.54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22218874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21.54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96733539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85967899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87477883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6701676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910175110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87850479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18.46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56099838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67568620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13052375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7462509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91651491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08738604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15.38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86383677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12.82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3584638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12.82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08478268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12.82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928334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12.82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39830391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12.82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95672862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12.31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98647307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11.79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21429043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9.74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20234053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9.74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40702618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9.74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41882806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9.74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70032180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8.72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0004360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8.72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35725133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6.67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02255687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6.67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62441370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6.67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373748075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6.67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97021067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5.13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47807498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5.13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02848332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5.13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574441437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944379996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75048594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3.08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552186253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3.08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00611907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2.56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2404636809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796726844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93690623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1.03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461427312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0.51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1804250868"/>
                  </a:ext>
                </a:extLst>
              </a:tr>
              <a:tr h="7633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</a:t>
                      </a:r>
                      <a:endParaRPr lang="en-N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181" marR="3181" marT="3181" marB="0" anchor="b"/>
                </a:tc>
                <a:extLst>
                  <a:ext uri="{0D108BD9-81ED-4DB2-BD59-A6C34878D82A}">
                    <a16:rowId xmlns:a16="http://schemas.microsoft.com/office/drawing/2014/main" val="3974655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51029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DBB9C-97C2-3E17-95D9-B84D5F18B2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5280"/>
            <a:ext cx="10515600" cy="1432560"/>
          </a:xfrm>
        </p:spPr>
        <p:txBody>
          <a:bodyPr>
            <a:normAutofit fontScale="90000"/>
          </a:bodyPr>
          <a:lstStyle/>
          <a:p>
            <a:r>
              <a:rPr lang="en-US" sz="1600" dirty="0"/>
              <a:t>OUTPUT 13</a:t>
            </a:r>
            <a:br>
              <a:rPr lang="en-US" sz="1600" dirty="0"/>
            </a:br>
            <a:r>
              <a:rPr lang="en-NG" sz="1600" dirty="0"/>
              <a:t>13. Products Never Reordered:</a:t>
            </a:r>
            <a:br>
              <a:rPr lang="en-NG" sz="1600" dirty="0"/>
            </a:br>
            <a:r>
              <a:rPr lang="en-NG" sz="1600" dirty="0"/>
              <a:t>    - Identify products that have been sold but have never been reordered (ordered only once). </a:t>
            </a:r>
            <a:br>
              <a:rPr lang="en-NG" dirty="0"/>
            </a:br>
            <a:r>
              <a:rPr lang="en-NG" dirty="0"/>
              <a:t> </a:t>
            </a:r>
            <a:br>
              <a:rPr lang="en-NG" dirty="0"/>
            </a:br>
            <a:endParaRPr lang="en-NG" sz="1600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D952F49-B72D-33BD-1081-262B666412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97714248"/>
              </p:ext>
            </p:extLst>
          </p:nvPr>
        </p:nvGraphicFramePr>
        <p:xfrm>
          <a:off x="2303268" y="1875016"/>
          <a:ext cx="4004226" cy="2025180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540088">
                  <a:extLst>
                    <a:ext uri="{9D8B030D-6E8A-4147-A177-3AD203B41FA5}">
                      <a16:colId xmlns:a16="http://schemas.microsoft.com/office/drawing/2014/main" val="296338167"/>
                    </a:ext>
                  </a:extLst>
                </a:gridCol>
                <a:gridCol w="2464138">
                  <a:extLst>
                    <a:ext uri="{9D8B030D-6E8A-4147-A177-3AD203B41FA5}">
                      <a16:colId xmlns:a16="http://schemas.microsoft.com/office/drawing/2014/main" val="2198293927"/>
                    </a:ext>
                  </a:extLst>
                </a:gridCol>
              </a:tblGrid>
              <a:tr h="40503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78921292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Mishi Kobe Niku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40363936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45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RÃ¸gede sild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867507625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48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Chocolade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780319738"/>
                  </a:ext>
                </a:extLst>
              </a:tr>
              <a:tr h="40503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67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Laughing Lumberjack Lager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62327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5194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6AFCD-4FAA-3507-1103-92F094FDE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400" dirty="0"/>
              <a:t>OUTPUT 14</a:t>
            </a:r>
            <a:br>
              <a:rPr lang="en-US" sz="1400" dirty="0"/>
            </a:br>
            <a:br>
              <a:rPr lang="en-US" sz="1400" dirty="0"/>
            </a:br>
            <a:r>
              <a:rPr lang="en-NG" sz="1800" dirty="0"/>
              <a:t>14. Most Valuable Product by Revenue:</a:t>
            </a:r>
            <a:br>
              <a:rPr lang="en-NG" sz="1800" dirty="0"/>
            </a:br>
            <a:r>
              <a:rPr lang="en-NG" sz="1800" dirty="0"/>
              <a:t>    - Write a query to find the product that has generated the most revenue in each category.</a:t>
            </a:r>
            <a:br>
              <a:rPr lang="en-NG" sz="1800" dirty="0"/>
            </a:br>
            <a:r>
              <a:rPr lang="en-NG" sz="1800" dirty="0"/>
              <a:t> </a:t>
            </a:r>
            <a:br>
              <a:rPr lang="en-NG" sz="1800" dirty="0"/>
            </a:br>
            <a:endParaRPr lang="en-NG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616EA3-A67E-09F6-E25E-C710038010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5748"/>
            <a:ext cx="10515600" cy="4351338"/>
          </a:xfrm>
        </p:spPr>
        <p:txBody>
          <a:bodyPr/>
          <a:lstStyle/>
          <a:p>
            <a:endParaRPr lang="en-US" dirty="0"/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991E30-AAF2-66C2-D668-61F2F6DC2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8888981"/>
              </p:ext>
            </p:extLst>
          </p:nvPr>
        </p:nvGraphicFramePr>
        <p:xfrm>
          <a:off x="1093106" y="1760081"/>
          <a:ext cx="7173816" cy="2392038"/>
        </p:xfrm>
        <a:graphic>
          <a:graphicData uri="http://schemas.openxmlformats.org/drawingml/2006/table">
            <a:tbl>
              <a:tblPr>
                <a:tableStyleId>{775DCB02-9BB8-47FD-8907-85C794F793BA}</a:tableStyleId>
              </a:tblPr>
              <a:tblGrid>
                <a:gridCol w="1066134">
                  <a:extLst>
                    <a:ext uri="{9D8B030D-6E8A-4147-A177-3AD203B41FA5}">
                      <a16:colId xmlns:a16="http://schemas.microsoft.com/office/drawing/2014/main" val="924873771"/>
                    </a:ext>
                  </a:extLst>
                </a:gridCol>
                <a:gridCol w="2782790">
                  <a:extLst>
                    <a:ext uri="{9D8B030D-6E8A-4147-A177-3AD203B41FA5}">
                      <a16:colId xmlns:a16="http://schemas.microsoft.com/office/drawing/2014/main" val="949370300"/>
                    </a:ext>
                  </a:extLst>
                </a:gridCol>
                <a:gridCol w="1572095">
                  <a:extLst>
                    <a:ext uri="{9D8B030D-6E8A-4147-A177-3AD203B41FA5}">
                      <a16:colId xmlns:a16="http://schemas.microsoft.com/office/drawing/2014/main" val="2510984025"/>
                    </a:ext>
                  </a:extLst>
                </a:gridCol>
                <a:gridCol w="1752797">
                  <a:extLst>
                    <a:ext uri="{9D8B030D-6E8A-4147-A177-3AD203B41FA5}">
                      <a16:colId xmlns:a16="http://schemas.microsoft.com/office/drawing/2014/main" val="404425863"/>
                    </a:ext>
                  </a:extLst>
                </a:gridCol>
              </a:tblGrid>
              <a:tr h="26578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ProductID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CategoryName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TotalRevenue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03004590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Beverages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1060.96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99821616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65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Condiments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620.85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33764070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Confections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1077.44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588359947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31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Dairy Products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1206.13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70546658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56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Grains/Cereals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827.21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2404332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53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Meat/Poultry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824.92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810387197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74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580.7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939052161"/>
                  </a:ext>
                </a:extLst>
              </a:tr>
              <a:tr h="26578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30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Seafood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660.04</a:t>
                      </a:r>
                      <a:endParaRPr lang="en-N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70804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115265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CAC501-BAB0-8104-B59A-A2C2C0877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845" y="365125"/>
            <a:ext cx="10821955" cy="1325563"/>
          </a:xfrm>
        </p:spPr>
        <p:txBody>
          <a:bodyPr>
            <a:normAutofit/>
          </a:bodyPr>
          <a:lstStyle/>
          <a:p>
            <a:r>
              <a:rPr lang="en-US" sz="1600" dirty="0"/>
              <a:t>OUTPUT 15</a:t>
            </a:r>
            <a:br>
              <a:rPr lang="en-US" sz="1600" dirty="0"/>
            </a:br>
            <a:br>
              <a:rPr lang="en-US" sz="1600" dirty="0"/>
            </a:br>
            <a:r>
              <a:rPr lang="en-NG" sz="1600" dirty="0"/>
              <a:t>15. Complex Order Details:</a:t>
            </a:r>
            <a:br>
              <a:rPr lang="en-NG" sz="1600" dirty="0"/>
            </a:br>
            <a:r>
              <a:rPr lang="en-NG" sz="1600" dirty="0"/>
              <a:t>    - Identify orders where the total price of all items exceeds $100 and contains at least one product with a discount of 5% or more.</a:t>
            </a:r>
            <a:br>
              <a:rPr lang="en-NG" sz="1600" dirty="0"/>
            </a:br>
            <a:endParaRPr lang="en-NG" sz="1600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2F10C50B-9C5C-CFC3-26E6-BB1BDB8EC72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1399097"/>
              </p:ext>
            </p:extLst>
          </p:nvPr>
        </p:nvGraphicFramePr>
        <p:xfrm>
          <a:off x="2218086" y="1573707"/>
          <a:ext cx="3221661" cy="475332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888734">
                  <a:extLst>
                    <a:ext uri="{9D8B030D-6E8A-4147-A177-3AD203B41FA5}">
                      <a16:colId xmlns:a16="http://schemas.microsoft.com/office/drawing/2014/main" val="4093181960"/>
                    </a:ext>
                  </a:extLst>
                </a:gridCol>
                <a:gridCol w="1027600">
                  <a:extLst>
                    <a:ext uri="{9D8B030D-6E8A-4147-A177-3AD203B41FA5}">
                      <a16:colId xmlns:a16="http://schemas.microsoft.com/office/drawing/2014/main" val="144662372"/>
                    </a:ext>
                  </a:extLst>
                </a:gridCol>
                <a:gridCol w="1305327">
                  <a:extLst>
                    <a:ext uri="{9D8B030D-6E8A-4147-A177-3AD203B41FA5}">
                      <a16:colId xmlns:a16="http://schemas.microsoft.com/office/drawing/2014/main" val="2080949550"/>
                    </a:ext>
                  </a:extLst>
                </a:gridCol>
              </a:tblGrid>
              <a:tr h="7252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OrderID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TotalOrderValue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MaxDiscount</a:t>
                      </a:r>
                      <a:endParaRPr lang="en-US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7979278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715.67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93975848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707.72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53680039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698.41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53209692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607.72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782612966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600.69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99315686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593.27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827450312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564.79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40640904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542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640396793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479.52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040652991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433.09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292851028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432.95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234692917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423.18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848332860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404.86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770173192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397.76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635265003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393.63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34439429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384.43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825039236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379.13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340323838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371.42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84680014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334.88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90951927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323.43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863705183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322.29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435692382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321.93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96744390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317.98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66903007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314.71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744071078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313.04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135344271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303.54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834100362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301.09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31847512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298.08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87608305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296.46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222512544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292.01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975162630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287.01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980559737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281.87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931543468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278.97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421389200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278.88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575581568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278.48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506505035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278.35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340514797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275.66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4180719873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273.72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025637855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270.64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822420921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73445724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262.74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64513713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255.5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873511994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10406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248.07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682277340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246.83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829785039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245.44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733257263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242.51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127278086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241.15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020322470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240.03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737882097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239.9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408572687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238.2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952078004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234.8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2478018671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233.58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726970005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232.87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539458630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10441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228.25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486952263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225.02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529378463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223.51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823419451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10280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222.43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304776158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10431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217.08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1402933041"/>
                  </a:ext>
                </a:extLst>
              </a:tr>
              <a:tr h="72522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10284</a:t>
                      </a:r>
                      <a:endParaRPr lang="en-NG" sz="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>
                          <a:solidFill>
                            <a:srgbClr val="000000"/>
                          </a:solidFill>
                          <a:effectLst/>
                        </a:rPr>
                        <a:t>215.34</a:t>
                      </a:r>
                      <a:endParaRPr lang="en-NG" sz="5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5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0.068</a:t>
                      </a:r>
                      <a:endParaRPr lang="en-NG" sz="5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22" marR="3022" marT="3022" marB="0" anchor="b"/>
                </a:tc>
                <a:extLst>
                  <a:ext uri="{0D108BD9-81ED-4DB2-BD59-A6C34878D82A}">
                    <a16:rowId xmlns:a16="http://schemas.microsoft.com/office/drawing/2014/main" val="31841509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77440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F4B841-9FA5-8883-FAC1-09932EB36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3869" y="191286"/>
            <a:ext cx="23937619" cy="4351338"/>
          </a:xfrm>
        </p:spPr>
        <p:txBody>
          <a:bodyPr/>
          <a:lstStyle/>
          <a:p>
            <a:r>
              <a:rPr lang="en-US" sz="1600" dirty="0"/>
              <a:t>OUTPUT 15</a:t>
            </a:r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175914-1AF3-E6B9-D7E4-644923B92F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810801"/>
              </p:ext>
            </p:extLst>
          </p:nvPr>
        </p:nvGraphicFramePr>
        <p:xfrm>
          <a:off x="2937760" y="191286"/>
          <a:ext cx="2704850" cy="6475427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746165">
                  <a:extLst>
                    <a:ext uri="{9D8B030D-6E8A-4147-A177-3AD203B41FA5}">
                      <a16:colId xmlns:a16="http://schemas.microsoft.com/office/drawing/2014/main" val="1046403207"/>
                    </a:ext>
                  </a:extLst>
                </a:gridCol>
                <a:gridCol w="862755">
                  <a:extLst>
                    <a:ext uri="{9D8B030D-6E8A-4147-A177-3AD203B41FA5}">
                      <a16:colId xmlns:a16="http://schemas.microsoft.com/office/drawing/2014/main" val="3537277957"/>
                    </a:ext>
                  </a:extLst>
                </a:gridCol>
                <a:gridCol w="1095930">
                  <a:extLst>
                    <a:ext uri="{9D8B030D-6E8A-4147-A177-3AD203B41FA5}">
                      <a16:colId xmlns:a16="http://schemas.microsoft.com/office/drawing/2014/main" val="2315876921"/>
                    </a:ext>
                  </a:extLst>
                </a:gridCol>
              </a:tblGrid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211.17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734501145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210.61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404181334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210.52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713148144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204.04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34549803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203.39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414402915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197.95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786116985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196.09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868116159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193.18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721051155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187.44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50929409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186.32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11143173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185.87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64380194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185.54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445707567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184.57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416478613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183.31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423071782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181.37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377093271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180.5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411928572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173.51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78869229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168.24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973083051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167.66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60136300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10326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167.15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968183467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163.51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938903662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162.55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44414217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10303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161.72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9576554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10283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161.5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83543881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157.07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82249543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155.28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705816944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151.97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249046045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10332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149.95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89913077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10410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147.46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619590467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145.1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49680857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144.35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61783548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10251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142.14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17897628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141.57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99745081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141.08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25057984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10278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139.46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963443721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137.03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424291471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135.31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73185534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10262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132.68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551218525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131.61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222238162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130.84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74762046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130.48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43643849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128.43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305674022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126.56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311612471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122.31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40080383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10383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121.72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4080441844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118.51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779790199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116.48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05479950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10375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114.93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440315590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10355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114.25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735806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10294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114.19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150960450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113.16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384886040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10340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112.26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404362299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10318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111.12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662247108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10369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105.81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0.061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253235952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10408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103.53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1505338904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10423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103.48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0.068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43825766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10420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102.95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0.059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50288693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10435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101.62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0.096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3067567611"/>
                  </a:ext>
                </a:extLst>
              </a:tr>
              <a:tr h="73751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>
                          <a:solidFill>
                            <a:srgbClr val="000000"/>
                          </a:solidFill>
                          <a:effectLst/>
                        </a:rPr>
                        <a:t>10397</a:t>
                      </a:r>
                      <a:endParaRPr lang="en-NG" sz="7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100.01</a:t>
                      </a:r>
                      <a:endParaRPr lang="en-N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7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0.068</a:t>
                      </a:r>
                      <a:endParaRPr lang="en-NG" sz="7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3073" marR="3073" marT="3073" marB="0" anchor="b"/>
                </a:tc>
                <a:extLst>
                  <a:ext uri="{0D108BD9-81ED-4DB2-BD59-A6C34878D82A}">
                    <a16:rowId xmlns:a16="http://schemas.microsoft.com/office/drawing/2014/main" val="25492252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65924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F37872-8BAD-2920-0B1F-6649574FEF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1357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sz="2200" dirty="0"/>
              <a:t>OUTPUT 2</a:t>
            </a:r>
            <a:br>
              <a:rPr lang="en-US" sz="2200" dirty="0"/>
            </a:br>
            <a:br>
              <a:rPr lang="en-US" sz="1800" dirty="0"/>
            </a:br>
            <a:r>
              <a:rPr lang="en-NG" sz="1800" dirty="0"/>
              <a:t>2. Top 5 Customers by Sales:</a:t>
            </a:r>
            <a:br>
              <a:rPr lang="en-NG" sz="1800" dirty="0"/>
            </a:br>
            <a:r>
              <a:rPr lang="en-NG" sz="1800" dirty="0"/>
              <a:t>   - Identify the top 5 customers who have generated the most revenue. Show the customer’s name and the total amount they’ve spent.</a:t>
            </a:r>
            <a:br>
              <a:rPr lang="en-NG" sz="1800" dirty="0"/>
            </a:br>
            <a:r>
              <a:rPr lang="en-NG" dirty="0"/>
              <a:t> </a:t>
            </a:r>
            <a:br>
              <a:rPr lang="en-NG" dirty="0"/>
            </a:br>
            <a:endParaRPr lang="en-NG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583B94-B4EA-0206-7824-734F6201D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2EA92D4-AB67-A74F-32E6-49BE747492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319952"/>
              </p:ext>
            </p:extLst>
          </p:nvPr>
        </p:nvGraphicFramePr>
        <p:xfrm>
          <a:off x="2405420" y="2320413"/>
          <a:ext cx="4074037" cy="3008672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420558">
                  <a:extLst>
                    <a:ext uri="{9D8B030D-6E8A-4147-A177-3AD203B41FA5}">
                      <a16:colId xmlns:a16="http://schemas.microsoft.com/office/drawing/2014/main" val="1726876320"/>
                    </a:ext>
                  </a:extLst>
                </a:gridCol>
                <a:gridCol w="1653479">
                  <a:extLst>
                    <a:ext uri="{9D8B030D-6E8A-4147-A177-3AD203B41FA5}">
                      <a16:colId xmlns:a16="http://schemas.microsoft.com/office/drawing/2014/main" val="2871851340"/>
                    </a:ext>
                  </a:extLst>
                </a:gridCol>
              </a:tblGrid>
              <a:tr h="8205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CustomerName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TotalSpent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974462333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Ernst Handel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3642</a:t>
                      </a:r>
                      <a:endParaRPr lang="en-N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3892532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QUICK-Stop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2161</a:t>
                      </a:r>
                      <a:endParaRPr lang="en-N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7802213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Frankenversand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1966</a:t>
                      </a:r>
                      <a:endParaRPr lang="en-N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98515775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Save-a-lot Markets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1947</a:t>
                      </a:r>
                      <a:endParaRPr lang="en-NG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143140862"/>
                  </a:ext>
                </a:extLst>
              </a:tr>
              <a:tr h="43762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u="none" strike="noStrike">
                          <a:solidFill>
                            <a:srgbClr val="000000"/>
                          </a:solidFill>
                          <a:effectLst/>
                        </a:rPr>
                        <a:t>Hungry Owl All-Night Grocers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4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1744</a:t>
                      </a:r>
                      <a:endParaRPr lang="en-NG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869692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684711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05299-7805-329D-7A69-9B030CBA7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82961" cy="1325563"/>
          </a:xfrm>
        </p:spPr>
        <p:txBody>
          <a:bodyPr>
            <a:noAutofit/>
          </a:bodyPr>
          <a:lstStyle/>
          <a:p>
            <a:br>
              <a:rPr lang="en-US" sz="1600" dirty="0"/>
            </a:br>
            <a:r>
              <a:rPr lang="en-US" sz="1600" dirty="0"/>
              <a:t>OUTPUT 3</a:t>
            </a:r>
            <a:br>
              <a:rPr lang="en-US" sz="1600" dirty="0"/>
            </a:br>
            <a:br>
              <a:rPr lang="en-US" sz="1600" dirty="0"/>
            </a:br>
            <a:r>
              <a:rPr lang="en-US" sz="1600" dirty="0"/>
              <a:t>3. </a:t>
            </a:r>
            <a:r>
              <a:rPr lang="en-NG" sz="1600" dirty="0"/>
              <a:t>Monthly Sales Trend:</a:t>
            </a:r>
            <a:br>
              <a:rPr lang="en-NG" sz="1600" dirty="0"/>
            </a:br>
            <a:r>
              <a:rPr lang="en-NG" sz="1600" dirty="0"/>
              <a:t>   - Write a query to display the total sales </a:t>
            </a:r>
            <a:r>
              <a:rPr lang="en-US" sz="1600" dirty="0"/>
              <a:t>   </a:t>
            </a:r>
            <a:r>
              <a:rPr lang="en-NG" sz="1600" dirty="0"/>
              <a:t>amount for each month in the year 1997.</a:t>
            </a:r>
            <a:br>
              <a:rPr lang="en-NG" sz="1600" dirty="0"/>
            </a:br>
            <a:r>
              <a:rPr lang="en-NG" sz="1600" dirty="0"/>
              <a:t> </a:t>
            </a:r>
            <a:br>
              <a:rPr lang="en-NG" sz="1600" dirty="0"/>
            </a:br>
            <a:endParaRPr lang="en-NG" sz="1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CE254-76FA-C169-C848-478C6C785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41986" y="2672190"/>
            <a:ext cx="2762866" cy="151362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FB3323F-2171-0F38-3EEE-0649B0D36D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4307432"/>
              </p:ext>
            </p:extLst>
          </p:nvPr>
        </p:nvGraphicFramePr>
        <p:xfrm>
          <a:off x="2300747" y="1717727"/>
          <a:ext cx="2762866" cy="1796571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07692">
                  <a:extLst>
                    <a:ext uri="{9D8B030D-6E8A-4147-A177-3AD203B41FA5}">
                      <a16:colId xmlns:a16="http://schemas.microsoft.com/office/drawing/2014/main" val="671018787"/>
                    </a:ext>
                  </a:extLst>
                </a:gridCol>
                <a:gridCol w="1455174">
                  <a:extLst>
                    <a:ext uri="{9D8B030D-6E8A-4147-A177-3AD203B41FA5}">
                      <a16:colId xmlns:a16="http://schemas.microsoft.com/office/drawing/2014/main" val="4196169844"/>
                    </a:ext>
                  </a:extLst>
                </a:gridCol>
              </a:tblGrid>
              <a:tr h="78749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Month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Total Sales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23473917"/>
                  </a:ext>
                </a:extLst>
              </a:tr>
              <a:tr h="5045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6226</a:t>
                      </a:r>
                      <a:endParaRPr lang="en-N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43799091"/>
                  </a:ext>
                </a:extLst>
              </a:tr>
              <a:tr h="50454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20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2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2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2091</a:t>
                      </a:r>
                      <a:endParaRPr lang="en-NG" sz="2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6517894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25363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B4FFA-D433-BD87-8598-D7AEBCEB5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/>
              <a:t>OUTPUT 4</a:t>
            </a:r>
            <a:br>
              <a:rPr lang="en-US" sz="1800" dirty="0"/>
            </a:br>
            <a:br>
              <a:rPr lang="en-US" sz="1800" dirty="0"/>
            </a:br>
            <a:r>
              <a:rPr lang="en-NG" sz="1800" dirty="0"/>
              <a:t>4. Order Fulfilment Time:</a:t>
            </a:r>
            <a:br>
              <a:rPr lang="en-NG" sz="1800" dirty="0"/>
            </a:br>
            <a:r>
              <a:rPr lang="en-NG" sz="1800" dirty="0"/>
              <a:t>   - Calculate the average time (in days) taken to fulfil an order for each employee. Assuming shipping takes 3 or 5 days respectively depending on if the item was ordered in 1996 or 1997.</a:t>
            </a:r>
            <a:br>
              <a:rPr lang="en-NG" sz="1800" dirty="0"/>
            </a:br>
            <a:endParaRPr lang="en-NG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0ACE6-4611-DD9E-28DF-B6DBC56C84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2329F02-B4EC-2BDA-D075-8D72EEDCFB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14698715"/>
              </p:ext>
            </p:extLst>
          </p:nvPr>
        </p:nvGraphicFramePr>
        <p:xfrm>
          <a:off x="1932653" y="1750880"/>
          <a:ext cx="6414934" cy="3356240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537661">
                  <a:extLst>
                    <a:ext uri="{9D8B030D-6E8A-4147-A177-3AD203B41FA5}">
                      <a16:colId xmlns:a16="http://schemas.microsoft.com/office/drawing/2014/main" val="3231539892"/>
                    </a:ext>
                  </a:extLst>
                </a:gridCol>
                <a:gridCol w="1153247">
                  <a:extLst>
                    <a:ext uri="{9D8B030D-6E8A-4147-A177-3AD203B41FA5}">
                      <a16:colId xmlns:a16="http://schemas.microsoft.com/office/drawing/2014/main" val="1271747718"/>
                    </a:ext>
                  </a:extLst>
                </a:gridCol>
                <a:gridCol w="1369480">
                  <a:extLst>
                    <a:ext uri="{9D8B030D-6E8A-4147-A177-3AD203B41FA5}">
                      <a16:colId xmlns:a16="http://schemas.microsoft.com/office/drawing/2014/main" val="2890150551"/>
                    </a:ext>
                  </a:extLst>
                </a:gridCol>
                <a:gridCol w="2354546">
                  <a:extLst>
                    <a:ext uri="{9D8B030D-6E8A-4147-A177-3AD203B41FA5}">
                      <a16:colId xmlns:a16="http://schemas.microsoft.com/office/drawing/2014/main" val="3009704505"/>
                    </a:ext>
                  </a:extLst>
                </a:gridCol>
              </a:tblGrid>
              <a:tr h="335624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EmployeeID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FirstName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LastName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AvgFulfilmentDays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01688006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Steven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Buchanan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80137428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Nancy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Davolio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3.2069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516559319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6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Michael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Suyama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3.3333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44081820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9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Anne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Dodsworth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3.3333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06399136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Andrew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Fuller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740871148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7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Robert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King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3.4286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402080457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Margaret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Peacock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3.45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323984241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8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Laura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Callahan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3.5926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882991568"/>
                  </a:ext>
                </a:extLst>
              </a:tr>
              <a:tr h="335624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Janet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Leverling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3.8387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1729749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839052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AEFC0-D6E3-D758-F1E6-56BE12397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br>
              <a:rPr lang="en-US" sz="1800" dirty="0"/>
            </a:br>
            <a:r>
              <a:rPr lang="en-US" sz="1800" dirty="0"/>
              <a:t>OUTPUT 5</a:t>
            </a:r>
            <a:br>
              <a:rPr lang="en-US" sz="1800" dirty="0"/>
            </a:br>
            <a:br>
              <a:rPr lang="en-US" sz="1800" dirty="0"/>
            </a:br>
            <a:r>
              <a:rPr lang="en-NG" sz="1800" dirty="0"/>
              <a:t>5. Products by Category with No Sales:</a:t>
            </a:r>
            <a:br>
              <a:rPr lang="en-NG" sz="1800" dirty="0"/>
            </a:br>
            <a:r>
              <a:rPr lang="en-NG" sz="1800" dirty="0"/>
              <a:t>   - List the customers operating in London and total sales for each. </a:t>
            </a:r>
            <a:br>
              <a:rPr lang="en-NG" dirty="0"/>
            </a:br>
            <a:r>
              <a:rPr lang="en-NG" dirty="0"/>
              <a:t> </a:t>
            </a:r>
            <a:br>
              <a:rPr lang="en-NG" dirty="0"/>
            </a:br>
            <a:endParaRPr lang="en-NG" sz="1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543AD-F810-0E05-0237-B4E881D0D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2760" y="1825625"/>
            <a:ext cx="6479457" cy="4351338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91BA443-12B4-5BDD-9C81-32BC624AF7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311392"/>
              </p:ext>
            </p:extLst>
          </p:nvPr>
        </p:nvGraphicFramePr>
        <p:xfrm>
          <a:off x="1482824" y="1783121"/>
          <a:ext cx="6382981" cy="4049496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1876001">
                  <a:extLst>
                    <a:ext uri="{9D8B030D-6E8A-4147-A177-3AD203B41FA5}">
                      <a16:colId xmlns:a16="http://schemas.microsoft.com/office/drawing/2014/main" val="2717598567"/>
                    </a:ext>
                  </a:extLst>
                </a:gridCol>
                <a:gridCol w="2287807">
                  <a:extLst>
                    <a:ext uri="{9D8B030D-6E8A-4147-A177-3AD203B41FA5}">
                      <a16:colId xmlns:a16="http://schemas.microsoft.com/office/drawing/2014/main" val="2658970688"/>
                    </a:ext>
                  </a:extLst>
                </a:gridCol>
                <a:gridCol w="2219173">
                  <a:extLst>
                    <a:ext uri="{9D8B030D-6E8A-4147-A177-3AD203B41FA5}">
                      <a16:colId xmlns:a16="http://schemas.microsoft.com/office/drawing/2014/main" val="2110069796"/>
                    </a:ext>
                  </a:extLst>
                </a:gridCol>
              </a:tblGrid>
              <a:tr h="94514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          CustomerID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  CUSTOMERName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TotalSales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948716450"/>
                  </a:ext>
                </a:extLst>
              </a:tr>
              <a:tr h="69873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72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Seven Seas Imports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1064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609922000"/>
                  </a:ext>
                </a:extLst>
              </a:tr>
              <a:tr h="69873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19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Eastern Connection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374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929671304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Around the Horn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255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316829374"/>
                  </a:ext>
                </a:extLst>
              </a:tr>
              <a:tr h="69873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16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Consolidated Holdings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108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4088855937"/>
                  </a:ext>
                </a:extLst>
              </a:tr>
              <a:tr h="504076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11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B''s Beverages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75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11749707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1288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AD8F4-F7C1-9AA6-3F7B-CAB70DC5D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4007" y="324465"/>
            <a:ext cx="9878961" cy="1682135"/>
          </a:xfrm>
        </p:spPr>
        <p:txBody>
          <a:bodyPr>
            <a:normAutofit fontScale="90000"/>
          </a:bodyPr>
          <a:lstStyle/>
          <a:p>
            <a:br>
              <a:rPr lang="en-US" sz="2200" dirty="0"/>
            </a:br>
            <a:r>
              <a:rPr lang="en-US" sz="2200" dirty="0"/>
              <a:t>OUTPUT 6</a:t>
            </a:r>
            <a:br>
              <a:rPr lang="en-US" sz="2200" dirty="0"/>
            </a:br>
            <a:br>
              <a:rPr lang="en-US" sz="2200" dirty="0"/>
            </a:br>
            <a:r>
              <a:rPr lang="en-NG" sz="2200" dirty="0"/>
              <a:t>6. Customers with Multiple Orders on the Same Date:</a:t>
            </a:r>
            <a:br>
              <a:rPr lang="en-NG" sz="2200" dirty="0"/>
            </a:br>
            <a:r>
              <a:rPr lang="en-NG" sz="2200" dirty="0"/>
              <a:t>- Write a query to find customers who have placed more than one order </a:t>
            </a:r>
            <a:r>
              <a:rPr lang="en-US" sz="2200" dirty="0"/>
              <a:t>  </a:t>
            </a:r>
            <a:r>
              <a:rPr lang="en-NG" sz="2200" dirty="0"/>
              <a:t>on the same date.</a:t>
            </a:r>
            <a:br>
              <a:rPr lang="en-NG" sz="2200" dirty="0"/>
            </a:br>
            <a:r>
              <a:rPr lang="en-NG" dirty="0"/>
              <a:t> </a:t>
            </a:r>
            <a:br>
              <a:rPr lang="en-NG" dirty="0"/>
            </a:br>
            <a:endParaRPr lang="en-NG" sz="2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F5CE9-6264-D607-17AB-3AA03D110D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NG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0844E88-5004-D4E6-37EE-0B5FA1EEBB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2672449"/>
              </p:ext>
            </p:extLst>
          </p:nvPr>
        </p:nvGraphicFramePr>
        <p:xfrm>
          <a:off x="1317522" y="2137096"/>
          <a:ext cx="8099323" cy="1032987"/>
        </p:xfrm>
        <a:graphic>
          <a:graphicData uri="http://schemas.openxmlformats.org/drawingml/2006/table">
            <a:tbl>
              <a:tblPr>
                <a:tableStyleId>{08FB837D-C827-4EFA-A057-4D05807E0F7C}</a:tableStyleId>
              </a:tblPr>
              <a:tblGrid>
                <a:gridCol w="1398099">
                  <a:extLst>
                    <a:ext uri="{9D8B030D-6E8A-4147-A177-3AD203B41FA5}">
                      <a16:colId xmlns:a16="http://schemas.microsoft.com/office/drawing/2014/main" val="1695556826"/>
                    </a:ext>
                  </a:extLst>
                </a:gridCol>
                <a:gridCol w="2796194">
                  <a:extLst>
                    <a:ext uri="{9D8B030D-6E8A-4147-A177-3AD203B41FA5}">
                      <a16:colId xmlns:a16="http://schemas.microsoft.com/office/drawing/2014/main" val="490882732"/>
                    </a:ext>
                  </a:extLst>
                </a:gridCol>
                <a:gridCol w="2410511">
                  <a:extLst>
                    <a:ext uri="{9D8B030D-6E8A-4147-A177-3AD203B41FA5}">
                      <a16:colId xmlns:a16="http://schemas.microsoft.com/office/drawing/2014/main" val="2918579900"/>
                    </a:ext>
                  </a:extLst>
                </a:gridCol>
                <a:gridCol w="1494519">
                  <a:extLst>
                    <a:ext uri="{9D8B030D-6E8A-4147-A177-3AD203B41FA5}">
                      <a16:colId xmlns:a16="http://schemas.microsoft.com/office/drawing/2014/main" val="1764890069"/>
                    </a:ext>
                  </a:extLst>
                </a:gridCol>
              </a:tblGrid>
              <a:tr h="67368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CustomerID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CustomerName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OrderDate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OrderCount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2150211294"/>
                  </a:ext>
                </a:extLst>
              </a:tr>
              <a:tr h="359300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Bottom-Dollar </a:t>
                      </a:r>
                      <a:r>
                        <a:rPr lang="en-US" sz="18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Marketse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>
                          <a:solidFill>
                            <a:srgbClr val="000000"/>
                          </a:solidFill>
                          <a:effectLst/>
                        </a:rPr>
                        <a:t>10/01/1997 00:00</a:t>
                      </a:r>
                      <a:endParaRPr lang="en-NG" sz="1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NG" sz="1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val="32424943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25721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2879C-A8AF-F560-A68D-8AB11666B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5927" y="302677"/>
            <a:ext cx="10093424" cy="1009651"/>
          </a:xfrm>
        </p:spPr>
        <p:txBody>
          <a:bodyPr>
            <a:noAutofit/>
          </a:bodyPr>
          <a:lstStyle/>
          <a:p>
            <a:r>
              <a:rPr lang="en-US" sz="1600" dirty="0"/>
              <a:t>OUTPUT 7</a:t>
            </a:r>
            <a:br>
              <a:rPr lang="en-US" sz="1600" dirty="0"/>
            </a:br>
            <a:r>
              <a:rPr lang="en-US" sz="1600" dirty="0"/>
              <a:t>7. </a:t>
            </a:r>
            <a:r>
              <a:rPr lang="en-NG" sz="1600" dirty="0"/>
              <a:t>Average Discount per Product:</a:t>
            </a:r>
            <a:br>
              <a:rPr lang="en-NG" sz="1600" dirty="0"/>
            </a:br>
            <a:r>
              <a:rPr lang="en-NG" sz="1600" dirty="0"/>
              <a:t>   - Calculate the average discount given per product across all orders. Round to 2 decimal places.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19B2F-7070-C256-206B-B7C4B32CA14D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7708809">
            <a:off x="856727" y="1510849"/>
            <a:ext cx="11233004" cy="4874321"/>
          </a:xfrm>
        </p:spPr>
        <p:txBody>
          <a:bodyPr>
            <a:normAutofit/>
          </a:bodyPr>
          <a:lstStyle/>
          <a:p>
            <a:endParaRPr lang="en-US" sz="1600" dirty="0"/>
          </a:p>
          <a:p>
            <a:endParaRPr lang="en-US" sz="1600" dirty="0"/>
          </a:p>
          <a:p>
            <a:endParaRPr lang="en-NG" sz="16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FEF671C-CAEB-BEDE-FD82-0F03E6065E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418622"/>
              </p:ext>
            </p:extLst>
          </p:nvPr>
        </p:nvGraphicFramePr>
        <p:xfrm>
          <a:off x="3054668" y="1312328"/>
          <a:ext cx="3971165" cy="4936191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2126494">
                  <a:extLst>
                    <a:ext uri="{9D8B030D-6E8A-4147-A177-3AD203B41FA5}">
                      <a16:colId xmlns:a16="http://schemas.microsoft.com/office/drawing/2014/main" val="1124914204"/>
                    </a:ext>
                  </a:extLst>
                </a:gridCol>
                <a:gridCol w="1844671">
                  <a:extLst>
                    <a:ext uri="{9D8B030D-6E8A-4147-A177-3AD203B41FA5}">
                      <a16:colId xmlns:a16="http://schemas.microsoft.com/office/drawing/2014/main" val="2306201885"/>
                    </a:ext>
                  </a:extLst>
                </a:gridCol>
              </a:tblGrid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ProductName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                                AvgDiscount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951087417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Zaanse koeken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57621317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RÃ¸gede sild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0.09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527477231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Sirop d'Ã©rable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15652583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TunnbrÃ¶d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37364954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Spegesild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72348383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Marmalade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95269849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RÃ¶d Kaviar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0.08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57070058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Genen Shouyu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84158636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Mascarpone Fabioli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46017214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Schoggi Schokolade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42785505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Ravioli Angelo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00832172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RhÃ¶nbrÃ¤u Klosterbier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0.07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55483136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Hot Spiced Okra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34293228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Aniseed Syrup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91311864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Cajun Seasoning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734190143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Chef Anton's Gumbo Mix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014911137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Mozzarella di Giovanni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72697003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Longlife Tofu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18610696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Teatime Chocolate Biscuits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95125663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Jack's New England Clam Chowder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76634466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LakkalikÃ¶Ã¶ri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913204082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Tofu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670275071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Alice Mutton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734937323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Boston Crab Meat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99646843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Sir Rodney's Scones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85228180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Gustaf's KnÃ¤ckebrÃ¶d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52828540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CÃ´te de Blaye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61488134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Inlagd Sill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07743414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Outback Lager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976766109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TourtiÃ¨re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7533084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Raclette Courdavault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0.06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145761290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ThÃ¼ringer Rostbratwurst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534195821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Singaporean Hokkien Fried Mee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375382661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Uncle Bob's Organic Dried Pears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542193016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Scottish Longbreads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591675325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Manjimup Dried Apples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4252355013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Filo Mix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247824148"/>
                  </a:ext>
                </a:extLst>
              </a:tr>
              <a:tr h="11157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800" b="0" u="none" strike="noStrike">
                          <a:solidFill>
                            <a:srgbClr val="000000"/>
                          </a:solidFill>
                          <a:effectLst/>
                        </a:rPr>
                        <a:t>Perth Pasties</a:t>
                      </a:r>
                      <a:endParaRPr lang="en-US" sz="8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8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8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649" marR="4649" marT="4649" marB="0" anchor="b"/>
                </a:tc>
                <a:extLst>
                  <a:ext uri="{0D108BD9-81ED-4DB2-BD59-A6C34878D82A}">
                    <a16:rowId xmlns:a16="http://schemas.microsoft.com/office/drawing/2014/main" val="14759539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83209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560FD51-8B6B-7C1C-C887-F4665DFC4D1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1943747"/>
              </p:ext>
            </p:extLst>
          </p:nvPr>
        </p:nvGraphicFramePr>
        <p:xfrm>
          <a:off x="3125165" y="185741"/>
          <a:ext cx="4624396" cy="6193239"/>
        </p:xfrm>
        <a:graphic>
          <a:graphicData uri="http://schemas.openxmlformats.org/drawingml/2006/table">
            <a:tbl>
              <a:tblPr>
                <a:tableStyleId>{284E427A-3D55-4303-BF80-6455036E1DE7}</a:tableStyleId>
              </a:tblPr>
              <a:tblGrid>
                <a:gridCol w="3088184">
                  <a:extLst>
                    <a:ext uri="{9D8B030D-6E8A-4147-A177-3AD203B41FA5}">
                      <a16:colId xmlns:a16="http://schemas.microsoft.com/office/drawing/2014/main" val="3271064087"/>
                    </a:ext>
                  </a:extLst>
                </a:gridCol>
                <a:gridCol w="1536212">
                  <a:extLst>
                    <a:ext uri="{9D8B030D-6E8A-4147-A177-3AD203B41FA5}">
                      <a16:colId xmlns:a16="http://schemas.microsoft.com/office/drawing/2014/main" val="4178715930"/>
                    </a:ext>
                  </a:extLst>
                </a:gridCol>
              </a:tblGrid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Gula Malacca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3768086443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PÃ¢tÃ© chinois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491290335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Pavlova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503091460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NuNuCa NuÃŸ-Nougat-Creme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750885061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Camembert Pierrot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1768157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Nord-Ost Matjeshering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5416976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Tarte au sucre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3183393443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Vegie-spread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211979087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Wimmers </a:t>
                      </a:r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gute</a:t>
                      </a:r>
                      <a:r>
                        <a:rPr lang="en-US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</a:t>
                      </a:r>
                      <a:r>
                        <a:rPr lang="en-US" sz="10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SemmelknÃ¶del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780514375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GuaranÃ¡ FantÃ¡stica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992408832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Ipoh Coffee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886150645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FlÃ¸temysost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764337421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Geitost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649911135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Gorgonzola Telino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19150917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Maxilaku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289213154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Cabrales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4205221276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Valkoinen suklaa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657373009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de-DE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Original Frankfurter grÃ¼ne SoÃŸe</a:t>
                      </a:r>
                      <a:endParaRPr lang="de-DE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0.05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3130917394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Ikura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441545614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GumbÃ¤r GummibÃ¤rchen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954800501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RÃ¶ssle Sauerkraut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595584469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Sasquatch Ale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046979463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Laughing Lumberjack Lager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884328046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Chartreuse verte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853020447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Gudbrandsdalsost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667967410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Steeleye Stout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767267346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Chais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4280661621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Chang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575871716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Gnocchi di nonna Alice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2420628384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Northwoods Cranberry Sauce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972775985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Queso Manchego La Pastora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356361247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Konbu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323467188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Carnarvon Tigers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0.04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211988334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Grandma's Boysenberry Spread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496318519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Escargots de Bourgogne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748304600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Gravad lax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3466970468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Louisiana Fiery Hot Pepper Sauce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0.03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3016526765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Mishi Kobe Niku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NG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1233485574"/>
                  </a:ext>
                </a:extLst>
              </a:tr>
              <a:tr h="153621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b="0" u="none" strike="noStrike">
                          <a:solidFill>
                            <a:srgbClr val="000000"/>
                          </a:solidFill>
                          <a:effectLst/>
                        </a:rPr>
                        <a:t>Chocolade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NG" sz="10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0.02</a:t>
                      </a:r>
                      <a:endParaRPr lang="en-NG" sz="10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6401" marR="6401" marT="6401" marB="0" anchor="b"/>
                </a:tc>
                <a:extLst>
                  <a:ext uri="{0D108BD9-81ED-4DB2-BD59-A6C34878D82A}">
                    <a16:rowId xmlns:a16="http://schemas.microsoft.com/office/drawing/2014/main" val="4949409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7461786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7426</Words>
  <Application>Microsoft Office PowerPoint</Application>
  <PresentationFormat>Widescreen</PresentationFormat>
  <Paragraphs>4490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Agency FB</vt:lpstr>
      <vt:lpstr>Aptos</vt:lpstr>
      <vt:lpstr>Aptos Display</vt:lpstr>
      <vt:lpstr>Aptos Narrow</vt:lpstr>
      <vt:lpstr>Arial</vt:lpstr>
      <vt:lpstr>Office Theme</vt:lpstr>
      <vt:lpstr>TOLA ISAIAH SQL 2025PROJECT RESULT</vt:lpstr>
      <vt:lpstr>  OUTPUT 1  1. Total Sales by Employee:     - Write a query to calculate the total sales (in dollars) made by each employee, considering the quantity and unit price of products sold. </vt:lpstr>
      <vt:lpstr>OUTPUT 2  2. Top 5 Customers by Sales:    - Identify the top 5 customers who have generated the most revenue. Show the customer’s name and the total amount they’ve spent.   </vt:lpstr>
      <vt:lpstr> OUTPUT 3  3. Monthly Sales Trend:    - Write a query to display the total sales    amount for each month in the year 1997.   </vt:lpstr>
      <vt:lpstr>OUTPUT 4  4. Order Fulfilment Time:    - Calculate the average time (in days) taken to fulfil an order for each employee. Assuming shipping takes 3 or 5 days respectively depending on if the item was ordered in 1996 or 1997. </vt:lpstr>
      <vt:lpstr>    OUTPUT 5  5. Products by Category with No Sales:    - List the customers operating in London and total sales for each.    </vt:lpstr>
      <vt:lpstr> OUTPUT 6  6. Customers with Multiple Orders on the Same Date: - Write a query to find customers who have placed more than one order   on the same date.   </vt:lpstr>
      <vt:lpstr>OUTPUT 7 7. Average Discount per Product:    - Calculate the average discount given per product across all orders. Round to 2 decimal places.</vt:lpstr>
      <vt:lpstr>PowerPoint Presentation</vt:lpstr>
      <vt:lpstr>OUTPUT 8  8. Products Ordered by Each Customer:    - For each customer, list the products they have ordered along with the total quantity of each product ordered.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OUTPUT 9 9. Employee Sales Ranking:    - Rank employees based on their total sales. Show the employee name, total sales, and their rank. </vt:lpstr>
      <vt:lpstr>OUTPUT10 10. Sales by Country and Category:     - Write a query to display the total sales amount for each product category, grouped by country.   </vt:lpstr>
      <vt:lpstr>PowerPoint Presentation</vt:lpstr>
      <vt:lpstr>OUTPUT 11 11. Year-over-Year Sales Growth:     - Calculate the percentage growth in sales from one year to the next for each product. </vt:lpstr>
      <vt:lpstr>PowerPoint Presentation</vt:lpstr>
      <vt:lpstr>OUTPUT 12  12. Order Quantity Percentile:     - Calculate the percentile rank of each order based on the total quantity of products in the order.    </vt:lpstr>
      <vt:lpstr>PowerPoint Presentation</vt:lpstr>
      <vt:lpstr>PowerPoint Presentation</vt:lpstr>
      <vt:lpstr>OUTPUT 13 13. Products Never Reordered:     - Identify products that have been sold but have never been reordered (ordered only once).    </vt:lpstr>
      <vt:lpstr>OUTPUT 14  14. Most Valuable Product by Revenue:     - Write a query to find the product that has generated the most revenue in each category.   </vt:lpstr>
      <vt:lpstr>OUTPUT 15  15. Complex Order Details:     - Identify orders where the total price of all items exceeds $100 and contains at least one product with a discount of 5% or more.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tola isaiah</dc:creator>
  <cp:lastModifiedBy>tola isaiah</cp:lastModifiedBy>
  <cp:revision>11</cp:revision>
  <dcterms:created xsi:type="dcterms:W3CDTF">2025-08-22T09:56:32Z</dcterms:created>
  <dcterms:modified xsi:type="dcterms:W3CDTF">2025-08-23T08:06:46Z</dcterms:modified>
</cp:coreProperties>
</file>