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35"/>
            <a:ext cx="9144000" cy="1969135"/>
          </a:xfrm>
        </p:spPr>
        <p:txBody>
          <a:bodyPr>
            <a:noAutofit/>
          </a:bodyPr>
          <a:lstStyle/>
          <a:p>
            <a:pPr marL="457200" indent="-457200" algn="l">
              <a:buFont typeface="Wingdings" panose="05000000000000000000" charset="0"/>
              <a:buChar char="v"/>
            </a:pPr>
            <a:r>
              <a:rPr lang="en-US" sz="3200" b="1" dirty="0"/>
              <a:t>Maintain source code and related design documents in a revision control system (include git commands with and without we cover).</a:t>
            </a:r>
            <a:endParaRPr lang="en-US" sz="3200" b="1" dirty="0"/>
          </a:p>
        </p:txBody>
      </p:sp>
      <p:sp>
        <p:nvSpPr>
          <p:cNvPr id="3" name="Subtitle 2"/>
          <p:cNvSpPr>
            <a:spLocks noGrp="1"/>
          </p:cNvSpPr>
          <p:nvPr>
            <p:ph type="subTitle" idx="1"/>
          </p:nvPr>
        </p:nvSpPr>
        <p:spPr>
          <a:xfrm>
            <a:off x="1157605" y="1969770"/>
            <a:ext cx="10425430" cy="4888865"/>
          </a:xfrm>
        </p:spPr>
        <p:txBody>
          <a:bodyPr/>
          <a:lstStyle/>
          <a:p>
            <a:r>
              <a:rPr lang="en-US"/>
              <a:t>Document version control is a way of making sure you know which is the current iteration of a document.</a:t>
            </a:r>
            <a:endParaRPr lang="en-US"/>
          </a:p>
          <a:p>
            <a:r>
              <a:rPr lang="en-US"/>
              <a:t>Version control is how we manage multiple variations of the same document.</a:t>
            </a:r>
            <a:endParaRPr lang="en-US"/>
          </a:p>
          <a:p>
            <a:r>
              <a:rPr lang="en-US"/>
              <a:t>It’s about knowing what each version of the document is and its current status.</a:t>
            </a:r>
            <a:endParaRPr lang="en-US"/>
          </a:p>
          <a:p>
            <a:r>
              <a:rPr lang="en-US"/>
              <a:t>Version control lets us keep a clear record of how a document was created developed and changed over time.</a:t>
            </a:r>
            <a:endParaRPr lang="en-US"/>
          </a:p>
          <a:p>
            <a:endParaRPr lang="en-US"/>
          </a:p>
          <a:p>
            <a:endParaRPr lang="en-US"/>
          </a:p>
          <a:p>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a:xfrm>
            <a:off x="300990" y="773430"/>
            <a:ext cx="11528425" cy="5894070"/>
          </a:xfrm>
        </p:spPr>
        <p:txBody>
          <a:bodyPr/>
          <a:p>
            <a:pPr>
              <a:buFont typeface="Wingdings" panose="05000000000000000000" charset="0"/>
              <a:buChar char="Ø"/>
            </a:pPr>
            <a:r>
              <a:rPr lang="en-US" sz="2400"/>
              <a:t>Generally  the following git commands  and others are used:-</a:t>
            </a:r>
            <a:endParaRPr lang="en-US" sz="2400"/>
          </a:p>
          <a:p>
            <a:r>
              <a:rPr lang="en-US" sz="2400"/>
              <a:t>git Config</a:t>
            </a:r>
            <a:endParaRPr lang="en-US" sz="2400"/>
          </a:p>
          <a:p>
            <a:r>
              <a:rPr lang="en-US" sz="2400"/>
              <a:t>git init</a:t>
            </a:r>
            <a:endParaRPr lang="en-US" sz="2400"/>
          </a:p>
          <a:p>
            <a:r>
              <a:rPr lang="en-US" sz="2400"/>
              <a:t>git Clone</a:t>
            </a:r>
            <a:endParaRPr lang="en-US" sz="2400"/>
          </a:p>
          <a:p>
            <a:r>
              <a:rPr lang="en-US" sz="2400"/>
              <a:t>git branch</a:t>
            </a:r>
            <a:endParaRPr lang="en-US" sz="2400"/>
          </a:p>
          <a:p>
            <a:r>
              <a:rPr lang="en-US" sz="2400"/>
              <a:t>git Checkout</a:t>
            </a:r>
            <a:endParaRPr lang="en-US" sz="2400"/>
          </a:p>
          <a:p>
            <a:r>
              <a:rPr lang="en-US" sz="2400"/>
              <a:t>git status</a:t>
            </a:r>
            <a:endParaRPr lang="en-US" sz="2400"/>
          </a:p>
          <a:p>
            <a:r>
              <a:rPr lang="en-US" sz="2400"/>
              <a:t>git add</a:t>
            </a:r>
            <a:endParaRPr lang="en-US" sz="2400"/>
          </a:p>
          <a:p>
            <a:r>
              <a:rPr lang="en-US" sz="2400"/>
              <a:t>git commit</a:t>
            </a:r>
            <a:endParaRPr lang="en-US" sz="2400"/>
          </a:p>
          <a:p>
            <a:r>
              <a:rPr lang="en-US" sz="2400"/>
              <a:t>git push</a:t>
            </a:r>
            <a:endParaRPr lang="en-US" sz="2400"/>
          </a:p>
          <a:p>
            <a:r>
              <a:rPr lang="en-US" sz="2400"/>
              <a:t>git pull</a:t>
            </a:r>
            <a:endParaRPr lang="en-US" sz="2400"/>
          </a:p>
          <a:p>
            <a:r>
              <a:rPr lang="en-US" sz="2400"/>
              <a:t>git revert</a:t>
            </a:r>
            <a:endParaRPr lang="en-US" sz="2400"/>
          </a:p>
          <a:p>
            <a:r>
              <a:rPr lang="en-US" sz="2400"/>
              <a:t>git merge</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a:xfrm>
            <a:off x="254635" y="1174750"/>
            <a:ext cx="11698605" cy="5555615"/>
          </a:xfrm>
        </p:spPr>
        <p:txBody>
          <a:bodyPr/>
          <a:p>
            <a:pPr>
              <a:buFont typeface="Wingdings" panose="05000000000000000000" charset="0"/>
              <a:buChar char="Ø"/>
            </a:pPr>
            <a:r>
              <a:rPr lang="en-US"/>
              <a:t>Benefits of source code management</a:t>
            </a:r>
            <a:endParaRPr lang="en-US"/>
          </a:p>
          <a:p>
            <a:r>
              <a:rPr lang="en-US"/>
              <a:t>Backup and restore.</a:t>
            </a:r>
            <a:endParaRPr lang="en-US"/>
          </a:p>
          <a:p>
            <a:r>
              <a:rPr lang="en-US"/>
              <a:t>Synchronization</a:t>
            </a:r>
            <a:endParaRPr lang="en-US"/>
          </a:p>
          <a:p>
            <a:r>
              <a:rPr lang="en-US"/>
              <a:t>Short and Long term undo.</a:t>
            </a:r>
            <a:endParaRPr lang="en-US"/>
          </a:p>
          <a:p>
            <a:r>
              <a:rPr lang="en-US"/>
              <a:t>Track changes</a:t>
            </a:r>
            <a:endParaRPr lang="en-US"/>
          </a:p>
          <a:p>
            <a:r>
              <a:rPr lang="en-US"/>
              <a:t>Ownership</a:t>
            </a:r>
            <a:endParaRPr lang="en-US"/>
          </a:p>
          <a:p>
            <a:r>
              <a:rPr lang="en-US"/>
              <a:t>Branching and Merging</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680720"/>
            <a:ext cx="10972800" cy="5447030"/>
          </a:xfrm>
        </p:spPr>
        <p:txBody>
          <a:bodyPr/>
          <a:p>
            <a:endParaRPr lang="en-US" sz="7200" b="1">
              <a:gradFill>
                <a:gsLst>
                  <a:gs pos="0">
                    <a:srgbClr val="012D86"/>
                  </a:gs>
                  <a:gs pos="100000">
                    <a:srgbClr val="0E2557"/>
                  </a:gs>
                </a:gsLst>
                <a:lin scaled="0"/>
              </a:gradFill>
            </a:endParaRPr>
          </a:p>
          <a:p>
            <a:r>
              <a:rPr lang="en-US" sz="7200" b="1">
                <a:gradFill>
                  <a:gsLst>
                    <a:gs pos="0">
                      <a:srgbClr val="012D86"/>
                    </a:gs>
                    <a:gs pos="100000">
                      <a:srgbClr val="0E2557"/>
                    </a:gs>
                  </a:gsLst>
                  <a:lin scaled="0"/>
                </a:gradFill>
              </a:rPr>
              <a:t>THANK YOU !!!</a:t>
            </a:r>
            <a:endParaRPr lang="en-US" sz="7200" b="1">
              <a:gradFill>
                <a:gsLst>
                  <a:gs pos="0">
                    <a:srgbClr val="012D86"/>
                  </a:gs>
                  <a:gs pos="100000">
                    <a:srgbClr val="0E2557"/>
                  </a:gs>
                </a:gsLst>
                <a:lin scaled="0"/>
              </a:gra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p:txBody>
          <a:bodyPr/>
          <a:p>
            <a:r>
              <a:rPr lang="en-US"/>
              <a:t>It provides us with an audit trail of what changes have been made to the document(in our case Clearance management system):</a:t>
            </a:r>
            <a:endParaRPr lang="en-US"/>
          </a:p>
          <a:p>
            <a:pPr marL="0" indent="0">
              <a:buNone/>
            </a:pPr>
            <a:r>
              <a:rPr lang="en-US"/>
              <a:t> • who made the changes</a:t>
            </a:r>
            <a:endParaRPr lang="en-US"/>
          </a:p>
          <a:p>
            <a:pPr marL="0" indent="0">
              <a:buNone/>
            </a:pPr>
            <a:r>
              <a:rPr lang="en-US"/>
              <a:t>      In our case Group members.</a:t>
            </a:r>
            <a:endParaRPr lang="en-US"/>
          </a:p>
          <a:p>
            <a:r>
              <a:rPr lang="en-US"/>
              <a:t>who approved the changes</a:t>
            </a:r>
            <a:endParaRPr lang="en-US"/>
          </a:p>
          <a:p>
            <a:pPr marL="0" indent="0">
              <a:buNone/>
            </a:pPr>
            <a:r>
              <a:rPr lang="en-US"/>
              <a:t>	In our case the course instructor</a:t>
            </a:r>
            <a:endParaRPr lang="en-US"/>
          </a:p>
          <a:p>
            <a:r>
              <a:rPr lang="en-US"/>
              <a:t>when the changes were implemented</a:t>
            </a:r>
            <a:endParaRPr lang="en-US"/>
          </a:p>
          <a:p>
            <a:pPr marL="0" indent="0">
              <a:buNone/>
            </a:pPr>
            <a:r>
              <a:rPr lang="en-US"/>
              <a:t>      The date we performed it.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a:xfrm>
            <a:off x="423545" y="1031875"/>
            <a:ext cx="11445240" cy="5826125"/>
          </a:xfrm>
        </p:spPr>
        <p:txBody>
          <a:bodyPr/>
          <a:p>
            <a:r>
              <a:rPr lang="en-US"/>
              <a:t>There are two general varieties of version control: centralized and distributed. </a:t>
            </a:r>
            <a:endParaRPr lang="en-US"/>
          </a:p>
          <a:p>
            <a:r>
              <a:rPr lang="en-US"/>
              <a:t>Distributed version control is more modern, runs faster, is less prone to errors, has more features, and is somewhat more complex to understand. </a:t>
            </a:r>
            <a:endParaRPr lang="en-US"/>
          </a:p>
          <a:p>
            <a:r>
              <a:rPr lang="en-US"/>
              <a:t>Some popular version control systems are Git (distributed), Mercurial (distributed), and Subversion (centralized).</a:t>
            </a:r>
            <a:endParaRPr lang="en-US"/>
          </a:p>
          <a:p>
            <a:r>
              <a:rPr lang="en-US"/>
              <a:t>The main difference between centralized and distributed version control is the number of repositories.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a:xfrm>
            <a:off x="280670" y="773430"/>
            <a:ext cx="11431270" cy="5927090"/>
          </a:xfrm>
        </p:spPr>
        <p:txBody>
          <a:bodyPr/>
          <a:p>
            <a:r>
              <a:rPr lang="en-US"/>
              <a:t> In centralized version control, there is just one repository, and in distributed version control, there are multiple repositories.</a:t>
            </a:r>
            <a:endParaRPr lang="en-US"/>
          </a:p>
          <a:p>
            <a:r>
              <a:rPr lang="en-US"/>
              <a:t>From the two we use distributed version control.</a:t>
            </a:r>
            <a:endParaRPr lang="en-US"/>
          </a:p>
          <a:p>
            <a:r>
              <a:rPr lang="en-US"/>
              <a:t>In distributed version control, each user gets his or her own repository and working copy. After you commit, others have no access to your changes until you push your changes to the central repository. </a:t>
            </a:r>
            <a:endParaRPr lang="en-US"/>
          </a:p>
          <a:p>
            <a:r>
              <a:rPr lang="en-US"/>
              <a:t>When you update, you do not get others' changes unless you have first pulled those changes into your repository.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3875" y="162560"/>
            <a:ext cx="11058525" cy="795655"/>
          </a:xfrm>
        </p:spPr>
        <p:txBody>
          <a:bodyPr/>
          <a:p>
            <a:r>
              <a:rPr lang="en-US" sz="2800" b="1"/>
              <a:t>To control the version of the source code, we perform :</a:t>
            </a:r>
            <a:endParaRPr lang="en-US" sz="2800" b="1"/>
          </a:p>
        </p:txBody>
      </p:sp>
      <p:sp>
        <p:nvSpPr>
          <p:cNvPr id="3" name="Content Placeholder 2"/>
          <p:cNvSpPr>
            <a:spLocks noGrp="1"/>
          </p:cNvSpPr>
          <p:nvPr>
            <p:ph idx="1"/>
          </p:nvPr>
        </p:nvSpPr>
        <p:spPr>
          <a:xfrm>
            <a:off x="337820" y="958215"/>
            <a:ext cx="11702415" cy="5742305"/>
          </a:xfrm>
        </p:spPr>
        <p:txBody>
          <a:bodyPr/>
          <a:p>
            <a:pPr algn="just"/>
            <a:r>
              <a:rPr lang="en-US" sz="2800"/>
              <a:t>First after creating github account, we configure the git by our email and user name.</a:t>
            </a:r>
            <a:endParaRPr lang="en-US" sz="2800"/>
          </a:p>
          <a:p>
            <a:pPr algn="just"/>
            <a:r>
              <a:rPr lang="en-US" sz="2800"/>
              <a:t>Then we create our own local repository.</a:t>
            </a:r>
            <a:endParaRPr lang="en-US" sz="2800"/>
          </a:p>
          <a:p>
            <a:pPr algn="just"/>
            <a:r>
              <a:rPr lang="en-US" sz="2800"/>
              <a:t>Next we create branch.</a:t>
            </a:r>
            <a:endParaRPr lang="en-US" sz="2800"/>
          </a:p>
          <a:p>
            <a:pPr algn="just"/>
            <a:r>
              <a:rPr lang="en-US" sz="2800"/>
              <a:t>After that we add source code to repository.</a:t>
            </a:r>
            <a:endParaRPr lang="en-US" sz="2800"/>
          </a:p>
          <a:p>
            <a:pPr algn="just"/>
            <a:r>
              <a:rPr lang="en-US" sz="2800"/>
              <a:t>Then we commit the changes we made.</a:t>
            </a:r>
            <a:endParaRPr lang="en-US" sz="2800"/>
          </a:p>
          <a:p>
            <a:pPr algn="just">
              <a:buFont typeface="Wingdings" panose="05000000000000000000" charset="0"/>
              <a:buChar char="Ø"/>
            </a:pPr>
            <a:r>
              <a:rPr lang="en-US" sz="2800"/>
              <a:t>The reason we need the commit is that merging is an operation that gets recorded by the version control system, in order to record any choices that you made during merging. </a:t>
            </a:r>
            <a:endParaRPr lang="en-US" sz="2800"/>
          </a:p>
          <a:p>
            <a:pPr algn="just">
              <a:buFont typeface="Arial" panose="020B0604020202020204" pitchFamily="34" charset="0"/>
              <a:buChar char="•"/>
            </a:pPr>
            <a:r>
              <a:rPr lang="en-US" sz="2800"/>
              <a:t>	Next we push it to main repository.</a:t>
            </a:r>
            <a:endParaRPr lang="en-US" sz="2800"/>
          </a:p>
          <a:p>
            <a:pPr algn="just">
              <a:buFont typeface="Arial" panose="020B0604020202020204" pitchFamily="34" charset="0"/>
              <a:buChar char="•"/>
            </a:pPr>
            <a:r>
              <a:rPr lang="en-US" sz="2800"/>
              <a:t>	We merged it with other source codes.</a:t>
            </a:r>
            <a:endParaRPr lang="en-US" sz="2800"/>
          </a:p>
          <a:p>
            <a:pPr algn="just">
              <a:buFont typeface="Arial" panose="020B0604020202020204" pitchFamily="34" charset="0"/>
              <a:buChar char="•"/>
            </a:pPr>
            <a:r>
              <a:rPr lang="en-US" sz="2800"/>
              <a:t>Finally  we clone the merged code to our local machine.</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a:xfrm>
            <a:off x="238125" y="772795"/>
            <a:ext cx="11802745" cy="6085205"/>
          </a:xfrm>
        </p:spPr>
        <p:txBody>
          <a:bodyPr/>
          <a:p>
            <a:r>
              <a:rPr lang="en-US" sz="2800"/>
              <a:t>Notice that the commit and update commands only move changes between the working copy and the local repository, without affecting any other repository.</a:t>
            </a:r>
            <a:endParaRPr lang="en-US" sz="2800"/>
          </a:p>
          <a:p>
            <a:r>
              <a:rPr lang="en-US" sz="2800"/>
              <a:t> By contrast, the push and pull commands move changes between the local repository and the central repository, without affecting your working copy.</a:t>
            </a:r>
            <a:endParaRPr lang="en-US" sz="2800"/>
          </a:p>
          <a:p>
            <a:r>
              <a:rPr lang="en-US" sz="2800"/>
              <a:t>Version control enables multiple people to simultaneously work on a single project. </a:t>
            </a:r>
            <a:endParaRPr lang="en-US" sz="2800"/>
          </a:p>
          <a:p>
            <a:r>
              <a:rPr lang="en-US" sz="2800"/>
              <a:t>Each person edits his or her own copy of the files and chooses when to share those changes with the rest of the team. </a:t>
            </a:r>
            <a:endParaRPr lang="en-US" sz="2800"/>
          </a:p>
          <a:p>
            <a:r>
              <a:rPr lang="en-US"/>
              <a:t>As described above we also participated in our project by editing and modifying the part we are assigned to perform.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a:xfrm>
            <a:off x="294640" y="875030"/>
            <a:ext cx="11730990" cy="5982970"/>
          </a:xfrm>
        </p:spPr>
        <p:txBody>
          <a:bodyPr/>
          <a:p>
            <a:r>
              <a:rPr lang="en-US" sz="2800"/>
              <a:t>Version control integrates work done simultaneously by different team members. </a:t>
            </a:r>
            <a:endParaRPr lang="en-US" sz="2800"/>
          </a:p>
          <a:p>
            <a:r>
              <a:rPr lang="en-US" sz="2800"/>
              <a:t>In most cases, edits to different files or even the same file can be combined without losing any work. </a:t>
            </a:r>
            <a:endParaRPr lang="en-US" sz="2800"/>
          </a:p>
          <a:p>
            <a:r>
              <a:rPr lang="en-US" sz="2800"/>
              <a:t>In rare cases, when two people make conflicting edits to the same line of a file, then the version control system requests human assistance in deciding what to do.</a:t>
            </a:r>
            <a:endParaRPr lang="en-US" sz="2800"/>
          </a:p>
          <a:p>
            <a:r>
              <a:rPr lang="en-US" sz="2800"/>
              <a:t>A conflict occurs when two different users make simultaneous, different changes to the same line of a file. </a:t>
            </a:r>
            <a:endParaRPr lang="en-US" sz="2800"/>
          </a:p>
          <a:p>
            <a:r>
              <a:rPr lang="en-US" sz="2800"/>
              <a:t>In this case, the version control system cannot automatically decide which of the two edits to use (or a combination of them, or neither!). Manual intervention is required to resolve the conflict.</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a:xfrm>
            <a:off x="266700" y="859790"/>
            <a:ext cx="11687810" cy="5768340"/>
          </a:xfrm>
        </p:spPr>
        <p:txBody>
          <a:bodyPr/>
          <a:p>
            <a:r>
              <a:rPr lang="en-US"/>
              <a:t>Version control gives access to historical versions of your project. </a:t>
            </a:r>
            <a:endParaRPr lang="en-US"/>
          </a:p>
          <a:p>
            <a:r>
              <a:rPr lang="en-US"/>
              <a:t>This is insurance against computer crashes or data lossage.</a:t>
            </a:r>
            <a:endParaRPr lang="en-US"/>
          </a:p>
          <a:p>
            <a:r>
              <a:rPr lang="en-US"/>
              <a:t> If you make a mistake, you can roll back to a previous version. </a:t>
            </a:r>
            <a:endParaRPr lang="en-US"/>
          </a:p>
          <a:p>
            <a:r>
              <a:rPr lang="en-US"/>
              <a:t>You can reproduce and understand a bug report on a past version of your software. </a:t>
            </a:r>
            <a:endParaRPr lang="en-US"/>
          </a:p>
          <a:p>
            <a:r>
              <a:rPr lang="en-US"/>
              <a:t>You can also undo specific edits without losing all the work that was done in the meanwhile.</a:t>
            </a:r>
            <a:endParaRPr lang="en-US"/>
          </a:p>
          <a:p>
            <a:r>
              <a:rPr lang="en-US"/>
              <a:t> For any part of a file, you can determine when, why, and by whom it was ever edited.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t>So, we describe our project revision control in table form as:-</a:t>
            </a:r>
            <a:endParaRPr lang="en-US" sz="2800" b="1"/>
          </a:p>
        </p:txBody>
      </p:sp>
      <p:graphicFrame>
        <p:nvGraphicFramePr>
          <p:cNvPr id="5" name="Content Placeholder 4"/>
          <p:cNvGraphicFramePr/>
          <p:nvPr>
            <p:ph idx="1"/>
          </p:nvPr>
        </p:nvGraphicFramePr>
        <p:xfrm>
          <a:off x="284480" y="773430"/>
          <a:ext cx="11715750" cy="3429000"/>
        </p:xfrm>
        <a:graphic>
          <a:graphicData uri="http://schemas.openxmlformats.org/drawingml/2006/table">
            <a:tbl>
              <a:tblPr firstRow="1" bandRow="1">
                <a:tableStyleId>{5C22544A-7EE6-4342-B048-85BDC9FD1C3A}</a:tableStyleId>
              </a:tblPr>
              <a:tblGrid>
                <a:gridCol w="5857875"/>
                <a:gridCol w="5857875"/>
              </a:tblGrid>
              <a:tr h="381000">
                <a:tc>
                  <a:txBody>
                    <a:bodyPr/>
                    <a:p>
                      <a:pPr>
                        <a:buNone/>
                      </a:pPr>
                      <a:r>
                        <a:rPr lang="en-US"/>
                        <a:t>Title</a:t>
                      </a:r>
                      <a:endParaRPr lang="en-US"/>
                    </a:p>
                  </a:txBody>
                  <a:tcPr/>
                </a:tc>
                <a:tc>
                  <a:txBody>
                    <a:bodyPr/>
                    <a:p>
                      <a:pPr>
                        <a:buNone/>
                      </a:pPr>
                      <a:r>
                        <a:rPr lang="en-US"/>
                        <a:t>Airline Reservation System</a:t>
                      </a:r>
                      <a:endParaRPr lang="en-US"/>
                    </a:p>
                  </a:txBody>
                  <a:tcPr/>
                </a:tc>
              </a:tr>
              <a:tr h="381000">
                <a:tc>
                  <a:txBody>
                    <a:bodyPr/>
                    <a:p>
                      <a:pPr>
                        <a:buNone/>
                      </a:pPr>
                      <a:r>
                        <a:rPr lang="en-US"/>
                        <a:t>Description</a:t>
                      </a:r>
                      <a:endParaRPr lang="en-US"/>
                    </a:p>
                  </a:txBody>
                  <a:tcPr/>
                </a:tc>
                <a:tc>
                  <a:txBody>
                    <a:bodyPr/>
                    <a:p>
                      <a:pPr>
                        <a:buNone/>
                      </a:pPr>
                      <a:r>
                        <a:rPr lang="en-US"/>
                        <a:t>Airline reservation systems (ARS) are systems that allow an airline to sell their inventory (seats). It contains information on schedules and fares and contains a database of reservations and of tickets issued.</a:t>
                      </a:r>
                      <a:endParaRPr lang="en-US"/>
                    </a:p>
                  </a:txBody>
                  <a:tcPr/>
                </a:tc>
              </a:tr>
              <a:tr h="381000">
                <a:tc>
                  <a:txBody>
                    <a:bodyPr/>
                    <a:p>
                      <a:pPr>
                        <a:buNone/>
                      </a:pPr>
                      <a:r>
                        <a:rPr lang="en-US"/>
                        <a:t>Created By</a:t>
                      </a:r>
                      <a:endParaRPr lang="en-US"/>
                    </a:p>
                  </a:txBody>
                  <a:tcPr/>
                </a:tc>
                <a:tc>
                  <a:txBody>
                    <a:bodyPr/>
                    <a:p>
                      <a:pPr>
                        <a:buNone/>
                      </a:pPr>
                      <a:r>
                        <a:rPr lang="en-US"/>
                        <a:t>Group members</a:t>
                      </a:r>
                      <a:endParaRPr lang="en-US"/>
                    </a:p>
                  </a:txBody>
                  <a:tcPr/>
                </a:tc>
              </a:tr>
              <a:tr h="381000">
                <a:tc>
                  <a:txBody>
                    <a:bodyPr/>
                    <a:p>
                      <a:pPr>
                        <a:buNone/>
                      </a:pPr>
                      <a:r>
                        <a:rPr lang="en-US"/>
                        <a:t>Date Created</a:t>
                      </a:r>
                      <a:endParaRPr lang="en-US"/>
                    </a:p>
                  </a:txBody>
                  <a:tcPr/>
                </a:tc>
                <a:tc>
                  <a:txBody>
                    <a:bodyPr/>
                    <a:p>
                      <a:pPr>
                        <a:buNone/>
                      </a:pPr>
                      <a:r>
                        <a:rPr lang="en-US"/>
                        <a:t>05/02/2014 upto 05/20/2014</a:t>
                      </a:r>
                      <a:endParaRPr lang="en-US"/>
                    </a:p>
                  </a:txBody>
                  <a:tcPr/>
                </a:tc>
              </a:tr>
              <a:tr h="381000">
                <a:tc>
                  <a:txBody>
                    <a:bodyPr/>
                    <a:p>
                      <a:pPr>
                        <a:buNone/>
                      </a:pPr>
                      <a:r>
                        <a:rPr lang="en-US"/>
                        <a:t>Maintained By</a:t>
                      </a:r>
                      <a:endParaRPr lang="en-US"/>
                    </a:p>
                  </a:txBody>
                  <a:tcPr/>
                </a:tc>
                <a:tc>
                  <a:txBody>
                    <a:bodyPr/>
                    <a:p>
                      <a:pPr>
                        <a:buNone/>
                      </a:pPr>
                      <a:r>
                        <a:rPr lang="en-US" sz="1800">
                          <a:sym typeface="+mn-ea"/>
                        </a:rPr>
                        <a:t>Group members</a:t>
                      </a:r>
                      <a:endParaRPr lang="en-US" sz="1800"/>
                    </a:p>
                    <a:p>
                      <a:pPr>
                        <a:buNone/>
                      </a:pPr>
                      <a:endParaRPr lang="en-US"/>
                    </a:p>
                  </a:txBody>
                  <a:tcPr/>
                </a:tc>
              </a:tr>
            </a:tbl>
          </a:graphicData>
        </a:graphic>
      </p:graphicFrame>
      <p:graphicFrame>
        <p:nvGraphicFramePr>
          <p:cNvPr id="6" name="Table 5"/>
          <p:cNvGraphicFramePr/>
          <p:nvPr/>
        </p:nvGraphicFramePr>
        <p:xfrm>
          <a:off x="284480" y="3745230"/>
          <a:ext cx="11718925" cy="2329180"/>
        </p:xfrm>
        <a:graphic>
          <a:graphicData uri="http://schemas.openxmlformats.org/drawingml/2006/table">
            <a:tbl>
              <a:tblPr firstRow="1" bandRow="1">
                <a:tableStyleId>{5C22544A-7EE6-4342-B048-85BDC9FD1C3A}</a:tableStyleId>
              </a:tblPr>
              <a:tblGrid>
                <a:gridCol w="2343785"/>
                <a:gridCol w="2343785"/>
                <a:gridCol w="2343785"/>
                <a:gridCol w="2343785"/>
                <a:gridCol w="2343785"/>
              </a:tblGrid>
              <a:tr h="582295">
                <a:tc>
                  <a:txBody>
                    <a:bodyPr/>
                    <a:p>
                      <a:pPr>
                        <a:buNone/>
                      </a:pPr>
                      <a:r>
                        <a:rPr lang="en-US"/>
                        <a:t>Version Number</a:t>
                      </a:r>
                      <a:endParaRPr lang="en-US"/>
                    </a:p>
                  </a:txBody>
                  <a:tcPr/>
                </a:tc>
                <a:tc>
                  <a:txBody>
                    <a:bodyPr/>
                    <a:p>
                      <a:pPr>
                        <a:buNone/>
                      </a:pPr>
                      <a:r>
                        <a:rPr lang="en-US"/>
                        <a:t>Modified By</a:t>
                      </a:r>
                      <a:endParaRPr lang="en-US"/>
                    </a:p>
                  </a:txBody>
                  <a:tcPr/>
                </a:tc>
                <a:tc>
                  <a:txBody>
                    <a:bodyPr/>
                    <a:p>
                      <a:pPr>
                        <a:buNone/>
                      </a:pPr>
                      <a:r>
                        <a:rPr lang="en-US"/>
                        <a:t>Modifications Made</a:t>
                      </a:r>
                      <a:endParaRPr lang="en-US"/>
                    </a:p>
                  </a:txBody>
                  <a:tcPr/>
                </a:tc>
                <a:tc>
                  <a:txBody>
                    <a:bodyPr/>
                    <a:p>
                      <a:pPr>
                        <a:buNone/>
                      </a:pPr>
                      <a:r>
                        <a:rPr lang="en-US"/>
                        <a:t>Date Modified</a:t>
                      </a:r>
                      <a:endParaRPr lang="en-US"/>
                    </a:p>
                  </a:txBody>
                  <a:tcPr/>
                </a:tc>
                <a:tc>
                  <a:txBody>
                    <a:bodyPr/>
                    <a:p>
                      <a:pPr>
                        <a:buNone/>
                      </a:pPr>
                      <a:r>
                        <a:rPr lang="en-US"/>
                        <a:t>Status</a:t>
                      </a:r>
                      <a:endParaRPr lang="en-US"/>
                    </a:p>
                  </a:txBody>
                  <a:tcPr/>
                </a:tc>
              </a:tr>
              <a:tr h="582295">
                <a:tc>
                  <a:txBody>
                    <a:bodyPr/>
                    <a:p>
                      <a:pPr>
                        <a:buNone/>
                      </a:pPr>
                      <a:r>
                        <a:rPr lang="en-US"/>
                        <a:t>1.0</a:t>
                      </a:r>
                      <a:endParaRPr lang="en-US"/>
                    </a:p>
                  </a:txBody>
                  <a:tcPr/>
                </a:tc>
                <a:tc>
                  <a:txBody>
                    <a:bodyPr/>
                    <a:p>
                      <a:pPr>
                        <a:buNone/>
                      </a:pPr>
                      <a:r>
                        <a:rPr lang="en-US"/>
                        <a:t>All group members</a:t>
                      </a:r>
                      <a:endParaRPr lang="en-US"/>
                    </a:p>
                  </a:txBody>
                  <a:tcPr/>
                </a:tc>
                <a:tc>
                  <a:txBody>
                    <a:bodyPr/>
                    <a:p>
                      <a:pPr>
                        <a:buNone/>
                      </a:pPr>
                      <a:r>
                        <a:rPr lang="en-US"/>
                        <a:t>All project Classes performed</a:t>
                      </a:r>
                      <a:endParaRPr lang="en-US"/>
                    </a:p>
                  </a:txBody>
                  <a:tcPr/>
                </a:tc>
                <a:tc>
                  <a:txBody>
                    <a:bodyPr/>
                    <a:p>
                      <a:pPr>
                        <a:buNone/>
                      </a:pPr>
                      <a:r>
                        <a:rPr lang="en-US"/>
                        <a:t>05/22/2014</a:t>
                      </a:r>
                      <a:endParaRPr lang="en-US"/>
                    </a:p>
                  </a:txBody>
                  <a:tcPr/>
                </a:tc>
                <a:tc>
                  <a:txBody>
                    <a:bodyPr/>
                    <a:p>
                      <a:pPr>
                        <a:buNone/>
                      </a:pPr>
                      <a:r>
                        <a:rPr lang="en-US"/>
                        <a:t>Draft</a:t>
                      </a:r>
                      <a:endParaRPr lang="en-US"/>
                    </a:p>
                  </a:txBody>
                  <a:tcPr/>
                </a:tc>
              </a:tr>
              <a:tr h="582295">
                <a:tc>
                  <a:txBody>
                    <a:bodyPr/>
                    <a:p>
                      <a:pPr>
                        <a:buNone/>
                      </a:pPr>
                      <a:r>
                        <a:rPr lang="en-US"/>
                        <a:t>2.0</a:t>
                      </a:r>
                      <a:endParaRPr lang="en-US"/>
                    </a:p>
                  </a:txBody>
                  <a:tcPr/>
                </a:tc>
                <a:tc>
                  <a:txBody>
                    <a:bodyPr/>
                    <a:p>
                      <a:pPr>
                        <a:buNone/>
                      </a:pPr>
                      <a:r>
                        <a:rPr lang="en-US" sz="1800">
                          <a:sym typeface="+mn-ea"/>
                        </a:rPr>
                        <a:t>All group members</a:t>
                      </a:r>
                      <a:endParaRPr lang="en-US"/>
                    </a:p>
                  </a:txBody>
                  <a:tcPr/>
                </a:tc>
                <a:tc>
                  <a:txBody>
                    <a:bodyPr/>
                    <a:p>
                      <a:pPr>
                        <a:buNone/>
                      </a:pPr>
                      <a:r>
                        <a:rPr lang="en-US"/>
                        <a:t>Login, Flight Schedule, Flight, Ticket Booking Classes are modified</a:t>
                      </a:r>
                      <a:endParaRPr lang="en-US"/>
                    </a:p>
                  </a:txBody>
                  <a:tcPr/>
                </a:tc>
                <a:tc>
                  <a:txBody>
                    <a:bodyPr/>
                    <a:p>
                      <a:pPr>
                        <a:buNone/>
                      </a:pPr>
                      <a:r>
                        <a:rPr lang="en-US"/>
                        <a:t>05/25/2014</a:t>
                      </a:r>
                      <a:endParaRPr lang="en-US"/>
                    </a:p>
                  </a:txBody>
                  <a:tcPr/>
                </a:tc>
                <a:tc>
                  <a:txBody>
                    <a:bodyPr/>
                    <a:p>
                      <a:pPr>
                        <a:buNone/>
                      </a:pPr>
                      <a:r>
                        <a:rPr lang="en-US"/>
                        <a:t>Revised</a:t>
                      </a:r>
                      <a:endParaRPr lang="en-US"/>
                    </a:p>
                  </a:txBody>
                  <a:tcPr/>
                </a:tc>
              </a:tr>
              <a:tr h="582295">
                <a:tc>
                  <a:txBody>
                    <a:bodyPr/>
                    <a:p>
                      <a:pPr>
                        <a:buNone/>
                      </a:pPr>
                      <a:r>
                        <a:rPr lang="en-US"/>
                        <a:t>3.0</a:t>
                      </a:r>
                      <a:endParaRPr lang="en-US"/>
                    </a:p>
                  </a:txBody>
                  <a:tcPr/>
                </a:tc>
                <a:tc>
                  <a:txBody>
                    <a:bodyPr/>
                    <a:p>
                      <a:pPr>
                        <a:buNone/>
                      </a:pPr>
                      <a:r>
                        <a:rPr lang="en-US" sz="1800">
                          <a:sym typeface="+mn-ea"/>
                        </a:rPr>
                        <a:t>All group members</a:t>
                      </a:r>
                      <a:endParaRPr lang="en-US"/>
                    </a:p>
                  </a:txBody>
                  <a:tcPr/>
                </a:tc>
                <a:tc>
                  <a:txBody>
                    <a:bodyPr/>
                    <a:p>
                      <a:pPr>
                        <a:buNone/>
                      </a:pPr>
                      <a:r>
                        <a:rPr lang="en-US"/>
                        <a:t>All project Classes are edited</a:t>
                      </a:r>
                      <a:endParaRPr lang="en-US"/>
                    </a:p>
                  </a:txBody>
                  <a:tcPr/>
                </a:tc>
                <a:tc>
                  <a:txBody>
                    <a:bodyPr/>
                    <a:p>
                      <a:pPr>
                        <a:buNone/>
                      </a:pPr>
                      <a:r>
                        <a:rPr lang="en-US"/>
                        <a:t>05/28/2014</a:t>
                      </a:r>
                      <a:endParaRPr lang="en-US"/>
                    </a:p>
                  </a:txBody>
                  <a:tcPr/>
                </a:tc>
                <a:tc>
                  <a:txBody>
                    <a:bodyPr/>
                    <a:p>
                      <a:pPr>
                        <a:buNone/>
                      </a:pPr>
                      <a:r>
                        <a:rPr lang="en-US"/>
                        <a:t>Final</a:t>
                      </a:r>
                      <a:endParaRPr lang="en-US"/>
                    </a:p>
                  </a:txBody>
                  <a:tcPr/>
                </a:tc>
              </a:tr>
            </a:tbl>
          </a:graphicData>
        </a:graphic>
      </p:graphicFrame>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5102</Words>
  <Application>WPS Presentation</Application>
  <PresentationFormat>Widescreen</PresentationFormat>
  <Paragraphs>163</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Calibri Light</vt:lpstr>
      <vt:lpstr>Calibri</vt:lpstr>
      <vt:lpstr>Microsoft YaHei</vt:lpstr>
      <vt:lpstr>Arial Unicode MS</vt:lpstr>
      <vt:lpstr>Wingdings</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Maintain source code and related design documents in a revision control system (include git commands with and without we cover).</dc:title>
  <dc:creator/>
  <cp:lastModifiedBy>tolosa</cp:lastModifiedBy>
  <cp:revision>13</cp:revision>
  <dcterms:created xsi:type="dcterms:W3CDTF">2022-06-02T11:15:45Z</dcterms:created>
  <dcterms:modified xsi:type="dcterms:W3CDTF">2022-06-02T12:07:51Z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1FB37B34FD744BE18D18C25147D570E4</vt:lpwstr>
  </property>
  <property fmtid="{D5CDD505-2E9C-101B-9397-08002B2CF9AE}" pid="3" name="KSOProductBuildVer">
    <vt:lpwstr>1033-11.2.0.11130</vt:lpwstr>
  </property>
</Properties>
</file>