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1" r:id="rId3"/>
    <p:sldId id="262" r:id="rId4"/>
    <p:sldId id="268" r:id="rId5"/>
    <p:sldId id="271" r:id="rId6"/>
    <p:sldId id="270" r:id="rId7"/>
    <p:sldId id="264" r:id="rId8"/>
    <p:sldId id="277" r:id="rId9"/>
    <p:sldId id="266" r:id="rId10"/>
    <p:sldId id="273" r:id="rId11"/>
    <p:sldId id="274" r:id="rId12"/>
    <p:sldId id="275" r:id="rId13"/>
    <p:sldId id="276" r:id="rId14"/>
    <p:sldId id="257" r:id="rId15"/>
    <p:sldId id="25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4/25/2017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74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83223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2682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9537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4/25/2017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606014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4927879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5650434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84103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453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4/25/2017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171331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4/25/2017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0998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4/25/2017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419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Generic classes &amp; Methods</a:t>
            </a:r>
          </a:p>
        </p:txBody>
      </p:sp>
      <p:sp>
        <p:nvSpPr>
          <p:cNvPr id="3" name="Subtitle 2"/>
          <p:cNvSpPr>
            <a:spLocks noGrp="1"/>
          </p:cNvSpPr>
          <p:nvPr>
            <p:ph type="subTitle" idx="1"/>
          </p:nvPr>
        </p:nvSpPr>
        <p:spPr/>
        <p:txBody>
          <a:bodyPr/>
          <a:lstStyle/>
          <a:p>
            <a:r>
              <a:rPr lang="en-US" dirty="0"/>
              <a:t>Ashlee Gaskins | Brittany Jennette | Ryan Tolentino</a:t>
            </a:r>
          </a:p>
          <a:p>
            <a:endParaRPr lang="en-US" dirty="0"/>
          </a:p>
        </p:txBody>
      </p:sp>
    </p:spTree>
    <p:extLst>
      <p:ext uri="{BB962C8B-B14F-4D97-AF65-F5344CB8AC3E}">
        <p14:creationId xmlns:p14="http://schemas.microsoft.com/office/powerpoint/2010/main" val="159988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283464" y="0"/>
            <a:ext cx="7355585" cy="6857999"/>
          </a:xfrm>
        </p:spPr>
      </p:sp>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lstStyle/>
          <a:p>
            <a:r>
              <a:rPr lang="en-US" dirty="0"/>
              <a:t>To left is an image of the code our team wrote. This program allows the user to enter the amount of coins and then prints how much money they have in the form of dollar and cents. </a:t>
            </a:r>
          </a:p>
        </p:txBody>
      </p:sp>
    </p:spTree>
    <p:extLst>
      <p:ext uri="{BB962C8B-B14F-4D97-AF65-F5344CB8AC3E}">
        <p14:creationId xmlns:p14="http://schemas.microsoft.com/office/powerpoint/2010/main" val="29265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283464" y="0"/>
            <a:ext cx="7355585" cy="6857999"/>
          </a:xfrm>
        </p:spPr>
      </p:sp>
      <p:sp>
        <p:nvSpPr>
          <p:cNvPr id="3" name="Title 2"/>
          <p:cNvSpPr>
            <a:spLocks noGrp="1"/>
          </p:cNvSpPr>
          <p:nvPr>
            <p:ph type="title"/>
          </p:nvPr>
        </p:nvSpPr>
        <p:spPr/>
        <p:txBody>
          <a:bodyPr/>
          <a:lstStyle/>
          <a:p>
            <a:r>
              <a:rPr lang="en-US" dirty="0"/>
              <a:t>Currency converter</a:t>
            </a:r>
          </a:p>
        </p:txBody>
      </p:sp>
      <p:sp>
        <p:nvSpPr>
          <p:cNvPr id="4" name="Text Placeholder 3"/>
          <p:cNvSpPr>
            <a:spLocks noGrp="1"/>
          </p:cNvSpPr>
          <p:nvPr>
            <p:ph type="body" sz="half" idx="2"/>
          </p:nvPr>
        </p:nvSpPr>
        <p:spPr/>
        <p:txBody>
          <a:bodyPr/>
          <a:lstStyle/>
          <a:p>
            <a:r>
              <a:rPr lang="en-US" dirty="0"/>
              <a:t>To left is an image of the code our team wrote. This program allows the user to enter the amount of coins and then prints how much money they have in the form of dollar and cents. </a:t>
            </a:r>
          </a:p>
        </p:txBody>
      </p:sp>
    </p:spTree>
    <p:extLst>
      <p:ext uri="{BB962C8B-B14F-4D97-AF65-F5344CB8AC3E}">
        <p14:creationId xmlns:p14="http://schemas.microsoft.com/office/powerpoint/2010/main" val="375408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Code explanation</a:t>
            </a:r>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73316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Code explanation</a:t>
            </a:r>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84737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4393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a:xfrm>
            <a:off x="1251678" y="1347537"/>
            <a:ext cx="10178322" cy="4532055"/>
          </a:xfrm>
        </p:spPr>
        <p:txBody>
          <a:bodyPr/>
          <a:lstStyle/>
          <a:p>
            <a:r>
              <a:rPr lang="en-US" dirty="0"/>
              <a:t>Oracle Java Documentation</a:t>
            </a:r>
          </a:p>
        </p:txBody>
      </p:sp>
    </p:spTree>
    <p:extLst>
      <p:ext uri="{BB962C8B-B14F-4D97-AF65-F5344CB8AC3E}">
        <p14:creationId xmlns:p14="http://schemas.microsoft.com/office/powerpoint/2010/main" val="88030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 to…</a:t>
            </a:r>
          </a:p>
        </p:txBody>
      </p:sp>
      <p:sp>
        <p:nvSpPr>
          <p:cNvPr id="3" name="Content Placeholder 2"/>
          <p:cNvSpPr>
            <a:spLocks noGrp="1"/>
          </p:cNvSpPr>
          <p:nvPr>
            <p:ph idx="1"/>
          </p:nvPr>
        </p:nvSpPr>
        <p:spPr/>
        <p:txBody>
          <a:bodyPr/>
          <a:lstStyle/>
          <a:p>
            <a:pPr marL="0" indent="0">
              <a:buNone/>
            </a:pPr>
            <a:r>
              <a:rPr lang="en-US" dirty="0"/>
              <a:t>Dr. </a:t>
            </a:r>
            <a:r>
              <a:rPr lang="en-US" dirty="0" err="1"/>
              <a:t>Chekad</a:t>
            </a:r>
            <a:r>
              <a:rPr lang="en-US" dirty="0"/>
              <a:t> </a:t>
            </a:r>
            <a:r>
              <a:rPr lang="en-US" dirty="0" err="1"/>
              <a:t>Sarami</a:t>
            </a:r>
            <a:r>
              <a:rPr lang="en-US" dirty="0"/>
              <a:t> for providing lecture slides as the foundation of our knowledge.</a:t>
            </a:r>
          </a:p>
          <a:p>
            <a:pPr marL="0" indent="0">
              <a:buNone/>
            </a:pPr>
            <a:endParaRPr lang="en-US" dirty="0"/>
          </a:p>
          <a:p>
            <a:pPr marL="0" indent="0">
              <a:buNone/>
            </a:pPr>
            <a:r>
              <a:rPr lang="en-US" dirty="0"/>
              <a:t>Google for always providing clarity for our gray areas of information.</a:t>
            </a:r>
          </a:p>
          <a:p>
            <a:pPr marL="0" indent="0">
              <a:buNone/>
            </a:pPr>
            <a:endParaRPr lang="en-US" dirty="0"/>
          </a:p>
          <a:p>
            <a:pPr marL="0" indent="0">
              <a:buNone/>
            </a:pPr>
            <a:r>
              <a:rPr lang="en-US" dirty="0"/>
              <a:t>Each team member for hours dedicated to research and coding. </a:t>
            </a:r>
          </a:p>
        </p:txBody>
      </p:sp>
    </p:spTree>
    <p:extLst>
      <p:ext uri="{BB962C8B-B14F-4D97-AF65-F5344CB8AC3E}">
        <p14:creationId xmlns:p14="http://schemas.microsoft.com/office/powerpoint/2010/main" val="138713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1252728" y="1193791"/>
            <a:ext cx="4800600" cy="632529"/>
          </a:xfrm>
        </p:spPr>
        <p:txBody>
          <a:bodyPr/>
          <a:lstStyle/>
          <a:p>
            <a:r>
              <a:rPr lang="en-US" dirty="0"/>
              <a:t>Java Classes</a:t>
            </a:r>
          </a:p>
        </p:txBody>
      </p:sp>
      <p:sp>
        <p:nvSpPr>
          <p:cNvPr id="4" name="Content Placeholder 3"/>
          <p:cNvSpPr>
            <a:spLocks noGrp="1"/>
          </p:cNvSpPr>
          <p:nvPr>
            <p:ph sz="half" idx="2"/>
          </p:nvPr>
        </p:nvSpPr>
        <p:spPr>
          <a:xfrm>
            <a:off x="1257300" y="1826320"/>
            <a:ext cx="4800600" cy="4863238"/>
          </a:xfrm>
        </p:spPr>
        <p:txBody>
          <a:bodyPr/>
          <a:lstStyle/>
          <a:p>
            <a:r>
              <a:rPr lang="en-US" dirty="0"/>
              <a:t>Blueprint or a template for creating different objects which defines its properties and behaviors</a:t>
            </a:r>
          </a:p>
          <a:p>
            <a:r>
              <a:rPr lang="en-US" dirty="0"/>
              <a:t>Objects exhibit the properties and behaviors defined by its </a:t>
            </a:r>
            <a:r>
              <a:rPr lang="en-US" b="1" dirty="0"/>
              <a:t>class</a:t>
            </a:r>
          </a:p>
          <a:p>
            <a:r>
              <a:rPr lang="en-US" b="1" dirty="0"/>
              <a:t>Class</a:t>
            </a:r>
            <a:r>
              <a:rPr lang="en-US" dirty="0"/>
              <a:t> can contain fields and methods to describe the behavior of an object.</a:t>
            </a:r>
            <a:endParaRPr lang="en-US" b="1" dirty="0"/>
          </a:p>
          <a:p>
            <a:r>
              <a:rPr lang="en-US" dirty="0"/>
              <a:t>For example, there may be thousands of other bicycles in existence, all of the same make and model. Each bicycle was built from the same set of blueprints and therefore contains the same components.</a:t>
            </a:r>
          </a:p>
        </p:txBody>
      </p:sp>
      <p:sp>
        <p:nvSpPr>
          <p:cNvPr id="5" name="Text Placeholder 4"/>
          <p:cNvSpPr>
            <a:spLocks noGrp="1"/>
          </p:cNvSpPr>
          <p:nvPr>
            <p:ph type="body" sz="quarter" idx="3"/>
          </p:nvPr>
        </p:nvSpPr>
        <p:spPr>
          <a:xfrm>
            <a:off x="6633864" y="1241988"/>
            <a:ext cx="4800600" cy="632529"/>
          </a:xfrm>
        </p:spPr>
        <p:txBody>
          <a:bodyPr/>
          <a:lstStyle/>
          <a:p>
            <a:r>
              <a:rPr lang="en-US" dirty="0"/>
              <a:t>Example</a:t>
            </a:r>
          </a:p>
        </p:txBody>
      </p:sp>
      <p:sp>
        <p:nvSpPr>
          <p:cNvPr id="6" name="Content Placeholder 5"/>
          <p:cNvSpPr>
            <a:spLocks noGrp="1"/>
          </p:cNvSpPr>
          <p:nvPr>
            <p:ph sz="quarter" idx="4"/>
          </p:nvPr>
        </p:nvSpPr>
        <p:spPr>
          <a:xfrm>
            <a:off x="6633864" y="1874517"/>
            <a:ext cx="4800600" cy="4815041"/>
          </a:xfrm>
        </p:spPr>
        <p:txBody>
          <a:bodyPr>
            <a:normAutofit lnSpcReduction="10000"/>
          </a:bodyPr>
          <a:lstStyle/>
          <a:p>
            <a:pPr marL="0" indent="0">
              <a:buNone/>
            </a:pPr>
            <a:r>
              <a:rPr lang="en-US" dirty="0"/>
              <a:t>Class Bicycle{</a:t>
            </a:r>
          </a:p>
          <a:p>
            <a:pPr marL="0" indent="0">
              <a:buNone/>
            </a:pPr>
            <a:r>
              <a:rPr lang="en-US" dirty="0" err="1"/>
              <a:t>int</a:t>
            </a:r>
            <a:r>
              <a:rPr lang="en-US" dirty="0"/>
              <a:t> cadence = 0;</a:t>
            </a:r>
          </a:p>
          <a:p>
            <a:pPr marL="0" indent="0">
              <a:buNone/>
            </a:pPr>
            <a:r>
              <a:rPr lang="en-US" dirty="0" err="1"/>
              <a:t>int</a:t>
            </a:r>
            <a:r>
              <a:rPr lang="en-US" dirty="0"/>
              <a:t> gear = 1;</a:t>
            </a:r>
          </a:p>
          <a:p>
            <a:pPr marL="0" indent="0">
              <a:buNone/>
            </a:pPr>
            <a:r>
              <a:rPr lang="en-US" dirty="0"/>
              <a:t>void </a:t>
            </a:r>
            <a:r>
              <a:rPr lang="en-US" dirty="0" err="1"/>
              <a:t>changeCadence</a:t>
            </a:r>
            <a:r>
              <a:rPr lang="en-US" dirty="0"/>
              <a:t>(</a:t>
            </a:r>
            <a:r>
              <a:rPr lang="en-US" dirty="0" err="1"/>
              <a:t>int</a:t>
            </a:r>
            <a:r>
              <a:rPr lang="en-US" dirty="0"/>
              <a:t> </a:t>
            </a:r>
            <a:r>
              <a:rPr lang="en-US" dirty="0" err="1"/>
              <a:t>newValue</a:t>
            </a:r>
            <a:r>
              <a:rPr lang="en-US" dirty="0"/>
              <a:t>){</a:t>
            </a:r>
          </a:p>
          <a:p>
            <a:pPr marL="0" indent="0">
              <a:buNone/>
            </a:pPr>
            <a:r>
              <a:rPr lang="en-US" dirty="0"/>
              <a:t>	cadence = </a:t>
            </a:r>
            <a:r>
              <a:rPr lang="en-US" dirty="0" err="1"/>
              <a:t>newValue</a:t>
            </a:r>
            <a:r>
              <a:rPr lang="en-US" dirty="0"/>
              <a:t>;}</a:t>
            </a:r>
          </a:p>
          <a:p>
            <a:pPr marL="0" indent="0">
              <a:buNone/>
            </a:pPr>
            <a:r>
              <a:rPr lang="en-US" dirty="0"/>
              <a:t>void </a:t>
            </a:r>
            <a:r>
              <a:rPr lang="en-US" dirty="0" err="1"/>
              <a:t>changeGear</a:t>
            </a:r>
            <a:r>
              <a:rPr lang="en-US" dirty="0"/>
              <a:t>(</a:t>
            </a:r>
            <a:r>
              <a:rPr lang="en-US" dirty="0" err="1"/>
              <a:t>int</a:t>
            </a:r>
            <a:r>
              <a:rPr lang="en-US" dirty="0"/>
              <a:t> </a:t>
            </a:r>
            <a:r>
              <a:rPr lang="en-US" dirty="0" err="1"/>
              <a:t>newValue</a:t>
            </a:r>
            <a:r>
              <a:rPr lang="en-US" dirty="0"/>
              <a:t>){</a:t>
            </a:r>
          </a:p>
          <a:p>
            <a:pPr marL="0" indent="0">
              <a:buNone/>
            </a:pPr>
            <a:r>
              <a:rPr lang="en-US" dirty="0"/>
              <a:t>	gear = </a:t>
            </a:r>
            <a:r>
              <a:rPr lang="en-US" dirty="0" err="1"/>
              <a:t>newValue</a:t>
            </a:r>
            <a:r>
              <a:rPr lang="en-US" dirty="0"/>
              <a:t>;}</a:t>
            </a:r>
          </a:p>
          <a:p>
            <a:pPr marL="0" indent="0">
              <a:buNone/>
            </a:pPr>
            <a:r>
              <a:rPr lang="en-US" dirty="0"/>
              <a:t>Void </a:t>
            </a:r>
            <a:r>
              <a:rPr lang="en-US" dirty="0" err="1"/>
              <a:t>printStates</a:t>
            </a:r>
            <a:r>
              <a:rPr lang="en-US" dirty="0"/>
              <a:t>(){</a:t>
            </a:r>
          </a:p>
          <a:p>
            <a:pPr marL="0" indent="0">
              <a:buNone/>
            </a:pPr>
            <a:r>
              <a:rPr lang="en-US" dirty="0"/>
              <a:t>	</a:t>
            </a:r>
            <a:r>
              <a:rPr lang="en-US" dirty="0" err="1"/>
              <a:t>System.out.println</a:t>
            </a:r>
            <a:r>
              <a:rPr lang="en-US" dirty="0"/>
              <a:t>(“cadence:” + 	cadence + “gear:” + gear);</a:t>
            </a:r>
          </a:p>
          <a:p>
            <a:pPr marL="0" indent="0">
              <a:buNone/>
            </a:pPr>
            <a:r>
              <a:rPr lang="en-US" dirty="0"/>
              <a: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305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Text Placeholder 2"/>
          <p:cNvSpPr>
            <a:spLocks noGrp="1"/>
          </p:cNvSpPr>
          <p:nvPr>
            <p:ph type="body" idx="1"/>
          </p:nvPr>
        </p:nvSpPr>
        <p:spPr>
          <a:xfrm>
            <a:off x="1252728" y="1243853"/>
            <a:ext cx="4800600" cy="632529"/>
          </a:xfrm>
        </p:spPr>
        <p:txBody>
          <a:bodyPr/>
          <a:lstStyle/>
          <a:p>
            <a:r>
              <a:rPr lang="en-US" dirty="0"/>
              <a:t>Java Methods</a:t>
            </a:r>
          </a:p>
        </p:txBody>
      </p:sp>
      <p:sp>
        <p:nvSpPr>
          <p:cNvPr id="4" name="Content Placeholder 3"/>
          <p:cNvSpPr>
            <a:spLocks noGrp="1"/>
          </p:cNvSpPr>
          <p:nvPr>
            <p:ph sz="half" idx="2"/>
          </p:nvPr>
        </p:nvSpPr>
        <p:spPr>
          <a:xfrm>
            <a:off x="1257300" y="1874517"/>
            <a:ext cx="4800600" cy="4686704"/>
          </a:xfrm>
        </p:spPr>
        <p:txBody>
          <a:bodyPr/>
          <a:lstStyle/>
          <a:p>
            <a:r>
              <a:rPr lang="en-US" dirty="0"/>
              <a:t>A</a:t>
            </a:r>
            <a:r>
              <a:rPr lang="en-US" b="1" dirty="0"/>
              <a:t> method</a:t>
            </a:r>
            <a:r>
              <a:rPr lang="en-US" dirty="0"/>
              <a:t> is a collection of statements that are grouped together to perform an operation.</a:t>
            </a:r>
          </a:p>
          <a:p>
            <a:r>
              <a:rPr lang="en-US" dirty="0"/>
              <a:t>The only required elements of a method are the methods return type, name, a pair of parentheses and a body between braces.</a:t>
            </a:r>
          </a:p>
          <a:p>
            <a:r>
              <a:rPr lang="en-US" dirty="0"/>
              <a:t>Methods can contain modifiers such as private, public, protected and more.</a:t>
            </a:r>
          </a:p>
          <a:p>
            <a:endParaRPr lang="en-US" dirty="0"/>
          </a:p>
          <a:p>
            <a:pPr marL="0" indent="0">
              <a:buNone/>
            </a:pPr>
            <a:endParaRPr lang="en-US" dirty="0"/>
          </a:p>
          <a:p>
            <a:pPr marL="0" indent="0">
              <a:buNone/>
            </a:pPr>
            <a:endParaRPr lang="en-US" dirty="0"/>
          </a:p>
        </p:txBody>
      </p:sp>
      <p:sp>
        <p:nvSpPr>
          <p:cNvPr id="5" name="Text Placeholder 4"/>
          <p:cNvSpPr>
            <a:spLocks noGrp="1"/>
          </p:cNvSpPr>
          <p:nvPr>
            <p:ph type="body" sz="quarter" idx="3"/>
          </p:nvPr>
        </p:nvSpPr>
        <p:spPr>
          <a:xfrm>
            <a:off x="6633864" y="1243853"/>
            <a:ext cx="4800600" cy="632529"/>
          </a:xfrm>
        </p:spPr>
        <p:txBody>
          <a:bodyPr/>
          <a:lstStyle/>
          <a:p>
            <a:r>
              <a:rPr lang="en-US" dirty="0"/>
              <a:t>Example</a:t>
            </a:r>
          </a:p>
        </p:txBody>
      </p:sp>
      <p:sp>
        <p:nvSpPr>
          <p:cNvPr id="6" name="Content Placeholder 5"/>
          <p:cNvSpPr>
            <a:spLocks noGrp="1"/>
          </p:cNvSpPr>
          <p:nvPr>
            <p:ph sz="quarter" idx="4"/>
          </p:nvPr>
        </p:nvSpPr>
        <p:spPr>
          <a:xfrm>
            <a:off x="6513094" y="1874517"/>
            <a:ext cx="5374105" cy="4686704"/>
          </a:xfrm>
        </p:spPr>
        <p:txBody>
          <a:bodyPr/>
          <a:lstStyle/>
          <a:p>
            <a:pPr marL="0" indent="0">
              <a:buNone/>
            </a:pPr>
            <a:endParaRPr lang="en-US" dirty="0"/>
          </a:p>
          <a:p>
            <a:pPr marL="0" indent="0">
              <a:buNone/>
            </a:pPr>
            <a:r>
              <a:rPr lang="en-US" dirty="0"/>
              <a:t>public double </a:t>
            </a:r>
            <a:r>
              <a:rPr lang="en-US" dirty="0" err="1"/>
              <a:t>calculateAnswer</a:t>
            </a:r>
            <a:r>
              <a:rPr lang="en-US" dirty="0"/>
              <a:t>( double 	wingspan, </a:t>
            </a:r>
            <a:r>
              <a:rPr lang="en-US" dirty="0" err="1"/>
              <a:t>int</a:t>
            </a:r>
            <a:r>
              <a:rPr lang="en-US" dirty="0"/>
              <a:t> </a:t>
            </a:r>
            <a:r>
              <a:rPr lang="en-US" dirty="0" err="1"/>
              <a:t>numberOfEngines</a:t>
            </a:r>
            <a:r>
              <a:rPr lang="en-US" dirty="0"/>
              <a:t>, 	double length, double </a:t>
            </a:r>
            <a:r>
              <a:rPr lang="en-US" dirty="0" err="1"/>
              <a:t>grossTons</a:t>
            </a:r>
            <a:r>
              <a:rPr lang="en-US" dirty="0"/>
              <a:t>){</a:t>
            </a:r>
          </a:p>
          <a:p>
            <a:pPr marL="0" indent="0">
              <a:buNone/>
            </a:pPr>
            <a:r>
              <a:rPr lang="en-US" dirty="0"/>
              <a:t>	</a:t>
            </a:r>
          </a:p>
          <a:p>
            <a:pPr marL="0" indent="0">
              <a:buNone/>
            </a:pPr>
            <a:r>
              <a:rPr lang="en-US" dirty="0"/>
              <a:t>	 </a:t>
            </a:r>
            <a:r>
              <a:rPr lang="en-US" dirty="0" err="1"/>
              <a:t>System.out.println</a:t>
            </a:r>
            <a:r>
              <a:rPr lang="en-US" dirty="0"/>
              <a:t>((wingspan* length)* 		(</a:t>
            </a:r>
            <a:r>
              <a:rPr lang="en-US" dirty="0" err="1"/>
              <a:t>numberOfEngines</a:t>
            </a:r>
            <a:r>
              <a:rPr lang="en-US" dirty="0"/>
              <a:t>/</a:t>
            </a:r>
            <a:r>
              <a:rPr lang="en-US" dirty="0" err="1"/>
              <a:t>grossTons</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1362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Naming a method 101</a:t>
            </a:r>
          </a:p>
        </p:txBody>
      </p:sp>
      <p:sp>
        <p:nvSpPr>
          <p:cNvPr id="8" name="Content Placeholder 7"/>
          <p:cNvSpPr>
            <a:spLocks noGrp="1"/>
          </p:cNvSpPr>
          <p:nvPr>
            <p:ph idx="1"/>
          </p:nvPr>
        </p:nvSpPr>
        <p:spPr>
          <a:xfrm>
            <a:off x="1251678" y="1427749"/>
            <a:ext cx="10178322" cy="4892842"/>
          </a:xfrm>
        </p:spPr>
        <p:txBody>
          <a:bodyPr>
            <a:normAutofit/>
          </a:bodyPr>
          <a:lstStyle/>
          <a:p>
            <a:r>
              <a:rPr lang="en-US" dirty="0"/>
              <a:t>Although a method name can be any legal identifier, code conventions restrict method names</a:t>
            </a:r>
          </a:p>
          <a:p>
            <a:r>
              <a:rPr lang="en-US" dirty="0"/>
              <a:t>Method names should be a verb in lowercase or a multi-word name that begins in lower case followed by adjectives, nouns, etc. </a:t>
            </a:r>
          </a:p>
          <a:p>
            <a:r>
              <a:rPr lang="en-US" dirty="0"/>
              <a:t>In multi-word names, the first letter of each of the second and following words should be capitalized.</a:t>
            </a:r>
          </a:p>
          <a:p>
            <a:r>
              <a:rPr lang="en-US" dirty="0"/>
              <a:t>Examples:</a:t>
            </a:r>
          </a:p>
          <a:p>
            <a:pPr marL="0" indent="0">
              <a:buNone/>
            </a:pPr>
            <a:r>
              <a:rPr lang="en-US" b="1" dirty="0"/>
              <a:t>	</a:t>
            </a:r>
            <a:r>
              <a:rPr lang="en-US" b="1" dirty="0" err="1"/>
              <a:t>runFast</a:t>
            </a:r>
            <a:endParaRPr lang="en-US" b="1" dirty="0"/>
          </a:p>
          <a:p>
            <a:pPr marL="0" indent="0">
              <a:buNone/>
            </a:pPr>
            <a:r>
              <a:rPr lang="en-US" b="1" dirty="0"/>
              <a:t>	</a:t>
            </a:r>
            <a:r>
              <a:rPr lang="en-US" b="1" dirty="0" err="1"/>
              <a:t>getBackground</a:t>
            </a:r>
            <a:endParaRPr lang="en-US" b="1" dirty="0"/>
          </a:p>
          <a:p>
            <a:pPr marL="0" indent="0">
              <a:buNone/>
            </a:pPr>
            <a:r>
              <a:rPr lang="en-US" b="1" dirty="0"/>
              <a:t>	</a:t>
            </a:r>
            <a:r>
              <a:rPr lang="en-US" b="1" dirty="0" err="1"/>
              <a:t>SetY</a:t>
            </a:r>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407428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4" name="Content Placeholder 3"/>
          <p:cNvSpPr>
            <a:spLocks noGrp="1"/>
          </p:cNvSpPr>
          <p:nvPr>
            <p:ph sz="half" idx="2"/>
          </p:nvPr>
        </p:nvSpPr>
        <p:spPr>
          <a:xfrm>
            <a:off x="1257300" y="1283368"/>
            <a:ext cx="4800600" cy="4622132"/>
          </a:xfrm>
        </p:spPr>
        <p:txBody>
          <a:bodyPr/>
          <a:lstStyle/>
          <a:p>
            <a:r>
              <a:rPr lang="en-US" dirty="0"/>
              <a:t>The Java programming language supports </a:t>
            </a:r>
            <a:r>
              <a:rPr lang="en-US" i="1" dirty="0"/>
              <a:t>overloading</a:t>
            </a:r>
            <a:r>
              <a:rPr lang="en-US" dirty="0"/>
              <a:t> methods.</a:t>
            </a:r>
          </a:p>
          <a:p>
            <a:r>
              <a:rPr lang="en-US" dirty="0"/>
              <a:t>Java can distinguish between methods with different </a:t>
            </a:r>
            <a:r>
              <a:rPr lang="en-US" i="1" dirty="0"/>
              <a:t>method signatures. </a:t>
            </a:r>
            <a:r>
              <a:rPr lang="en-US" dirty="0"/>
              <a:t>Meaning, methods within a class can have the same name if they have different parameter lists. </a:t>
            </a:r>
          </a:p>
          <a:p>
            <a:endParaRPr lang="en-US" dirty="0"/>
          </a:p>
        </p:txBody>
      </p:sp>
      <p:sp>
        <p:nvSpPr>
          <p:cNvPr id="6" name="Content Placeholder 5"/>
          <p:cNvSpPr>
            <a:spLocks noGrp="1"/>
          </p:cNvSpPr>
          <p:nvPr>
            <p:ph sz="quarter" idx="4"/>
          </p:nvPr>
        </p:nvSpPr>
        <p:spPr>
          <a:xfrm>
            <a:off x="6633864" y="1283368"/>
            <a:ext cx="4800600" cy="5358064"/>
          </a:xfrm>
        </p:spPr>
        <p:txBody>
          <a:bodyPr>
            <a:normAutofit fontScale="92500" lnSpcReduction="20000"/>
          </a:bodyPr>
          <a:lstStyle/>
          <a:p>
            <a:pPr marL="0" indent="0">
              <a:buNone/>
            </a:pPr>
            <a:r>
              <a:rPr lang="en-US" dirty="0"/>
              <a:t>public class </a:t>
            </a:r>
            <a:r>
              <a:rPr lang="en-US" dirty="0" err="1"/>
              <a:t>DataArtist</a:t>
            </a:r>
            <a:r>
              <a:rPr lang="en-US" dirty="0"/>
              <a:t> {</a:t>
            </a:r>
          </a:p>
          <a:p>
            <a:pPr marL="0" indent="0">
              <a:buNone/>
            </a:pPr>
            <a:r>
              <a:rPr lang="en-US" dirty="0"/>
              <a:t>    ...</a:t>
            </a:r>
          </a:p>
          <a:p>
            <a:pPr marL="0" indent="0">
              <a:buNone/>
            </a:pPr>
            <a:r>
              <a:rPr lang="en-US" dirty="0"/>
              <a:t>    public void draw(String s) {</a:t>
            </a:r>
          </a:p>
          <a:p>
            <a:pPr marL="0" indent="0">
              <a:buNone/>
            </a:pPr>
            <a:r>
              <a:rPr lang="en-US" dirty="0"/>
              <a:t>        ...</a:t>
            </a:r>
          </a:p>
          <a:p>
            <a:pPr marL="0" indent="0">
              <a:buNone/>
            </a:pPr>
            <a:r>
              <a:rPr lang="en-US" dirty="0"/>
              <a:t>    }</a:t>
            </a:r>
          </a:p>
          <a:p>
            <a:pPr marL="0" indent="0">
              <a:buNone/>
            </a:pPr>
            <a:r>
              <a:rPr lang="en-US" dirty="0"/>
              <a:t>    public void draw(</a:t>
            </a:r>
            <a:r>
              <a:rPr lang="en-US" dirty="0" err="1"/>
              <a:t>int</a:t>
            </a:r>
            <a:r>
              <a:rPr lang="en-US" dirty="0"/>
              <a:t> </a:t>
            </a:r>
            <a:r>
              <a:rPr lang="en-US" dirty="0" err="1"/>
              <a:t>i</a:t>
            </a:r>
            <a:r>
              <a:rPr lang="en-US" dirty="0"/>
              <a:t>) {</a:t>
            </a:r>
          </a:p>
          <a:p>
            <a:pPr marL="0" indent="0">
              <a:buNone/>
            </a:pPr>
            <a:r>
              <a:rPr lang="en-US" dirty="0"/>
              <a:t>        ...</a:t>
            </a:r>
          </a:p>
          <a:p>
            <a:pPr marL="0" indent="0">
              <a:buNone/>
            </a:pPr>
            <a:r>
              <a:rPr lang="en-US" dirty="0"/>
              <a:t>    }</a:t>
            </a:r>
          </a:p>
          <a:p>
            <a:pPr marL="0" indent="0">
              <a:buNone/>
            </a:pPr>
            <a:r>
              <a:rPr lang="en-US" dirty="0"/>
              <a:t>    public void draw(double f) {</a:t>
            </a:r>
          </a:p>
          <a:p>
            <a:pPr marL="0" indent="0">
              <a:buNone/>
            </a:pPr>
            <a:r>
              <a:rPr lang="en-US" dirty="0"/>
              <a:t>        ...</a:t>
            </a:r>
          </a:p>
          <a:p>
            <a:pPr marL="0" indent="0">
              <a:buNone/>
            </a:pPr>
            <a:r>
              <a:rPr lang="en-US" dirty="0"/>
              <a:t>    }</a:t>
            </a:r>
          </a:p>
          <a:p>
            <a:pPr marL="0" indent="0">
              <a:buNone/>
            </a:pPr>
            <a:r>
              <a:rPr lang="en-US" dirty="0"/>
              <a:t>    public void draw(</a:t>
            </a:r>
            <a:r>
              <a:rPr lang="en-US" dirty="0" err="1"/>
              <a:t>int</a:t>
            </a:r>
            <a:r>
              <a:rPr lang="en-US" dirty="0"/>
              <a:t> </a:t>
            </a:r>
            <a:r>
              <a:rPr lang="en-US" dirty="0" err="1"/>
              <a:t>i</a:t>
            </a:r>
            <a:r>
              <a:rPr lang="en-US" dirty="0"/>
              <a:t>, double f)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28794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grpSp>
        <p:nvGrpSpPr>
          <p:cNvPr id="10" name="Group 9"/>
          <p:cNvGrpSpPr/>
          <p:nvPr/>
        </p:nvGrpSpPr>
        <p:grpSpPr>
          <a:xfrm>
            <a:off x="1251678" y="1604211"/>
            <a:ext cx="1539648" cy="1042736"/>
            <a:chOff x="1251678" y="1604211"/>
            <a:chExt cx="1539648" cy="1042736"/>
          </a:xfrm>
        </p:grpSpPr>
        <p:sp>
          <p:nvSpPr>
            <p:cNvPr id="5" name="Rectangle 4"/>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15649" y="1874517"/>
              <a:ext cx="1411705" cy="461665"/>
            </a:xfrm>
            <a:prstGeom prst="rect">
              <a:avLst/>
            </a:prstGeom>
            <a:noFill/>
          </p:spPr>
          <p:txBody>
            <a:bodyPr wrap="square" rtlCol="0">
              <a:spAutoFit/>
            </a:bodyPr>
            <a:lstStyle/>
            <a:p>
              <a:pPr algn="ctr"/>
              <a:r>
                <a:rPr lang="en-US" sz="2400" dirty="0"/>
                <a:t>Library</a:t>
              </a:r>
            </a:p>
          </p:txBody>
        </p:sp>
      </p:grpSp>
      <p:grpSp>
        <p:nvGrpSpPr>
          <p:cNvPr id="11" name="Group 10"/>
          <p:cNvGrpSpPr/>
          <p:nvPr/>
        </p:nvGrpSpPr>
        <p:grpSpPr>
          <a:xfrm>
            <a:off x="4330974" y="4047863"/>
            <a:ext cx="1539648" cy="1042736"/>
            <a:chOff x="1251678" y="1604211"/>
            <a:chExt cx="1539648" cy="1042736"/>
          </a:xfrm>
        </p:grpSpPr>
        <p:sp>
          <p:nvSpPr>
            <p:cNvPr id="12" name="Rectangle 11"/>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15649" y="1874517"/>
              <a:ext cx="1411705" cy="461665"/>
            </a:xfrm>
            <a:prstGeom prst="rect">
              <a:avLst/>
            </a:prstGeom>
            <a:noFill/>
          </p:spPr>
          <p:txBody>
            <a:bodyPr wrap="square" rtlCol="0">
              <a:spAutoFit/>
            </a:bodyPr>
            <a:lstStyle/>
            <a:p>
              <a:pPr algn="ctr"/>
              <a:r>
                <a:rPr lang="en-US" sz="2400" dirty="0"/>
                <a:t>Classes</a:t>
              </a:r>
            </a:p>
          </p:txBody>
        </p:sp>
      </p:grpSp>
      <p:grpSp>
        <p:nvGrpSpPr>
          <p:cNvPr id="14" name="Group 13"/>
          <p:cNvGrpSpPr/>
          <p:nvPr/>
        </p:nvGrpSpPr>
        <p:grpSpPr>
          <a:xfrm>
            <a:off x="2791326" y="2826037"/>
            <a:ext cx="1539648" cy="1042736"/>
            <a:chOff x="1251678" y="1604211"/>
            <a:chExt cx="1539648" cy="1042736"/>
          </a:xfrm>
        </p:grpSpPr>
        <p:sp>
          <p:nvSpPr>
            <p:cNvPr id="15" name="Rectangle 14"/>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15649" y="1874517"/>
              <a:ext cx="1411705" cy="461665"/>
            </a:xfrm>
            <a:prstGeom prst="rect">
              <a:avLst/>
            </a:prstGeom>
            <a:noFill/>
          </p:spPr>
          <p:txBody>
            <a:bodyPr wrap="square" rtlCol="0">
              <a:spAutoFit/>
            </a:bodyPr>
            <a:lstStyle/>
            <a:p>
              <a:pPr algn="ctr"/>
              <a:r>
                <a:rPr lang="en-US" sz="2400" dirty="0"/>
                <a:t>Packages</a:t>
              </a:r>
            </a:p>
          </p:txBody>
        </p:sp>
      </p:grpSp>
      <p:grpSp>
        <p:nvGrpSpPr>
          <p:cNvPr id="17" name="Group 16"/>
          <p:cNvGrpSpPr/>
          <p:nvPr/>
        </p:nvGrpSpPr>
        <p:grpSpPr>
          <a:xfrm>
            <a:off x="5967269" y="5170811"/>
            <a:ext cx="1539648" cy="1042736"/>
            <a:chOff x="1251678" y="1604211"/>
            <a:chExt cx="1539648" cy="1042736"/>
          </a:xfrm>
        </p:grpSpPr>
        <p:sp>
          <p:nvSpPr>
            <p:cNvPr id="18" name="Rectangle 17"/>
            <p:cNvSpPr/>
            <p:nvPr/>
          </p:nvSpPr>
          <p:spPr>
            <a:xfrm>
              <a:off x="1251678" y="1604211"/>
              <a:ext cx="1539648" cy="1042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15649" y="1874517"/>
              <a:ext cx="1411705" cy="461665"/>
            </a:xfrm>
            <a:prstGeom prst="rect">
              <a:avLst/>
            </a:prstGeom>
            <a:noFill/>
          </p:spPr>
          <p:txBody>
            <a:bodyPr wrap="square" rtlCol="0">
              <a:spAutoFit/>
            </a:bodyPr>
            <a:lstStyle/>
            <a:p>
              <a:pPr algn="ctr"/>
              <a:r>
                <a:rPr lang="en-US" sz="2400" dirty="0"/>
                <a:t>Methods</a:t>
              </a:r>
            </a:p>
          </p:txBody>
        </p:sp>
      </p:grpSp>
      <p:sp>
        <p:nvSpPr>
          <p:cNvPr id="20" name="Bent Arrow 19"/>
          <p:cNvSpPr/>
          <p:nvPr/>
        </p:nvSpPr>
        <p:spPr>
          <a:xfrm rot="5400000">
            <a:off x="2702046" y="1964111"/>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5400000">
            <a:off x="4417959" y="3229873"/>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p:cNvSpPr/>
          <p:nvPr/>
        </p:nvSpPr>
        <p:spPr>
          <a:xfrm rot="5400000">
            <a:off x="5848975" y="4407762"/>
            <a:ext cx="983726" cy="38194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3856383" y="1775791"/>
            <a:ext cx="6003234" cy="369332"/>
          </a:xfrm>
          <a:prstGeom prst="rect">
            <a:avLst/>
          </a:prstGeom>
          <a:noFill/>
        </p:spPr>
        <p:txBody>
          <a:bodyPr wrap="square" rtlCol="0">
            <a:spAutoFit/>
          </a:bodyPr>
          <a:lstStyle/>
          <a:p>
            <a:r>
              <a:rPr lang="en-US" dirty="0"/>
              <a:t>Collection of packages</a:t>
            </a:r>
          </a:p>
        </p:txBody>
      </p:sp>
      <p:sp>
        <p:nvSpPr>
          <p:cNvPr id="4" name="TextBox 3"/>
          <p:cNvSpPr txBox="1"/>
          <p:nvPr/>
        </p:nvSpPr>
        <p:spPr>
          <a:xfrm>
            <a:off x="5488670" y="3209295"/>
            <a:ext cx="5009321" cy="369332"/>
          </a:xfrm>
          <a:prstGeom prst="rect">
            <a:avLst/>
          </a:prstGeom>
          <a:noFill/>
        </p:spPr>
        <p:txBody>
          <a:bodyPr wrap="square" rtlCol="0">
            <a:spAutoFit/>
          </a:bodyPr>
          <a:lstStyle/>
          <a:p>
            <a:r>
              <a:rPr lang="en-US" dirty="0"/>
              <a:t>Collection of several classes</a:t>
            </a:r>
          </a:p>
        </p:txBody>
      </p:sp>
    </p:spTree>
    <p:extLst>
      <p:ext uri="{BB962C8B-B14F-4D97-AF65-F5344CB8AC3E}">
        <p14:creationId xmlns:p14="http://schemas.microsoft.com/office/powerpoint/2010/main" val="8478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a:t>
            </a:r>
          </a:p>
        </p:txBody>
      </p:sp>
      <p:sp>
        <p:nvSpPr>
          <p:cNvPr id="3" name="Content Placeholder 2"/>
          <p:cNvSpPr>
            <a:spLocks noGrp="1"/>
          </p:cNvSpPr>
          <p:nvPr>
            <p:ph sz="half" idx="1"/>
          </p:nvPr>
        </p:nvSpPr>
        <p:spPr>
          <a:xfrm>
            <a:off x="1257300" y="1219199"/>
            <a:ext cx="4800600" cy="5374105"/>
          </a:xfrm>
        </p:spPr>
        <p:txBody>
          <a:bodyPr/>
          <a:lstStyle/>
          <a:p>
            <a:r>
              <a:rPr lang="en-US" dirty="0"/>
              <a:t>In Java, all variable names (along with their types) must be explicitly declared. </a:t>
            </a:r>
          </a:p>
          <a:p>
            <a:pPr marL="0" indent="0">
              <a:buNone/>
            </a:pPr>
            <a:endParaRPr lang="en-US" dirty="0"/>
          </a:p>
          <a:p>
            <a:r>
              <a:rPr lang="en-US" dirty="0"/>
              <a:t>Not compact in programming</a:t>
            </a:r>
          </a:p>
          <a:p>
            <a:r>
              <a:rPr lang="en-US" dirty="0"/>
              <a:t>Static typing </a:t>
            </a:r>
          </a:p>
          <a:p>
            <a:r>
              <a:rPr lang="en-US" dirty="0"/>
              <a:t>Java uses curly braces to define the beginning and end of each function and class definition.</a:t>
            </a:r>
          </a:p>
          <a:p>
            <a:r>
              <a:rPr lang="en-US" dirty="0"/>
              <a:t>Java can be used to create platform-independent applications. </a:t>
            </a:r>
            <a:endParaRPr lang="en-US" dirty="0"/>
          </a:p>
        </p:txBody>
      </p:sp>
      <p:sp>
        <p:nvSpPr>
          <p:cNvPr id="4" name="Content Placeholder 3"/>
          <p:cNvSpPr>
            <a:spLocks noGrp="1"/>
          </p:cNvSpPr>
          <p:nvPr>
            <p:ph sz="half" idx="2"/>
          </p:nvPr>
        </p:nvSpPr>
        <p:spPr>
          <a:xfrm>
            <a:off x="6647796" y="1219200"/>
            <a:ext cx="4800600" cy="5374104"/>
          </a:xfrm>
        </p:spPr>
        <p:txBody>
          <a:bodyPr/>
          <a:lstStyle/>
          <a:p>
            <a:r>
              <a:rPr lang="en-US" dirty="0"/>
              <a:t>In Python, you never declare anything. An assignment statement binds a name to an object, and the object can be of any type.</a:t>
            </a:r>
          </a:p>
          <a:p>
            <a:r>
              <a:rPr lang="en-US" dirty="0"/>
              <a:t>Compact programming</a:t>
            </a:r>
          </a:p>
          <a:p>
            <a:r>
              <a:rPr lang="en-US" dirty="0"/>
              <a:t>Dynamic typing</a:t>
            </a:r>
          </a:p>
          <a:p>
            <a:r>
              <a:rPr lang="en-US" dirty="0"/>
              <a:t>Python uses indentation to separate code into blocks</a:t>
            </a:r>
          </a:p>
          <a:p>
            <a:endParaRPr lang="en-US" dirty="0"/>
          </a:p>
          <a:p>
            <a:r>
              <a:rPr lang="en-US" dirty="0"/>
              <a:t>Python programs you need a compiler that can turn Python code into code that your particular operating system can understand.</a:t>
            </a:r>
          </a:p>
          <a:p>
            <a:endParaRPr lang="en-US" dirty="0"/>
          </a:p>
        </p:txBody>
      </p:sp>
    </p:spTree>
    <p:extLst>
      <p:ext uri="{BB962C8B-B14F-4D97-AF65-F5344CB8AC3E}">
        <p14:creationId xmlns:p14="http://schemas.microsoft.com/office/powerpoint/2010/main" val="179855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 classes</a:t>
            </a:r>
          </a:p>
        </p:txBody>
      </p:sp>
      <p:sp>
        <p:nvSpPr>
          <p:cNvPr id="5" name="Text Placeholder 4"/>
          <p:cNvSpPr>
            <a:spLocks noGrp="1"/>
          </p:cNvSpPr>
          <p:nvPr>
            <p:ph type="body" sz="quarter" idx="3"/>
          </p:nvPr>
        </p:nvSpPr>
        <p:spPr>
          <a:xfrm>
            <a:off x="1386003" y="1127758"/>
            <a:ext cx="4800600" cy="632529"/>
          </a:xfrm>
        </p:spPr>
        <p:txBody>
          <a:bodyPr/>
          <a:lstStyle/>
          <a:p>
            <a:r>
              <a:rPr lang="en-US" sz="2400" dirty="0"/>
              <a:t>Python</a:t>
            </a:r>
          </a:p>
        </p:txBody>
      </p:sp>
      <p:sp>
        <p:nvSpPr>
          <p:cNvPr id="6" name="Content Placeholder 5"/>
          <p:cNvSpPr>
            <a:spLocks noGrp="1"/>
          </p:cNvSpPr>
          <p:nvPr>
            <p:ph sz="quarter" idx="4"/>
          </p:nvPr>
        </p:nvSpPr>
        <p:spPr>
          <a:xfrm>
            <a:off x="1386003" y="1760287"/>
            <a:ext cx="10048461" cy="4897188"/>
          </a:xfrm>
        </p:spPr>
        <p:txBody>
          <a:bodyPr>
            <a:normAutofit/>
          </a:bodyPr>
          <a:lstStyle/>
          <a:p>
            <a:r>
              <a:rPr lang="en-US" dirty="0"/>
              <a:t>Classes are a way of aggregating similar data and functions. A class is basically a scope inside which various code (especially function definitions) is executed, and the locals to this scope become attributes of the class, and of any objects constructed by this class. An object constructed by a class is called an instance of that class.</a:t>
            </a:r>
          </a:p>
          <a:p>
            <a:endParaRPr lang="en-US" dirty="0"/>
          </a:p>
          <a:p>
            <a:pPr marL="0" indent="0">
              <a:buNone/>
            </a:pPr>
            <a:r>
              <a:rPr lang="en-US" dirty="0"/>
              <a:t>class </a:t>
            </a:r>
            <a:r>
              <a:rPr lang="en-US" dirty="0" err="1"/>
              <a:t>Myclass</a:t>
            </a:r>
            <a:endParaRPr lang="en-US" dirty="0"/>
          </a:p>
          <a:p>
            <a:pPr marL="0" indent="0">
              <a:buNone/>
            </a:pPr>
            <a:r>
              <a:rPr lang="en-US" dirty="0"/>
              <a:t>	I =12345</a:t>
            </a:r>
          </a:p>
          <a:p>
            <a:pPr marL="0" indent="0">
              <a:buNone/>
            </a:pPr>
            <a:r>
              <a:rPr lang="en-US" dirty="0"/>
              <a:t>	def f(self):</a:t>
            </a:r>
          </a:p>
          <a:p>
            <a:pPr marL="0" indent="0">
              <a:buNone/>
            </a:pPr>
            <a:r>
              <a:rPr lang="en-US" dirty="0"/>
              <a:t>		return ‘hello world’</a:t>
            </a:r>
            <a:br>
              <a:rPr lang="en-US" dirty="0"/>
            </a:br>
            <a:endParaRPr lang="en-US" dirty="0"/>
          </a:p>
        </p:txBody>
      </p:sp>
    </p:spTree>
    <p:extLst>
      <p:ext uri="{BB962C8B-B14F-4D97-AF65-F5344CB8AC3E}">
        <p14:creationId xmlns:p14="http://schemas.microsoft.com/office/powerpoint/2010/main" val="174145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python: methods</a:t>
            </a:r>
          </a:p>
        </p:txBody>
      </p:sp>
      <p:sp>
        <p:nvSpPr>
          <p:cNvPr id="5" name="Text Placeholder 4"/>
          <p:cNvSpPr>
            <a:spLocks noGrp="1"/>
          </p:cNvSpPr>
          <p:nvPr>
            <p:ph type="body" sz="quarter" idx="3"/>
          </p:nvPr>
        </p:nvSpPr>
        <p:spPr>
          <a:xfrm>
            <a:off x="1386003" y="1127758"/>
            <a:ext cx="4800600" cy="632529"/>
          </a:xfrm>
        </p:spPr>
        <p:txBody>
          <a:bodyPr/>
          <a:lstStyle/>
          <a:p>
            <a:r>
              <a:rPr lang="en-US" sz="2400" dirty="0"/>
              <a:t>Python</a:t>
            </a:r>
          </a:p>
        </p:txBody>
      </p:sp>
      <p:sp>
        <p:nvSpPr>
          <p:cNvPr id="6" name="Content Placeholder 5"/>
          <p:cNvSpPr>
            <a:spLocks noGrp="1"/>
          </p:cNvSpPr>
          <p:nvPr>
            <p:ph sz="quarter" idx="4"/>
          </p:nvPr>
        </p:nvSpPr>
        <p:spPr>
          <a:xfrm>
            <a:off x="1386003" y="1760287"/>
            <a:ext cx="10048461" cy="4897188"/>
          </a:xfrm>
        </p:spPr>
        <p:txBody>
          <a:bodyPr>
            <a:normAutofit/>
          </a:bodyPr>
          <a:lstStyle/>
          <a:p>
            <a:r>
              <a:rPr lang="en-US" dirty="0"/>
              <a:t>A method is a function within a class. The first argument (methods must always take at least one argument) is always the instance of the class on which the function is invoked. </a:t>
            </a:r>
          </a:p>
          <a:p>
            <a:pPr marL="0" indent="0">
              <a:buNone/>
            </a:pPr>
            <a:r>
              <a:rPr lang="en-US" dirty="0"/>
              <a:t>class Foo:</a:t>
            </a:r>
          </a:p>
          <a:p>
            <a:pPr marL="0" indent="0">
              <a:buNone/>
            </a:pPr>
            <a:r>
              <a:rPr lang="en-US" dirty="0"/>
              <a:t>	def </a:t>
            </a:r>
            <a:r>
              <a:rPr lang="en-US" dirty="0" err="1"/>
              <a:t>setx</a:t>
            </a:r>
            <a:r>
              <a:rPr lang="en-US" dirty="0"/>
              <a:t>(</a:t>
            </a:r>
            <a:r>
              <a:rPr lang="en-US" dirty="0" err="1"/>
              <a:t>self,x</a:t>
            </a:r>
            <a:r>
              <a:rPr lang="en-US" dirty="0"/>
              <a:t>):</a:t>
            </a:r>
          </a:p>
          <a:p>
            <a:pPr marL="0" indent="0">
              <a:buNone/>
            </a:pPr>
            <a:r>
              <a:rPr lang="en-US" dirty="0"/>
              <a:t>		</a:t>
            </a:r>
            <a:r>
              <a:rPr lang="en-US" dirty="0" err="1"/>
              <a:t>self.x</a:t>
            </a:r>
            <a:r>
              <a:rPr lang="en-US" dirty="0"/>
              <a:t>= x</a:t>
            </a:r>
          </a:p>
          <a:p>
            <a:pPr marL="0" indent="0">
              <a:buNone/>
            </a:pPr>
            <a:r>
              <a:rPr lang="en-US" dirty="0"/>
              <a:t>	def car(self):</a:t>
            </a:r>
          </a:p>
          <a:p>
            <a:pPr marL="0" indent="0">
              <a:buNone/>
            </a:pPr>
            <a:r>
              <a:rPr lang="en-US" dirty="0"/>
              <a:t>		print </a:t>
            </a:r>
            <a:r>
              <a:rPr lang="en-US" dirty="0" err="1"/>
              <a:t>self.x</a:t>
            </a:r>
            <a:endParaRPr lang="en-US" dirty="0"/>
          </a:p>
          <a:p>
            <a:r>
              <a:rPr lang="en-US" dirty="0"/>
              <a:t>Calling a method is much like calling a function, but instead of passing the instance as the first parameter like the list of formal parameters suggests, use the function as an attribute of the instance.</a:t>
            </a:r>
            <a:br>
              <a:rPr lang="en-US" dirty="0"/>
            </a:br>
            <a:endParaRPr lang="en-US" dirty="0"/>
          </a:p>
        </p:txBody>
      </p:sp>
    </p:spTree>
    <p:extLst>
      <p:ext uri="{BB962C8B-B14F-4D97-AF65-F5344CB8AC3E}">
        <p14:creationId xmlns:p14="http://schemas.microsoft.com/office/powerpoint/2010/main" val="1805569224"/>
      </p:ext>
    </p:extLst>
  </p:cSld>
  <p:clrMapOvr>
    <a:masterClrMapping/>
  </p:clrMapOvr>
</p:sld>
</file>

<file path=ppt/theme/theme1.xml><?xml version="1.0" encoding="utf-8"?>
<a:theme xmlns:a="http://schemas.openxmlformats.org/drawingml/2006/main" name="Badg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218</TotalTime>
  <Words>520</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Impact</vt:lpstr>
      <vt:lpstr>Badge</vt:lpstr>
      <vt:lpstr>Generic classes &amp; Methods</vt:lpstr>
      <vt:lpstr>Project Overview</vt:lpstr>
      <vt:lpstr>Project Overview</vt:lpstr>
      <vt:lpstr>Naming a method 101</vt:lpstr>
      <vt:lpstr>Overloading methods</vt:lpstr>
      <vt:lpstr>Putting it all together</vt:lpstr>
      <vt:lpstr>Java vs. Python</vt:lpstr>
      <vt:lpstr>Java vs. python: classes</vt:lpstr>
      <vt:lpstr>Java vs. python: methods</vt:lpstr>
      <vt:lpstr>Currency converter</vt:lpstr>
      <vt:lpstr>Currency converter</vt:lpstr>
      <vt:lpstr>Code explanation</vt:lpstr>
      <vt:lpstr>Code explanation</vt:lpstr>
      <vt:lpstr>Summary</vt:lpstr>
      <vt:lpstr>References</vt:lpstr>
      <vt:lpstr>Special Thanks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classes &amp; Methods</dc:title>
  <dc:creator>QueenB</dc:creator>
  <cp:lastModifiedBy>QueenB</cp:lastModifiedBy>
  <cp:revision>57</cp:revision>
  <dcterms:created xsi:type="dcterms:W3CDTF">2017-04-25T21:39:42Z</dcterms:created>
  <dcterms:modified xsi:type="dcterms:W3CDTF">2017-04-26T01:58:33Z</dcterms:modified>
</cp:coreProperties>
</file>