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65" r:id="rId4"/>
    <p:sldId id="258" r:id="rId5"/>
    <p:sldId id="259" r:id="rId6"/>
    <p:sldId id="287" r:id="rId7"/>
    <p:sldId id="260" r:id="rId8"/>
    <p:sldId id="261" r:id="rId9"/>
    <p:sldId id="263" r:id="rId10"/>
    <p:sldId id="273" r:id="rId11"/>
    <p:sldId id="274" r:id="rId12"/>
    <p:sldId id="278" r:id="rId13"/>
    <p:sldId id="270" r:id="rId14"/>
    <p:sldId id="266" r:id="rId15"/>
    <p:sldId id="277" r:id="rId16"/>
    <p:sldId id="269" r:id="rId17"/>
    <p:sldId id="267" r:id="rId18"/>
    <p:sldId id="268" r:id="rId19"/>
    <p:sldId id="279" r:id="rId20"/>
    <p:sldId id="280" r:id="rId21"/>
    <p:sldId id="281" r:id="rId22"/>
    <p:sldId id="282" r:id="rId23"/>
    <p:sldId id="283" r:id="rId24"/>
    <p:sldId id="275" r:id="rId25"/>
    <p:sldId id="288" r:id="rId26"/>
    <p:sldId id="289" r:id="rId27"/>
    <p:sldId id="285" r:id="rId28"/>
    <p:sldId id="290" r:id="rId29"/>
    <p:sldId id="291" r:id="rId30"/>
    <p:sldId id="284" r:id="rId31"/>
    <p:sldId id="264"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Ay" initials="TA" lastIdx="1" clrIdx="0">
    <p:extLst>
      <p:ext uri="{19B8F6BF-5375-455C-9EA6-DF929625EA0E}">
        <p15:presenceInfo xmlns:p15="http://schemas.microsoft.com/office/powerpoint/2012/main" userId="Tolga 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25T19:54:23.649"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EA2D7D-27F0-4B62-BE9F-6CE5005D4EDE}" type="datetimeFigureOut">
              <a:rPr lang="en-US" smtClean="0"/>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ABDBB-7A27-46EE-BFB3-E64C4FCDCED5}" type="slidenum">
              <a:rPr lang="en-US" smtClean="0"/>
              <a:t>‹#›</a:t>
            </a:fld>
            <a:endParaRPr lang="en-US"/>
          </a:p>
        </p:txBody>
      </p:sp>
    </p:spTree>
    <p:extLst>
      <p:ext uri="{BB962C8B-B14F-4D97-AF65-F5344CB8AC3E}">
        <p14:creationId xmlns:p14="http://schemas.microsoft.com/office/powerpoint/2010/main" val="206271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EA2D7D-27F0-4B62-BE9F-6CE5005D4EDE}" type="datetimeFigureOut">
              <a:rPr lang="en-US" smtClean="0"/>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ABDBB-7A27-46EE-BFB3-E64C4FCDCED5}" type="slidenum">
              <a:rPr lang="en-US" smtClean="0"/>
              <a:t>‹#›</a:t>
            </a:fld>
            <a:endParaRPr lang="en-US"/>
          </a:p>
        </p:txBody>
      </p:sp>
    </p:spTree>
    <p:extLst>
      <p:ext uri="{BB962C8B-B14F-4D97-AF65-F5344CB8AC3E}">
        <p14:creationId xmlns:p14="http://schemas.microsoft.com/office/powerpoint/2010/main" val="151469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EA2D7D-27F0-4B62-BE9F-6CE5005D4EDE}" type="datetimeFigureOut">
              <a:rPr lang="en-US" smtClean="0"/>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ABDBB-7A27-46EE-BFB3-E64C4FCDCED5}" type="slidenum">
              <a:rPr lang="en-US" smtClean="0"/>
              <a:t>‹#›</a:t>
            </a:fld>
            <a:endParaRPr lang="en-US"/>
          </a:p>
        </p:txBody>
      </p:sp>
    </p:spTree>
    <p:extLst>
      <p:ext uri="{BB962C8B-B14F-4D97-AF65-F5344CB8AC3E}">
        <p14:creationId xmlns:p14="http://schemas.microsoft.com/office/powerpoint/2010/main" val="339922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EA2D7D-27F0-4B62-BE9F-6CE5005D4EDE}" type="datetimeFigureOut">
              <a:rPr lang="en-US" smtClean="0"/>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ABDBB-7A27-46EE-BFB3-E64C4FCDCED5}" type="slidenum">
              <a:rPr lang="en-US" smtClean="0"/>
              <a:t>‹#›</a:t>
            </a:fld>
            <a:endParaRPr lang="en-US"/>
          </a:p>
        </p:txBody>
      </p:sp>
    </p:spTree>
    <p:extLst>
      <p:ext uri="{BB962C8B-B14F-4D97-AF65-F5344CB8AC3E}">
        <p14:creationId xmlns:p14="http://schemas.microsoft.com/office/powerpoint/2010/main" val="133695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EA2D7D-27F0-4B62-BE9F-6CE5005D4EDE}" type="datetimeFigureOut">
              <a:rPr lang="en-US" smtClean="0"/>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ABDBB-7A27-46EE-BFB3-E64C4FCDCED5}" type="slidenum">
              <a:rPr lang="en-US" smtClean="0"/>
              <a:t>‹#›</a:t>
            </a:fld>
            <a:endParaRPr lang="en-US"/>
          </a:p>
        </p:txBody>
      </p:sp>
    </p:spTree>
    <p:extLst>
      <p:ext uri="{BB962C8B-B14F-4D97-AF65-F5344CB8AC3E}">
        <p14:creationId xmlns:p14="http://schemas.microsoft.com/office/powerpoint/2010/main" val="404748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EA2D7D-27F0-4B62-BE9F-6CE5005D4EDE}" type="datetimeFigureOut">
              <a:rPr lang="en-US" smtClean="0"/>
              <a:t>25.04.2019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ABDBB-7A27-46EE-BFB3-E64C4FCDCED5}" type="slidenum">
              <a:rPr lang="en-US" smtClean="0"/>
              <a:t>‹#›</a:t>
            </a:fld>
            <a:endParaRPr lang="en-US"/>
          </a:p>
        </p:txBody>
      </p:sp>
    </p:spTree>
    <p:extLst>
      <p:ext uri="{BB962C8B-B14F-4D97-AF65-F5344CB8AC3E}">
        <p14:creationId xmlns:p14="http://schemas.microsoft.com/office/powerpoint/2010/main" val="25966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EA2D7D-27F0-4B62-BE9F-6CE5005D4EDE}" type="datetimeFigureOut">
              <a:rPr lang="en-US" smtClean="0"/>
              <a:t>25.04.2019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2ABDBB-7A27-46EE-BFB3-E64C4FCDCED5}" type="slidenum">
              <a:rPr lang="en-US" smtClean="0"/>
              <a:t>‹#›</a:t>
            </a:fld>
            <a:endParaRPr lang="en-US"/>
          </a:p>
        </p:txBody>
      </p:sp>
    </p:spTree>
    <p:extLst>
      <p:ext uri="{BB962C8B-B14F-4D97-AF65-F5344CB8AC3E}">
        <p14:creationId xmlns:p14="http://schemas.microsoft.com/office/powerpoint/2010/main" val="1478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EA2D7D-27F0-4B62-BE9F-6CE5005D4EDE}" type="datetimeFigureOut">
              <a:rPr lang="en-US" smtClean="0"/>
              <a:t>25.04.2019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2ABDBB-7A27-46EE-BFB3-E64C4FCDCED5}" type="slidenum">
              <a:rPr lang="en-US" smtClean="0"/>
              <a:t>‹#›</a:t>
            </a:fld>
            <a:endParaRPr lang="en-US"/>
          </a:p>
        </p:txBody>
      </p:sp>
    </p:spTree>
    <p:extLst>
      <p:ext uri="{BB962C8B-B14F-4D97-AF65-F5344CB8AC3E}">
        <p14:creationId xmlns:p14="http://schemas.microsoft.com/office/powerpoint/2010/main" val="392864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A2D7D-27F0-4B62-BE9F-6CE5005D4EDE}" type="datetimeFigureOut">
              <a:rPr lang="en-US" smtClean="0"/>
              <a:t>25.04.2019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2ABDBB-7A27-46EE-BFB3-E64C4FCDCED5}" type="slidenum">
              <a:rPr lang="en-US" smtClean="0"/>
              <a:t>‹#›</a:t>
            </a:fld>
            <a:endParaRPr lang="en-US"/>
          </a:p>
        </p:txBody>
      </p:sp>
    </p:spTree>
    <p:extLst>
      <p:ext uri="{BB962C8B-B14F-4D97-AF65-F5344CB8AC3E}">
        <p14:creationId xmlns:p14="http://schemas.microsoft.com/office/powerpoint/2010/main" val="345399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EA2D7D-27F0-4B62-BE9F-6CE5005D4EDE}" type="datetimeFigureOut">
              <a:rPr lang="en-US" smtClean="0"/>
              <a:t>25.04.2019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ABDBB-7A27-46EE-BFB3-E64C4FCDCED5}" type="slidenum">
              <a:rPr lang="en-US" smtClean="0"/>
              <a:t>‹#›</a:t>
            </a:fld>
            <a:endParaRPr lang="en-US"/>
          </a:p>
        </p:txBody>
      </p:sp>
    </p:spTree>
    <p:extLst>
      <p:ext uri="{BB962C8B-B14F-4D97-AF65-F5344CB8AC3E}">
        <p14:creationId xmlns:p14="http://schemas.microsoft.com/office/powerpoint/2010/main" val="328728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EA2D7D-27F0-4B62-BE9F-6CE5005D4EDE}" type="datetimeFigureOut">
              <a:rPr lang="en-US" smtClean="0"/>
              <a:t>25.04.2019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ABDBB-7A27-46EE-BFB3-E64C4FCDCED5}" type="slidenum">
              <a:rPr lang="en-US" smtClean="0"/>
              <a:t>‹#›</a:t>
            </a:fld>
            <a:endParaRPr lang="en-US"/>
          </a:p>
        </p:txBody>
      </p:sp>
    </p:spTree>
    <p:extLst>
      <p:ext uri="{BB962C8B-B14F-4D97-AF65-F5344CB8AC3E}">
        <p14:creationId xmlns:p14="http://schemas.microsoft.com/office/powerpoint/2010/main" val="4636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A2D7D-27F0-4B62-BE9F-6CE5005D4EDE}" type="datetimeFigureOut">
              <a:rPr lang="en-US" smtClean="0"/>
              <a:t>25.04.2019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ABDBB-7A27-46EE-BFB3-E64C4FCDCED5}" type="slidenum">
              <a:rPr lang="en-US" smtClean="0"/>
              <a:t>‹#›</a:t>
            </a:fld>
            <a:endParaRPr lang="en-US"/>
          </a:p>
        </p:txBody>
      </p:sp>
    </p:spTree>
    <p:extLst>
      <p:ext uri="{BB962C8B-B14F-4D97-AF65-F5344CB8AC3E}">
        <p14:creationId xmlns:p14="http://schemas.microsoft.com/office/powerpoint/2010/main" val="33808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Promotion Analysis Case Study</a:t>
            </a:r>
            <a:endParaRPr lang="en-US" sz="6000" b="1"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PART A - Clustering</a:t>
            </a:r>
          </a:p>
          <a:p>
            <a:pPr lvl="1"/>
            <a:r>
              <a:rPr lang="en-US" dirty="0" smtClean="0"/>
              <a:t>Questions and Answers</a:t>
            </a:r>
          </a:p>
          <a:p>
            <a:pPr marL="514350" indent="-514350">
              <a:buFont typeface="+mj-lt"/>
              <a:buAutoNum type="arabicPeriod"/>
            </a:pPr>
            <a:r>
              <a:rPr lang="en-US" dirty="0" smtClean="0"/>
              <a:t>PART B – Prediction</a:t>
            </a:r>
          </a:p>
          <a:p>
            <a:pPr lvl="1"/>
            <a:r>
              <a:rPr lang="en-US" dirty="0" smtClean="0"/>
              <a:t>Model Results</a:t>
            </a:r>
          </a:p>
          <a:p>
            <a:pPr lvl="1"/>
            <a:r>
              <a:rPr lang="en-US" dirty="0" smtClean="0"/>
              <a:t>Promotion 5</a:t>
            </a:r>
          </a:p>
          <a:p>
            <a:pPr lvl="1"/>
            <a:r>
              <a:rPr lang="en-US" dirty="0" smtClean="0"/>
              <a:t>Question and Answer</a:t>
            </a:r>
          </a:p>
          <a:p>
            <a:pPr marL="514350" indent="-514350">
              <a:buFont typeface="+mj-lt"/>
              <a:buAutoNum type="arabicPeriod"/>
            </a:pPr>
            <a:r>
              <a:rPr lang="en-US" dirty="0" smtClean="0"/>
              <a:t>REPORT</a:t>
            </a:r>
          </a:p>
          <a:p>
            <a:pPr lvl="1"/>
            <a:r>
              <a:rPr lang="en-US" dirty="0" smtClean="0"/>
              <a:t>Interpreting Results</a:t>
            </a:r>
          </a:p>
          <a:p>
            <a:pPr lvl="1"/>
            <a:r>
              <a:rPr lang="en-US" dirty="0" smtClean="0"/>
              <a:t>Recommendations</a:t>
            </a:r>
          </a:p>
          <a:p>
            <a:pPr lvl="1"/>
            <a:r>
              <a:rPr lang="en-US" dirty="0" smtClean="0"/>
              <a:t>Statistics for all models </a:t>
            </a:r>
            <a:r>
              <a:rPr lang="en-US" dirty="0" smtClean="0"/>
              <a:t>used</a:t>
            </a:r>
          </a:p>
          <a:p>
            <a:pPr lvl="1"/>
            <a:r>
              <a:rPr lang="en-US" dirty="0" smtClean="0"/>
              <a:t>About Data Need</a:t>
            </a:r>
            <a:endParaRPr lang="en-US" dirty="0" smtClean="0"/>
          </a:p>
          <a:p>
            <a:endParaRPr lang="en-US" dirty="0"/>
          </a:p>
        </p:txBody>
      </p:sp>
    </p:spTree>
    <p:extLst>
      <p:ext uri="{BB962C8B-B14F-4D97-AF65-F5344CB8AC3E}">
        <p14:creationId xmlns:p14="http://schemas.microsoft.com/office/powerpoint/2010/main" val="1487959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721234"/>
            <a:ext cx="3932237" cy="1600200"/>
          </a:xfrm>
        </p:spPr>
        <p:txBody>
          <a:bodyPr>
            <a:noAutofit/>
          </a:bodyPr>
          <a:lstStyle/>
          <a:p>
            <a:pPr algn="ctr" fontAlgn="ctr"/>
            <a:r>
              <a:rPr lang="en-US" b="1" u="sng" dirty="0" smtClean="0"/>
              <a:t>Question</a:t>
            </a:r>
            <a:r>
              <a:rPr lang="en-US" sz="2000" dirty="0" smtClean="0"/>
              <a:t/>
            </a:r>
            <a:br>
              <a:rPr lang="en-US" sz="2000" dirty="0" smtClean="0"/>
            </a:br>
            <a:r>
              <a:rPr lang="en-US" sz="2000" dirty="0"/>
              <a:t>Is there any significant difference between promotion impacts of the Fast versus Slow </a:t>
            </a:r>
            <a:r>
              <a:rPr lang="en-US" sz="2000" dirty="0" smtClean="0"/>
              <a:t>stores?</a:t>
            </a:r>
            <a:endParaRPr lang="en-US" sz="2000" dirty="0"/>
          </a:p>
        </p:txBody>
      </p:sp>
      <p:sp>
        <p:nvSpPr>
          <p:cNvPr id="7" name="Text Placeholder 6"/>
          <p:cNvSpPr>
            <a:spLocks noGrp="1"/>
          </p:cNvSpPr>
          <p:nvPr>
            <p:ph type="body" sz="half" idx="2"/>
          </p:nvPr>
        </p:nvSpPr>
        <p:spPr>
          <a:xfrm>
            <a:off x="839787" y="2563238"/>
            <a:ext cx="3932237" cy="3811588"/>
          </a:xfrm>
        </p:spPr>
        <p:txBody>
          <a:bodyPr/>
          <a:lstStyle/>
          <a:p>
            <a:pPr algn="ctr"/>
            <a:r>
              <a:rPr lang="en-US" sz="3200" b="1" u="sng" dirty="0" smtClean="0">
                <a:latin typeface="+mj-lt"/>
              </a:rPr>
              <a:t>Answer</a:t>
            </a:r>
            <a:endParaRPr lang="en-US" altLang="en-US" dirty="0">
              <a:latin typeface="+mj-lt"/>
            </a:endParaRPr>
          </a:p>
          <a:p>
            <a:pPr algn="ctr"/>
            <a:r>
              <a:rPr lang="en-US" altLang="en-US" sz="2000" dirty="0" smtClean="0">
                <a:latin typeface="+mj-lt"/>
              </a:rPr>
              <a:t>There is no </a:t>
            </a:r>
            <a:r>
              <a:rPr lang="en-US" altLang="en-US" sz="2000" dirty="0" err="1" smtClean="0">
                <a:latin typeface="+mj-lt"/>
              </a:rPr>
              <a:t>significan</a:t>
            </a:r>
            <a:r>
              <a:rPr lang="en-US" altLang="en-US" sz="2000" dirty="0" smtClean="0">
                <a:latin typeface="+mj-lt"/>
              </a:rPr>
              <a:t> difference between Fast vs. Slow stores. Slow stores sales increased just %2 more then Fast stores.</a:t>
            </a:r>
            <a:endParaRPr lang="en-US" altLang="en-US" sz="2000" dirty="0">
              <a:latin typeface="+mj-lt"/>
            </a:endParaRPr>
          </a:p>
          <a:p>
            <a:pPr algn="ctr"/>
            <a:endParaRPr lang="en-US" u="sng" dirty="0" smtClean="0"/>
          </a:p>
          <a:p>
            <a:endParaRPr lang="en-US" dirty="0" smtClean="0"/>
          </a:p>
          <a:p>
            <a:endParaRPr lang="en-US" dirty="0"/>
          </a:p>
        </p:txBody>
      </p:sp>
      <p:pic>
        <p:nvPicPr>
          <p:cNvPr id="3" name="Picture 2"/>
          <p:cNvPicPr>
            <a:picLocks noChangeAspect="1"/>
          </p:cNvPicPr>
          <p:nvPr/>
        </p:nvPicPr>
        <p:blipFill>
          <a:blip r:embed="rId2"/>
          <a:stretch>
            <a:fillRect/>
          </a:stretch>
        </p:blipFill>
        <p:spPr>
          <a:xfrm>
            <a:off x="4931923" y="721234"/>
            <a:ext cx="7149830" cy="4846877"/>
          </a:xfrm>
          <a:prstGeom prst="rect">
            <a:avLst/>
          </a:prstGeom>
        </p:spPr>
      </p:pic>
    </p:spTree>
    <p:extLst>
      <p:ext uri="{BB962C8B-B14F-4D97-AF65-F5344CB8AC3E}">
        <p14:creationId xmlns:p14="http://schemas.microsoft.com/office/powerpoint/2010/main" val="883566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2. PART B - Prediction</a:t>
            </a:r>
            <a:br>
              <a:rPr lang="en-US" dirty="0" smtClean="0"/>
            </a:br>
            <a:endParaRPr lang="en-US" dirty="0"/>
          </a:p>
        </p:txBody>
      </p:sp>
      <p:sp>
        <p:nvSpPr>
          <p:cNvPr id="6" name="Subtitle 5"/>
          <p:cNvSpPr>
            <a:spLocks noGrp="1"/>
          </p:cNvSpPr>
          <p:nvPr>
            <p:ph type="subTitle" idx="1"/>
          </p:nvPr>
        </p:nvSpPr>
        <p:spPr/>
        <p:txBody>
          <a:bodyPr/>
          <a:lstStyle/>
          <a:p>
            <a:r>
              <a:rPr lang="en-US" dirty="0" smtClean="0"/>
              <a:t>Model Result</a:t>
            </a:r>
            <a:endParaRPr lang="en-US" dirty="0"/>
          </a:p>
        </p:txBody>
      </p:sp>
    </p:spTree>
    <p:extLst>
      <p:ext uri="{BB962C8B-B14F-4D97-AF65-F5344CB8AC3E}">
        <p14:creationId xmlns:p14="http://schemas.microsoft.com/office/powerpoint/2010/main" val="106145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 : Root Mean Squared Percent Error</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r>
              <a:rPr lang="en-US" dirty="0" smtClean="0"/>
              <a:t>Calculation:</a:t>
            </a:r>
          </a:p>
          <a:p>
            <a:endParaRPr lang="en-US" dirty="0" smtClean="0"/>
          </a:p>
          <a:p>
            <a:endParaRPr lang="en-US" dirty="0"/>
          </a:p>
          <a:p>
            <a:r>
              <a:rPr lang="en-US" dirty="0" smtClean="0"/>
              <a:t>Applying:</a:t>
            </a:r>
          </a:p>
          <a:p>
            <a:endParaRPr lang="en-US" dirty="0" smtClean="0"/>
          </a:p>
          <a:p>
            <a:endParaRPr lang="en-US" dirty="0"/>
          </a:p>
          <a:p>
            <a:r>
              <a:rPr lang="en-US" dirty="0" smtClean="0"/>
              <a:t>RMSPE : 0.4399</a:t>
            </a:r>
            <a:endParaRPr lang="en-US" dirty="0" smtClean="0"/>
          </a:p>
          <a:p>
            <a:endParaRPr lang="en-US" dirty="0"/>
          </a:p>
        </p:txBody>
      </p:sp>
      <p:pic>
        <p:nvPicPr>
          <p:cNvPr id="5" name="Picture 4"/>
          <p:cNvPicPr>
            <a:picLocks noChangeAspect="1"/>
          </p:cNvPicPr>
          <p:nvPr/>
        </p:nvPicPr>
        <p:blipFill>
          <a:blip r:embed="rId2"/>
          <a:stretch>
            <a:fillRect/>
          </a:stretch>
        </p:blipFill>
        <p:spPr>
          <a:xfrm>
            <a:off x="5008297" y="457200"/>
            <a:ext cx="6142252" cy="5433531"/>
          </a:xfrm>
          <a:prstGeom prst="rect">
            <a:avLst/>
          </a:prstGeom>
        </p:spPr>
      </p:pic>
      <p:pic>
        <p:nvPicPr>
          <p:cNvPr id="3" name="Picture 2"/>
          <p:cNvPicPr>
            <a:picLocks noChangeAspect="1"/>
          </p:cNvPicPr>
          <p:nvPr/>
        </p:nvPicPr>
        <p:blipFill>
          <a:blip r:embed="rId3"/>
          <a:stretch>
            <a:fillRect/>
          </a:stretch>
        </p:blipFill>
        <p:spPr>
          <a:xfrm>
            <a:off x="942115" y="3117300"/>
            <a:ext cx="2629128" cy="563929"/>
          </a:xfrm>
          <a:prstGeom prst="rect">
            <a:avLst/>
          </a:prstGeom>
        </p:spPr>
      </p:pic>
      <p:pic>
        <p:nvPicPr>
          <p:cNvPr id="6" name="Picture 5"/>
          <p:cNvPicPr>
            <a:picLocks noChangeAspect="1"/>
          </p:cNvPicPr>
          <p:nvPr/>
        </p:nvPicPr>
        <p:blipFill>
          <a:blip r:embed="rId4"/>
          <a:stretch>
            <a:fillRect/>
          </a:stretch>
        </p:blipFill>
        <p:spPr>
          <a:xfrm>
            <a:off x="942115" y="4189617"/>
            <a:ext cx="2804403" cy="236240"/>
          </a:xfrm>
          <a:prstGeom prst="rect">
            <a:avLst/>
          </a:prstGeom>
        </p:spPr>
      </p:pic>
    </p:spTree>
    <p:extLst>
      <p:ext uri="{BB962C8B-B14F-4D97-AF65-F5344CB8AC3E}">
        <p14:creationId xmlns:p14="http://schemas.microsoft.com/office/powerpoint/2010/main" val="1685084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16" y="240590"/>
            <a:ext cx="10515600" cy="1325563"/>
          </a:xfrm>
        </p:spPr>
        <p:txBody>
          <a:bodyPr/>
          <a:lstStyle/>
          <a:p>
            <a:pPr algn="ctr"/>
            <a:r>
              <a:rPr lang="en-US" dirty="0" smtClean="0"/>
              <a:t>SALES PREDICTION ON TEST DATA</a:t>
            </a:r>
            <a:endParaRPr lang="en-US" dirty="0"/>
          </a:p>
        </p:txBody>
      </p:sp>
      <p:pic>
        <p:nvPicPr>
          <p:cNvPr id="4" name="Content Placeholder 3"/>
          <p:cNvPicPr>
            <a:picLocks noGrp="1" noChangeAspect="1"/>
          </p:cNvPicPr>
          <p:nvPr>
            <p:ph idx="1"/>
          </p:nvPr>
        </p:nvPicPr>
        <p:blipFill>
          <a:blip r:embed="rId2"/>
          <a:stretch>
            <a:fillRect/>
          </a:stretch>
        </p:blipFill>
        <p:spPr>
          <a:xfrm>
            <a:off x="7357" y="1566153"/>
            <a:ext cx="12187519" cy="5291847"/>
          </a:xfrm>
          <a:prstGeom prst="rect">
            <a:avLst/>
          </a:prstGeom>
        </p:spPr>
      </p:pic>
    </p:spTree>
    <p:extLst>
      <p:ext uri="{BB962C8B-B14F-4D97-AF65-F5344CB8AC3E}">
        <p14:creationId xmlns:p14="http://schemas.microsoft.com/office/powerpoint/2010/main" val="4196732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Prediction error on On/Off Promotion Period</a:t>
            </a:r>
            <a:endParaRPr lang="en-US" dirty="0"/>
          </a:p>
        </p:txBody>
      </p:sp>
      <p:pic>
        <p:nvPicPr>
          <p:cNvPr id="4" name="Content Placeholder 3"/>
          <p:cNvPicPr>
            <a:picLocks noGrp="1" noChangeAspect="1"/>
          </p:cNvPicPr>
          <p:nvPr>
            <p:ph idx="1"/>
          </p:nvPr>
        </p:nvPicPr>
        <p:blipFill>
          <a:blip r:embed="rId2"/>
          <a:stretch>
            <a:fillRect/>
          </a:stretch>
        </p:blipFill>
        <p:spPr>
          <a:xfrm>
            <a:off x="1504545" y="1672003"/>
            <a:ext cx="9182910" cy="4842405"/>
          </a:xfrm>
          <a:prstGeom prst="rect">
            <a:avLst/>
          </a:prstGeom>
        </p:spPr>
      </p:pic>
    </p:spTree>
    <p:extLst>
      <p:ext uri="{BB962C8B-B14F-4D97-AF65-F5344CB8AC3E}">
        <p14:creationId xmlns:p14="http://schemas.microsoft.com/office/powerpoint/2010/main" val="3518713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2. PART B - Prediction</a:t>
            </a:r>
            <a:br>
              <a:rPr lang="en-US" dirty="0" smtClean="0"/>
            </a:br>
            <a:endParaRPr lang="en-US" dirty="0"/>
          </a:p>
        </p:txBody>
      </p:sp>
      <p:sp>
        <p:nvSpPr>
          <p:cNvPr id="6" name="Subtitle 5"/>
          <p:cNvSpPr>
            <a:spLocks noGrp="1"/>
          </p:cNvSpPr>
          <p:nvPr>
            <p:ph type="subTitle" idx="1"/>
          </p:nvPr>
        </p:nvSpPr>
        <p:spPr/>
        <p:txBody>
          <a:bodyPr/>
          <a:lstStyle/>
          <a:p>
            <a:r>
              <a:rPr lang="en-US" dirty="0" smtClean="0"/>
              <a:t>Promotion 5</a:t>
            </a:r>
            <a:endParaRPr lang="en-US" dirty="0"/>
          </a:p>
        </p:txBody>
      </p:sp>
    </p:spTree>
    <p:extLst>
      <p:ext uri="{BB962C8B-B14F-4D97-AF65-F5344CB8AC3E}">
        <p14:creationId xmlns:p14="http://schemas.microsoft.com/office/powerpoint/2010/main" val="2842345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dirty="0" smtClean="0"/>
              <a:t>5</a:t>
            </a:r>
            <a:r>
              <a:rPr lang="en-US" baseline="30000" dirty="0" smtClean="0"/>
              <a:t>th</a:t>
            </a:r>
            <a:r>
              <a:rPr lang="en-US" dirty="0" smtClean="0"/>
              <a:t> Promotion Date Prediction-Actual Sales</a:t>
            </a:r>
            <a:endParaRPr lang="en-US" dirty="0"/>
          </a:p>
        </p:txBody>
      </p:sp>
      <p:pic>
        <p:nvPicPr>
          <p:cNvPr id="8" name="Content Placeholder 7"/>
          <p:cNvPicPr>
            <a:picLocks noGrp="1" noChangeAspect="1"/>
          </p:cNvPicPr>
          <p:nvPr>
            <p:ph idx="1"/>
          </p:nvPr>
        </p:nvPicPr>
        <p:blipFill>
          <a:blip r:embed="rId2"/>
          <a:stretch>
            <a:fillRect/>
          </a:stretch>
        </p:blipFill>
        <p:spPr>
          <a:xfrm>
            <a:off x="-8388" y="2244569"/>
            <a:ext cx="12206507" cy="4078409"/>
          </a:xfrm>
          <a:prstGeom prst="rect">
            <a:avLst/>
          </a:prstGeom>
        </p:spPr>
      </p:pic>
    </p:spTree>
    <p:extLst>
      <p:ext uri="{BB962C8B-B14F-4D97-AF65-F5344CB8AC3E}">
        <p14:creationId xmlns:p14="http://schemas.microsoft.com/office/powerpoint/2010/main" val="2593253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Prediction error and sum of sales by day</a:t>
            </a:r>
            <a:endParaRPr lang="en-US" dirty="0"/>
          </a:p>
        </p:txBody>
      </p:sp>
      <p:pic>
        <p:nvPicPr>
          <p:cNvPr id="4" name="Content Placeholder 3"/>
          <p:cNvPicPr>
            <a:picLocks noGrp="1" noChangeAspect="1"/>
          </p:cNvPicPr>
          <p:nvPr>
            <p:ph idx="1"/>
          </p:nvPr>
        </p:nvPicPr>
        <p:blipFill>
          <a:blip r:embed="rId2"/>
          <a:stretch>
            <a:fillRect/>
          </a:stretch>
        </p:blipFill>
        <p:spPr>
          <a:xfrm>
            <a:off x="916578" y="2244259"/>
            <a:ext cx="10515600" cy="3740492"/>
          </a:xfrm>
          <a:prstGeom prst="rect">
            <a:avLst/>
          </a:prstGeom>
        </p:spPr>
      </p:pic>
    </p:spTree>
    <p:extLst>
      <p:ext uri="{BB962C8B-B14F-4D97-AF65-F5344CB8AC3E}">
        <p14:creationId xmlns:p14="http://schemas.microsoft.com/office/powerpoint/2010/main" val="3980719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Average Prediction error quantity by day</a:t>
            </a:r>
            <a:endParaRPr lang="en-US" dirty="0"/>
          </a:p>
        </p:txBody>
      </p:sp>
      <p:pic>
        <p:nvPicPr>
          <p:cNvPr id="4" name="Content Placeholder 3"/>
          <p:cNvPicPr>
            <a:picLocks noGrp="1" noChangeAspect="1"/>
          </p:cNvPicPr>
          <p:nvPr>
            <p:ph idx="1"/>
          </p:nvPr>
        </p:nvPicPr>
        <p:blipFill>
          <a:blip r:embed="rId2"/>
          <a:stretch>
            <a:fillRect/>
          </a:stretch>
        </p:blipFill>
        <p:spPr>
          <a:xfrm>
            <a:off x="838200" y="2087241"/>
            <a:ext cx="10515600" cy="3828105"/>
          </a:xfrm>
          <a:prstGeom prst="rect">
            <a:avLst/>
          </a:prstGeom>
        </p:spPr>
      </p:pic>
    </p:spTree>
    <p:extLst>
      <p:ext uri="{BB962C8B-B14F-4D97-AF65-F5344CB8AC3E}">
        <p14:creationId xmlns:p14="http://schemas.microsoft.com/office/powerpoint/2010/main" val="2639548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2. PART B - Prediction</a:t>
            </a:r>
            <a:br>
              <a:rPr lang="en-US" dirty="0" smtClean="0"/>
            </a:br>
            <a:endParaRPr lang="en-US" dirty="0"/>
          </a:p>
        </p:txBody>
      </p:sp>
      <p:sp>
        <p:nvSpPr>
          <p:cNvPr id="6" name="Subtitle 5"/>
          <p:cNvSpPr>
            <a:spLocks noGrp="1"/>
          </p:cNvSpPr>
          <p:nvPr>
            <p:ph type="subTitle" idx="1"/>
          </p:nvPr>
        </p:nvSpPr>
        <p:spPr/>
        <p:txBody>
          <a:bodyPr/>
          <a:lstStyle/>
          <a:p>
            <a:r>
              <a:rPr lang="en-US" dirty="0" smtClean="0"/>
              <a:t>Questions and Answers</a:t>
            </a:r>
            <a:endParaRPr lang="en-US" dirty="0"/>
          </a:p>
        </p:txBody>
      </p:sp>
    </p:spTree>
    <p:extLst>
      <p:ext uri="{BB962C8B-B14F-4D97-AF65-F5344CB8AC3E}">
        <p14:creationId xmlns:p14="http://schemas.microsoft.com/office/powerpoint/2010/main" val="3093183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 PART A - Clustering</a:t>
            </a:r>
            <a:br>
              <a:rPr lang="en-US" dirty="0" smtClean="0"/>
            </a:br>
            <a:endParaRPr lang="en-US" dirty="0"/>
          </a:p>
        </p:txBody>
      </p:sp>
      <p:sp>
        <p:nvSpPr>
          <p:cNvPr id="3" name="Subtitle 2"/>
          <p:cNvSpPr>
            <a:spLocks noGrp="1"/>
          </p:cNvSpPr>
          <p:nvPr>
            <p:ph type="subTitle" idx="1"/>
          </p:nvPr>
        </p:nvSpPr>
        <p:spPr/>
        <p:txBody>
          <a:bodyPr/>
          <a:lstStyle/>
          <a:p>
            <a:r>
              <a:rPr lang="en-US" dirty="0" smtClean="0"/>
              <a:t>Questions and Answers</a:t>
            </a:r>
          </a:p>
          <a:p>
            <a:endParaRPr lang="en-US" dirty="0"/>
          </a:p>
        </p:txBody>
      </p:sp>
    </p:spTree>
    <p:extLst>
      <p:ext uri="{BB962C8B-B14F-4D97-AF65-F5344CB8AC3E}">
        <p14:creationId xmlns:p14="http://schemas.microsoft.com/office/powerpoint/2010/main" val="3344573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What measure would you use for goodness of fit</a:t>
            </a:r>
            <a:r>
              <a:rPr lang="en-US" dirty="0" smtClean="0"/>
              <a:t>?</a:t>
            </a:r>
            <a:endParaRPr lang="en-US" dirty="0"/>
          </a:p>
        </p:txBody>
      </p:sp>
      <p:sp>
        <p:nvSpPr>
          <p:cNvPr id="5" name="Subtitle 4"/>
          <p:cNvSpPr>
            <a:spLocks noGrp="1"/>
          </p:cNvSpPr>
          <p:nvPr>
            <p:ph type="subTitle" idx="1"/>
          </p:nvPr>
        </p:nvSpPr>
        <p:spPr>
          <a:xfrm>
            <a:off x="1524000" y="3718968"/>
            <a:ext cx="9144000" cy="1655762"/>
          </a:xfrm>
        </p:spPr>
        <p:txBody>
          <a:bodyPr>
            <a:normAutofit fontScale="55000" lnSpcReduction="20000"/>
          </a:bodyPr>
          <a:lstStyle/>
          <a:p>
            <a:pPr algn="l" fontAlgn="base"/>
            <a:r>
              <a:rPr lang="en-US" dirty="0"/>
              <a:t>I would use one of these test to measure goodness of fit</a:t>
            </a:r>
          </a:p>
          <a:p>
            <a:pPr marL="285750" indent="-285750" algn="l" fontAlgn="base">
              <a:buFont typeface="Arial" panose="020B0604020202020204" pitchFamily="34" charset="0"/>
              <a:buChar char="•"/>
            </a:pPr>
            <a:endParaRPr lang="en-US" dirty="0"/>
          </a:p>
          <a:p>
            <a:pPr marL="285750" indent="-285750" algn="l" fontAlgn="base">
              <a:buFont typeface="Arial" panose="020B0604020202020204" pitchFamily="34" charset="0"/>
              <a:buChar char="•"/>
            </a:pPr>
            <a:r>
              <a:rPr lang="en-US" dirty="0"/>
              <a:t>The chi-square</a:t>
            </a:r>
          </a:p>
          <a:p>
            <a:pPr marL="285750" indent="-285750" algn="l" fontAlgn="base">
              <a:buFont typeface="Arial" panose="020B0604020202020204" pitchFamily="34" charset="0"/>
              <a:buChar char="•"/>
            </a:pPr>
            <a:r>
              <a:rPr lang="en-US" dirty="0"/>
              <a:t>Kolmogorov-Smirnov</a:t>
            </a:r>
          </a:p>
          <a:p>
            <a:pPr marL="285750" indent="-285750" algn="l" fontAlgn="base">
              <a:buFont typeface="Arial" panose="020B0604020202020204" pitchFamily="34" charset="0"/>
              <a:buChar char="•"/>
            </a:pPr>
            <a:r>
              <a:rPr lang="en-US" dirty="0"/>
              <a:t>Anderson-Darling</a:t>
            </a:r>
          </a:p>
          <a:p>
            <a:pPr marL="285750" indent="-285750" algn="l" fontAlgn="base">
              <a:buFont typeface="Arial" panose="020B0604020202020204" pitchFamily="34" charset="0"/>
              <a:buChar char="•"/>
            </a:pPr>
            <a:r>
              <a:rPr lang="en-US" dirty="0" err="1"/>
              <a:t>Shipiro</a:t>
            </a:r>
            <a:r>
              <a:rPr lang="en-US" dirty="0"/>
              <a:t>-Wilk</a:t>
            </a:r>
          </a:p>
          <a:p>
            <a:endParaRPr lang="en-US" dirty="0"/>
          </a:p>
        </p:txBody>
      </p:sp>
      <p:sp>
        <p:nvSpPr>
          <p:cNvPr id="4" name="Text Placeholder 3"/>
          <p:cNvSpPr>
            <a:spLocks noGrp="1"/>
          </p:cNvSpPr>
          <p:nvPr>
            <p:ph type="body" sz="half" idx="4294967295"/>
          </p:nvPr>
        </p:nvSpPr>
        <p:spPr>
          <a:xfrm>
            <a:off x="0" y="2057400"/>
            <a:ext cx="3932238" cy="3811588"/>
          </a:xfrm>
        </p:spPr>
        <p:txBody>
          <a:bodyPr>
            <a:normAutofit/>
          </a:bodyPr>
          <a:lstStyle/>
          <a:p>
            <a:pPr fontAlgn="base"/>
            <a:endParaRPr lang="en-US" dirty="0" smtClean="0"/>
          </a:p>
          <a:p>
            <a:endParaRPr lang="en-US" dirty="0"/>
          </a:p>
        </p:txBody>
      </p:sp>
    </p:spTree>
    <p:extLst>
      <p:ext uri="{BB962C8B-B14F-4D97-AF65-F5344CB8AC3E}">
        <p14:creationId xmlns:p14="http://schemas.microsoft.com/office/powerpoint/2010/main" val="3620839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How good is your model developed in step 1?</a:t>
            </a:r>
            <a:br>
              <a:rPr lang="en-US" dirty="0" smtClean="0"/>
            </a:br>
            <a:endParaRPr lang="en-US" dirty="0"/>
          </a:p>
        </p:txBody>
      </p:sp>
      <p:sp>
        <p:nvSpPr>
          <p:cNvPr id="5" name="Subtitle 4"/>
          <p:cNvSpPr>
            <a:spLocks noGrp="1"/>
          </p:cNvSpPr>
          <p:nvPr>
            <p:ph type="subTitle" idx="1"/>
          </p:nvPr>
        </p:nvSpPr>
        <p:spPr/>
        <p:txBody>
          <a:bodyPr/>
          <a:lstStyle/>
          <a:p>
            <a:pPr algn="l"/>
            <a:r>
              <a:rPr lang="en-US" dirty="0" smtClean="0"/>
              <a:t>Prediction algorithms are not my strongest part. I could not have a  chance to try different models to compare and pick best. Even </a:t>
            </a:r>
            <a:r>
              <a:rPr lang="en-US" dirty="0" err="1" smtClean="0"/>
              <a:t>XGBoost</a:t>
            </a:r>
            <a:r>
              <a:rPr lang="en-US" dirty="0" smtClean="0"/>
              <a:t> model that I used work on more then 2 hours. So it is not an optimum model development process.</a:t>
            </a:r>
            <a:endParaRPr lang="en-US" dirty="0"/>
          </a:p>
        </p:txBody>
      </p:sp>
    </p:spTree>
    <p:extLst>
      <p:ext uri="{BB962C8B-B14F-4D97-AF65-F5344CB8AC3E}">
        <p14:creationId xmlns:p14="http://schemas.microsoft.com/office/powerpoint/2010/main" val="432661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What are the main problem points causing bad fits?</a:t>
            </a:r>
            <a:endParaRPr lang="en-US" dirty="0"/>
          </a:p>
        </p:txBody>
      </p:sp>
      <p:sp>
        <p:nvSpPr>
          <p:cNvPr id="5" name="Subtitle 4"/>
          <p:cNvSpPr>
            <a:spLocks noGrp="1"/>
          </p:cNvSpPr>
          <p:nvPr>
            <p:ph type="subTitle" idx="1"/>
          </p:nvPr>
        </p:nvSpPr>
        <p:spPr/>
        <p:txBody>
          <a:bodyPr/>
          <a:lstStyle/>
          <a:p>
            <a:r>
              <a:rPr lang="en-US" dirty="0" smtClean="0"/>
              <a:t>The model was biased to </a:t>
            </a:r>
            <a:r>
              <a:rPr lang="en-US" dirty="0" err="1" smtClean="0"/>
              <a:t>overfit</a:t>
            </a:r>
            <a:r>
              <a:rPr lang="en-US" dirty="0" smtClean="0"/>
              <a:t>. Because some features had more effect on predictions. I tried to create a validation part to observer overfitting and see how model works. In </a:t>
            </a:r>
            <a:r>
              <a:rPr lang="en-US" dirty="0" err="1" smtClean="0"/>
              <a:t>XGBoost</a:t>
            </a:r>
            <a:r>
              <a:rPr lang="en-US" dirty="0" smtClean="0"/>
              <a:t> model, RMSPE was always growing after minimum value while RME was decreasing.</a:t>
            </a:r>
            <a:endParaRPr lang="en-US" dirty="0"/>
          </a:p>
        </p:txBody>
      </p:sp>
    </p:spTree>
    <p:extLst>
      <p:ext uri="{BB962C8B-B14F-4D97-AF65-F5344CB8AC3E}">
        <p14:creationId xmlns:p14="http://schemas.microsoft.com/office/powerpoint/2010/main" val="799867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What would you change in step 1?</a:t>
            </a:r>
            <a:endParaRPr lang="en-US" dirty="0"/>
          </a:p>
        </p:txBody>
      </p:sp>
      <p:sp>
        <p:nvSpPr>
          <p:cNvPr id="5" name="Subtitle 4"/>
          <p:cNvSpPr>
            <a:spLocks noGrp="1"/>
          </p:cNvSpPr>
          <p:nvPr>
            <p:ph type="subTitle" idx="1"/>
          </p:nvPr>
        </p:nvSpPr>
        <p:spPr/>
        <p:txBody>
          <a:bodyPr/>
          <a:lstStyle/>
          <a:p>
            <a:r>
              <a:rPr lang="en-US" dirty="0" smtClean="0"/>
              <a:t>I would like to spend more time on feature engineering. I just had few chances to go back, look what to do to get better results. Also, as I mentioned, I would like to try different models too. But circumstances..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457068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REPORT - Interpreting Results</a:t>
            </a:r>
            <a:endParaRPr lang="en-US" dirty="0"/>
          </a:p>
        </p:txBody>
      </p:sp>
      <p:sp>
        <p:nvSpPr>
          <p:cNvPr id="3" name="Subtitle 2"/>
          <p:cNvSpPr>
            <a:spLocks noGrp="1"/>
          </p:cNvSpPr>
          <p:nvPr>
            <p:ph idx="1"/>
          </p:nvPr>
        </p:nvSpPr>
        <p:spPr>
          <a:xfrm>
            <a:off x="838200" y="1442447"/>
            <a:ext cx="10515600" cy="4351338"/>
          </a:xfrm>
        </p:spPr>
        <p:txBody>
          <a:bodyPr/>
          <a:lstStyle/>
          <a:p>
            <a:pPr marL="457200" lvl="1" indent="0">
              <a:buNone/>
            </a:pPr>
            <a:r>
              <a:rPr lang="en-US" dirty="0" smtClean="0"/>
              <a:t>The main theme of the work is about promotion. Because of that I especially focused to create </a:t>
            </a:r>
            <a:r>
              <a:rPr lang="en-US" dirty="0"/>
              <a:t>successful</a:t>
            </a:r>
            <a:r>
              <a:rPr lang="en-US" dirty="0" smtClean="0"/>
              <a:t> predict on </a:t>
            </a:r>
            <a:r>
              <a:rPr lang="en-US" b="1" dirty="0" smtClean="0"/>
              <a:t>Promotion</a:t>
            </a:r>
            <a:r>
              <a:rPr lang="en-US" dirty="0" smtClean="0"/>
              <a:t> dates. When we look at 5</a:t>
            </a:r>
            <a:r>
              <a:rPr lang="en-US" baseline="30000" dirty="0" smtClean="0"/>
              <a:t>th</a:t>
            </a:r>
            <a:r>
              <a:rPr lang="en-US" dirty="0" smtClean="0"/>
              <a:t> and 6</a:t>
            </a:r>
            <a:r>
              <a:rPr lang="en-US" baseline="30000" dirty="0" smtClean="0"/>
              <a:t>th</a:t>
            </a:r>
            <a:r>
              <a:rPr lang="en-US" dirty="0" smtClean="0"/>
              <a:t> promotions prediction, result is looking not so bad. At least we can say model can catch ups and downs on sales. </a:t>
            </a:r>
          </a:p>
          <a:p>
            <a:pPr marL="457200" lvl="1" indent="0">
              <a:buNone/>
            </a:pPr>
            <a:endParaRPr lang="en-US" dirty="0" smtClean="0"/>
          </a:p>
        </p:txBody>
      </p:sp>
      <p:pic>
        <p:nvPicPr>
          <p:cNvPr id="4" name="Picture 3"/>
          <p:cNvPicPr>
            <a:picLocks noChangeAspect="1"/>
          </p:cNvPicPr>
          <p:nvPr/>
        </p:nvPicPr>
        <p:blipFill>
          <a:blip r:embed="rId2"/>
          <a:stretch>
            <a:fillRect/>
          </a:stretch>
        </p:blipFill>
        <p:spPr>
          <a:xfrm>
            <a:off x="1" y="3109195"/>
            <a:ext cx="12192000" cy="3748805"/>
          </a:xfrm>
          <a:prstGeom prst="rect">
            <a:avLst/>
          </a:prstGeom>
        </p:spPr>
      </p:pic>
    </p:spTree>
    <p:extLst>
      <p:ext uri="{BB962C8B-B14F-4D97-AF65-F5344CB8AC3E}">
        <p14:creationId xmlns:p14="http://schemas.microsoft.com/office/powerpoint/2010/main" val="1977773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REPORT - Interpreting Results</a:t>
            </a:r>
            <a:endParaRPr lang="en-US" dirty="0"/>
          </a:p>
        </p:txBody>
      </p:sp>
      <p:sp>
        <p:nvSpPr>
          <p:cNvPr id="3" name="Subtitle 2"/>
          <p:cNvSpPr>
            <a:spLocks noGrp="1"/>
          </p:cNvSpPr>
          <p:nvPr>
            <p:ph idx="1"/>
          </p:nvPr>
        </p:nvSpPr>
        <p:spPr>
          <a:xfrm>
            <a:off x="838200" y="2185851"/>
            <a:ext cx="10515600" cy="3607934"/>
          </a:xfrm>
        </p:spPr>
        <p:txBody>
          <a:bodyPr/>
          <a:lstStyle/>
          <a:p>
            <a:pPr marL="457200" lvl="1" indent="0">
              <a:buNone/>
            </a:pPr>
            <a:r>
              <a:rPr lang="en-US" dirty="0" smtClean="0"/>
              <a:t>Clustering of Products and Stores fastness was a little unbalanced. I used K-Means to cluster. So there are some pros and cons of that algorithm. I did not really focused to cluster optimum way. I tried to stick on main goal of work.</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smtClean="0"/>
          </a:p>
          <a:p>
            <a:pPr marL="457200" lvl="1" indent="0">
              <a:buNone/>
            </a:pPr>
            <a:endParaRPr lang="en-US" dirty="0" smtClean="0"/>
          </a:p>
        </p:txBody>
      </p:sp>
      <p:pic>
        <p:nvPicPr>
          <p:cNvPr id="5" name="Picture 4"/>
          <p:cNvPicPr>
            <a:picLocks noChangeAspect="1"/>
          </p:cNvPicPr>
          <p:nvPr/>
        </p:nvPicPr>
        <p:blipFill>
          <a:blip r:embed="rId2"/>
          <a:stretch>
            <a:fillRect/>
          </a:stretch>
        </p:blipFill>
        <p:spPr>
          <a:xfrm>
            <a:off x="1723145" y="3336824"/>
            <a:ext cx="3397495" cy="2020617"/>
          </a:xfrm>
          <a:prstGeom prst="rect">
            <a:avLst/>
          </a:prstGeom>
        </p:spPr>
      </p:pic>
      <p:pic>
        <p:nvPicPr>
          <p:cNvPr id="6" name="Picture 5"/>
          <p:cNvPicPr>
            <a:picLocks noChangeAspect="1"/>
          </p:cNvPicPr>
          <p:nvPr/>
        </p:nvPicPr>
        <p:blipFill>
          <a:blip r:embed="rId3"/>
          <a:stretch>
            <a:fillRect/>
          </a:stretch>
        </p:blipFill>
        <p:spPr>
          <a:xfrm>
            <a:off x="5892385" y="3506310"/>
            <a:ext cx="2781352" cy="1788011"/>
          </a:xfrm>
          <a:prstGeom prst="rect">
            <a:avLst/>
          </a:prstGeom>
        </p:spPr>
      </p:pic>
    </p:spTree>
    <p:extLst>
      <p:ext uri="{BB962C8B-B14F-4D97-AF65-F5344CB8AC3E}">
        <p14:creationId xmlns:p14="http://schemas.microsoft.com/office/powerpoint/2010/main" val="1196136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REPORT - Interpreting Results</a:t>
            </a:r>
            <a:endParaRPr lang="en-US" dirty="0"/>
          </a:p>
        </p:txBody>
      </p:sp>
      <p:sp>
        <p:nvSpPr>
          <p:cNvPr id="3" name="Subtitle 2"/>
          <p:cNvSpPr>
            <a:spLocks noGrp="1"/>
          </p:cNvSpPr>
          <p:nvPr>
            <p:ph idx="1"/>
          </p:nvPr>
        </p:nvSpPr>
        <p:spPr>
          <a:xfrm>
            <a:off x="838200" y="2185851"/>
            <a:ext cx="10515600" cy="3607934"/>
          </a:xfrm>
        </p:spPr>
        <p:txBody>
          <a:bodyPr/>
          <a:lstStyle/>
          <a:p>
            <a:pPr marL="457200" lvl="1" indent="0">
              <a:buNone/>
            </a:pPr>
            <a:r>
              <a:rPr lang="en-US" dirty="0" smtClean="0"/>
              <a:t>About Promotions;</a:t>
            </a:r>
          </a:p>
          <a:p>
            <a:pPr marL="457200" lvl="1" indent="0">
              <a:buNone/>
            </a:pPr>
            <a:r>
              <a:rPr lang="en-US" dirty="0" smtClean="0"/>
              <a:t>We can say promotions </a:t>
            </a:r>
            <a:r>
              <a:rPr lang="en-US" b="1" dirty="0" smtClean="0"/>
              <a:t>increased</a:t>
            </a:r>
            <a:r>
              <a:rPr lang="en-US" dirty="0" smtClean="0"/>
              <a:t> </a:t>
            </a:r>
            <a:r>
              <a:rPr lang="en-US" b="1" dirty="0" smtClean="0"/>
              <a:t>sales</a:t>
            </a:r>
            <a:r>
              <a:rPr lang="en-US" dirty="0" smtClean="0"/>
              <a:t> and I did not observed Cannibal effect on Product groups. </a:t>
            </a:r>
            <a:r>
              <a:rPr lang="en-US" b="1" dirty="0" smtClean="0"/>
              <a:t>Less</a:t>
            </a:r>
            <a:r>
              <a:rPr lang="en-US" dirty="0" smtClean="0"/>
              <a:t> then </a:t>
            </a:r>
            <a:r>
              <a:rPr lang="en-US" b="1" dirty="0" smtClean="0"/>
              <a:t>10</a:t>
            </a:r>
            <a:r>
              <a:rPr lang="en-US" dirty="0" smtClean="0"/>
              <a:t> </a:t>
            </a:r>
            <a:r>
              <a:rPr lang="en-US" b="1" dirty="0" smtClean="0"/>
              <a:t>stores</a:t>
            </a:r>
            <a:r>
              <a:rPr lang="en-US" dirty="0" smtClean="0"/>
              <a:t> effected </a:t>
            </a:r>
            <a:r>
              <a:rPr lang="en-US" b="1" dirty="0" smtClean="0"/>
              <a:t>negatively</a:t>
            </a:r>
            <a:r>
              <a:rPr lang="en-US" dirty="0" smtClean="0"/>
              <a:t> during promotions. But I can say sales </a:t>
            </a:r>
            <a:r>
              <a:rPr lang="en-US" b="1" dirty="0" smtClean="0"/>
              <a:t>decreased</a:t>
            </a:r>
            <a:r>
              <a:rPr lang="en-US" dirty="0" smtClean="0"/>
              <a:t> </a:t>
            </a:r>
            <a:r>
              <a:rPr lang="en-US" b="1" dirty="0" smtClean="0"/>
              <a:t>after</a:t>
            </a:r>
            <a:r>
              <a:rPr lang="en-US" dirty="0" smtClean="0"/>
              <a:t> a </a:t>
            </a:r>
            <a:r>
              <a:rPr lang="en-US" b="1" dirty="0" smtClean="0"/>
              <a:t>few</a:t>
            </a:r>
            <a:r>
              <a:rPr lang="en-US" dirty="0" smtClean="0"/>
              <a:t> </a:t>
            </a:r>
            <a:r>
              <a:rPr lang="en-US" b="1" dirty="0" smtClean="0"/>
              <a:t>days</a:t>
            </a:r>
            <a:r>
              <a:rPr lang="en-US" dirty="0" smtClean="0"/>
              <a:t> of promotion.</a:t>
            </a:r>
          </a:p>
          <a:p>
            <a:pPr marL="457200" lvl="1" indent="0">
              <a:buNone/>
            </a:pPr>
            <a:endParaRPr lang="en-US" dirty="0"/>
          </a:p>
          <a:p>
            <a:pPr marL="457200" lvl="1" indent="0">
              <a:buNone/>
            </a:pPr>
            <a:endParaRPr lang="en-US" dirty="0" smtClean="0"/>
          </a:p>
        </p:txBody>
      </p:sp>
      <p:pic>
        <p:nvPicPr>
          <p:cNvPr id="4" name="Picture 3"/>
          <p:cNvPicPr>
            <a:picLocks noChangeAspect="1"/>
          </p:cNvPicPr>
          <p:nvPr/>
        </p:nvPicPr>
        <p:blipFill>
          <a:blip r:embed="rId2"/>
          <a:stretch>
            <a:fillRect/>
          </a:stretch>
        </p:blipFill>
        <p:spPr>
          <a:xfrm>
            <a:off x="2345747" y="3710863"/>
            <a:ext cx="3515121" cy="2462465"/>
          </a:xfrm>
          <a:prstGeom prst="rect">
            <a:avLst/>
          </a:prstGeom>
        </p:spPr>
      </p:pic>
      <p:pic>
        <p:nvPicPr>
          <p:cNvPr id="7" name="Picture 6"/>
          <p:cNvPicPr>
            <a:picLocks noChangeAspect="1"/>
          </p:cNvPicPr>
          <p:nvPr/>
        </p:nvPicPr>
        <p:blipFill>
          <a:blip r:embed="rId3"/>
          <a:stretch>
            <a:fillRect/>
          </a:stretch>
        </p:blipFill>
        <p:spPr>
          <a:xfrm>
            <a:off x="6235337" y="3710863"/>
            <a:ext cx="3594463" cy="2548097"/>
          </a:xfrm>
          <a:prstGeom prst="rect">
            <a:avLst/>
          </a:prstGeom>
        </p:spPr>
      </p:pic>
    </p:spTree>
    <p:extLst>
      <p:ext uri="{BB962C8B-B14F-4D97-AF65-F5344CB8AC3E}">
        <p14:creationId xmlns:p14="http://schemas.microsoft.com/office/powerpoint/2010/main" val="3337523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REPORT - Statistics for all models used</a:t>
            </a:r>
            <a:endParaRPr lang="en-US" dirty="0"/>
          </a:p>
        </p:txBody>
      </p:sp>
      <p:sp>
        <p:nvSpPr>
          <p:cNvPr id="3" name="Subtitle 2"/>
          <p:cNvSpPr>
            <a:spLocks noGrp="1"/>
          </p:cNvSpPr>
          <p:nvPr>
            <p:ph idx="1"/>
          </p:nvPr>
        </p:nvSpPr>
        <p:spPr/>
        <p:txBody>
          <a:bodyPr/>
          <a:lstStyle/>
          <a:p>
            <a:pPr marL="457200" lvl="1" indent="0">
              <a:buNone/>
            </a:pPr>
            <a:r>
              <a:rPr lang="en-US" dirty="0" smtClean="0"/>
              <a:t>I tried a Random Forest as prediction model but RMSPE was </a:t>
            </a:r>
            <a:r>
              <a:rPr lang="en-US" dirty="0" smtClean="0"/>
              <a:t>high. So did not move on with it.</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r>
              <a:rPr lang="en-US" dirty="0" smtClean="0"/>
              <a:t>After that, tried </a:t>
            </a:r>
            <a:r>
              <a:rPr lang="en-US" dirty="0" err="1" smtClean="0"/>
              <a:t>XGBoost</a:t>
            </a:r>
            <a:r>
              <a:rPr lang="en-US" dirty="0" smtClean="0"/>
              <a:t> and stats were better.</a:t>
            </a:r>
          </a:p>
          <a:p>
            <a:pPr marL="457200" lvl="1" indent="0">
              <a:buNone/>
            </a:pPr>
            <a:endParaRPr lang="en-US" dirty="0" smtClean="0"/>
          </a:p>
        </p:txBody>
      </p:sp>
      <p:pic>
        <p:nvPicPr>
          <p:cNvPr id="5" name="Picture 4"/>
          <p:cNvPicPr>
            <a:picLocks noChangeAspect="1"/>
          </p:cNvPicPr>
          <p:nvPr/>
        </p:nvPicPr>
        <p:blipFill>
          <a:blip r:embed="rId2"/>
          <a:stretch>
            <a:fillRect/>
          </a:stretch>
        </p:blipFill>
        <p:spPr>
          <a:xfrm>
            <a:off x="2110394" y="2705037"/>
            <a:ext cx="7971211" cy="1447925"/>
          </a:xfrm>
          <a:prstGeom prst="rect">
            <a:avLst/>
          </a:prstGeom>
        </p:spPr>
      </p:pic>
    </p:spTree>
    <p:extLst>
      <p:ext uri="{BB962C8B-B14F-4D97-AF65-F5344CB8AC3E}">
        <p14:creationId xmlns:p14="http://schemas.microsoft.com/office/powerpoint/2010/main" val="2016985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REPORT - Statistics for all models used</a:t>
            </a:r>
            <a:endParaRPr lang="en-US" dirty="0"/>
          </a:p>
        </p:txBody>
      </p:sp>
      <p:sp>
        <p:nvSpPr>
          <p:cNvPr id="3" name="Subtitle 2"/>
          <p:cNvSpPr>
            <a:spLocks noGrp="1"/>
          </p:cNvSpPr>
          <p:nvPr>
            <p:ph idx="1"/>
          </p:nvPr>
        </p:nvSpPr>
        <p:spPr>
          <a:xfrm>
            <a:off x="838200" y="1541417"/>
            <a:ext cx="10515600" cy="4635546"/>
          </a:xfrm>
        </p:spPr>
        <p:txBody>
          <a:bodyPr/>
          <a:lstStyle/>
          <a:p>
            <a:pPr marL="457200" lvl="1" indent="0">
              <a:buNone/>
            </a:pPr>
            <a:r>
              <a:rPr lang="en-US" dirty="0" smtClean="0"/>
              <a:t>After that, tried </a:t>
            </a:r>
            <a:r>
              <a:rPr lang="en-US" dirty="0" err="1" smtClean="0"/>
              <a:t>XGBoost</a:t>
            </a:r>
            <a:r>
              <a:rPr lang="en-US" dirty="0" smtClean="0"/>
              <a:t> and stats were better.</a:t>
            </a:r>
          </a:p>
          <a:p>
            <a:pPr marL="457200" lvl="1" indent="0">
              <a:buNone/>
            </a:pPr>
            <a:endParaRPr lang="en-US" dirty="0" smtClean="0"/>
          </a:p>
        </p:txBody>
      </p:sp>
      <p:pic>
        <p:nvPicPr>
          <p:cNvPr id="4" name="Picture 3"/>
          <p:cNvPicPr>
            <a:picLocks noChangeAspect="1"/>
          </p:cNvPicPr>
          <p:nvPr/>
        </p:nvPicPr>
        <p:blipFill>
          <a:blip r:embed="rId2"/>
          <a:stretch>
            <a:fillRect/>
          </a:stretch>
        </p:blipFill>
        <p:spPr>
          <a:xfrm>
            <a:off x="838200" y="2168434"/>
            <a:ext cx="9612086" cy="4535768"/>
          </a:xfrm>
          <a:prstGeom prst="rect">
            <a:avLst/>
          </a:prstGeom>
        </p:spPr>
      </p:pic>
    </p:spTree>
    <p:extLst>
      <p:ext uri="{BB962C8B-B14F-4D97-AF65-F5344CB8AC3E}">
        <p14:creationId xmlns:p14="http://schemas.microsoft.com/office/powerpoint/2010/main" val="2542983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REPORT - Statistics for all models used</a:t>
            </a:r>
            <a:endParaRPr lang="en-US" dirty="0"/>
          </a:p>
        </p:txBody>
      </p:sp>
      <p:sp>
        <p:nvSpPr>
          <p:cNvPr id="3" name="Subtitle 2"/>
          <p:cNvSpPr>
            <a:spLocks noGrp="1"/>
          </p:cNvSpPr>
          <p:nvPr>
            <p:ph idx="1"/>
          </p:nvPr>
        </p:nvSpPr>
        <p:spPr>
          <a:xfrm>
            <a:off x="838200" y="1541417"/>
            <a:ext cx="10515600" cy="4635546"/>
          </a:xfrm>
        </p:spPr>
        <p:txBody>
          <a:bodyPr/>
          <a:lstStyle/>
          <a:p>
            <a:pPr marL="457200" lvl="1" indent="0">
              <a:buNone/>
            </a:pPr>
            <a:r>
              <a:rPr lang="en-US" dirty="0" smtClean="0"/>
              <a:t>Feature </a:t>
            </a:r>
            <a:r>
              <a:rPr lang="en-US" dirty="0" err="1" smtClean="0"/>
              <a:t>Importances</a:t>
            </a:r>
            <a:endParaRPr lang="en-US" dirty="0" smtClean="0"/>
          </a:p>
          <a:p>
            <a:pPr marL="457200" lvl="1" indent="0">
              <a:buNone/>
            </a:pPr>
            <a:endParaRPr lang="en-US" dirty="0" smtClean="0"/>
          </a:p>
        </p:txBody>
      </p:sp>
      <p:pic>
        <p:nvPicPr>
          <p:cNvPr id="5" name="Picture 4"/>
          <p:cNvPicPr>
            <a:picLocks noChangeAspect="1"/>
          </p:cNvPicPr>
          <p:nvPr/>
        </p:nvPicPr>
        <p:blipFill>
          <a:blip r:embed="rId2"/>
          <a:stretch>
            <a:fillRect/>
          </a:stretch>
        </p:blipFill>
        <p:spPr>
          <a:xfrm>
            <a:off x="1264123" y="2286931"/>
            <a:ext cx="8515603" cy="4336414"/>
          </a:xfrm>
          <a:prstGeom prst="rect">
            <a:avLst/>
          </a:prstGeom>
        </p:spPr>
      </p:pic>
    </p:spTree>
    <p:extLst>
      <p:ext uri="{BB962C8B-B14F-4D97-AF65-F5344CB8AC3E}">
        <p14:creationId xmlns:p14="http://schemas.microsoft.com/office/powerpoint/2010/main" val="2785283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Overview on Train Sales Graph with Promotions</a:t>
            </a:r>
            <a:endParaRPr lang="en-US" dirty="0"/>
          </a:p>
        </p:txBody>
      </p:sp>
      <p:pic>
        <p:nvPicPr>
          <p:cNvPr id="5" name="Content Placeholder 4"/>
          <p:cNvPicPr>
            <a:picLocks noGrp="1" noChangeAspect="1"/>
          </p:cNvPicPr>
          <p:nvPr>
            <p:ph idx="1"/>
          </p:nvPr>
        </p:nvPicPr>
        <p:blipFill>
          <a:blip r:embed="rId2"/>
          <a:stretch>
            <a:fillRect/>
          </a:stretch>
        </p:blipFill>
        <p:spPr>
          <a:xfrm>
            <a:off x="838200" y="2066929"/>
            <a:ext cx="10515600" cy="3868730"/>
          </a:xfrm>
          <a:prstGeom prst="rect">
            <a:avLst/>
          </a:prstGeom>
        </p:spPr>
      </p:pic>
    </p:spTree>
    <p:extLst>
      <p:ext uri="{BB962C8B-B14F-4D97-AF65-F5344CB8AC3E}">
        <p14:creationId xmlns:p14="http://schemas.microsoft.com/office/powerpoint/2010/main" val="1757435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 </a:t>
            </a:r>
            <a:r>
              <a:rPr lang="en-US" dirty="0" smtClean="0"/>
              <a:t>REPORT</a:t>
            </a:r>
            <a:endParaRPr lang="en-US" dirty="0"/>
          </a:p>
        </p:txBody>
      </p:sp>
      <p:sp>
        <p:nvSpPr>
          <p:cNvPr id="4" name="Subtitle 3"/>
          <p:cNvSpPr>
            <a:spLocks noGrp="1"/>
          </p:cNvSpPr>
          <p:nvPr>
            <p:ph type="subTitle" idx="1"/>
          </p:nvPr>
        </p:nvSpPr>
        <p:spPr/>
        <p:txBody>
          <a:bodyPr/>
          <a:lstStyle/>
          <a:p>
            <a:r>
              <a:rPr lang="en-US" dirty="0" smtClean="0"/>
              <a:t> </a:t>
            </a:r>
            <a:r>
              <a:rPr lang="en-US" dirty="0"/>
              <a:t>Recommendations</a:t>
            </a:r>
          </a:p>
        </p:txBody>
      </p:sp>
    </p:spTree>
    <p:extLst>
      <p:ext uri="{BB962C8B-B14F-4D97-AF65-F5344CB8AC3E}">
        <p14:creationId xmlns:p14="http://schemas.microsoft.com/office/powerpoint/2010/main" val="2000035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9788" y="1021404"/>
            <a:ext cx="3932237" cy="1600200"/>
          </a:xfrm>
        </p:spPr>
        <p:txBody>
          <a:bodyPr/>
          <a:lstStyle/>
          <a:p>
            <a:r>
              <a:rPr lang="en-US" dirty="0" smtClean="0"/>
              <a:t>Which items and stores combinations to apply promotion?</a:t>
            </a:r>
            <a:endParaRPr lang="en-US" dirty="0"/>
          </a:p>
        </p:txBody>
      </p:sp>
      <p:sp>
        <p:nvSpPr>
          <p:cNvPr id="7" name="Text Placeholder 6"/>
          <p:cNvSpPr>
            <a:spLocks noGrp="1"/>
          </p:cNvSpPr>
          <p:nvPr>
            <p:ph type="body" sz="half" idx="2"/>
          </p:nvPr>
        </p:nvSpPr>
        <p:spPr>
          <a:xfrm>
            <a:off x="839787" y="3091543"/>
            <a:ext cx="3932237" cy="2346218"/>
          </a:xfrm>
        </p:spPr>
        <p:txBody>
          <a:bodyPr/>
          <a:lstStyle/>
          <a:p>
            <a:r>
              <a:rPr lang="en-US" dirty="0" smtClean="0"/>
              <a:t>When we look at the graph, if we are planning to apply promotion to fast products, we should do that on fast store. In total, Slow products reacted better to promotions. Because of that I would pick first slow products to apply promotion.</a:t>
            </a:r>
            <a:endParaRPr lang="en-US" dirty="0"/>
          </a:p>
        </p:txBody>
      </p:sp>
      <p:pic>
        <p:nvPicPr>
          <p:cNvPr id="12" name="Picture 11"/>
          <p:cNvPicPr>
            <a:picLocks noChangeAspect="1"/>
          </p:cNvPicPr>
          <p:nvPr/>
        </p:nvPicPr>
        <p:blipFill>
          <a:blip r:embed="rId2"/>
          <a:stretch>
            <a:fillRect/>
          </a:stretch>
        </p:blipFill>
        <p:spPr>
          <a:xfrm>
            <a:off x="5013078" y="1021404"/>
            <a:ext cx="6724260" cy="4416357"/>
          </a:xfrm>
          <a:prstGeom prst="rect">
            <a:avLst/>
          </a:prstGeom>
        </p:spPr>
      </p:pic>
    </p:spTree>
    <p:extLst>
      <p:ext uri="{BB962C8B-B14F-4D97-AF65-F5344CB8AC3E}">
        <p14:creationId xmlns:p14="http://schemas.microsoft.com/office/powerpoint/2010/main" val="1949827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815820"/>
          </a:xfrm>
        </p:spPr>
        <p:txBody>
          <a:bodyPr>
            <a:normAutofit fontScale="90000"/>
          </a:bodyPr>
          <a:lstStyle/>
          <a:p>
            <a:r>
              <a:rPr lang="en-US" dirty="0" smtClean="0"/>
              <a:t>REPORT - Is there any data set that you would like to use in addition to tables provided for this assignment? What are those data sets? How would you obtain them?</a:t>
            </a:r>
            <a:br>
              <a:rPr lang="en-US" dirty="0" smtClean="0"/>
            </a:br>
            <a:endParaRPr lang="en-US" dirty="0"/>
          </a:p>
        </p:txBody>
      </p:sp>
      <p:sp>
        <p:nvSpPr>
          <p:cNvPr id="3" name="Subtitle 2"/>
          <p:cNvSpPr>
            <a:spLocks noGrp="1"/>
          </p:cNvSpPr>
          <p:nvPr>
            <p:ph idx="1"/>
          </p:nvPr>
        </p:nvSpPr>
        <p:spPr>
          <a:xfrm>
            <a:off x="838200" y="3180945"/>
            <a:ext cx="10515600" cy="2996018"/>
          </a:xfrm>
        </p:spPr>
        <p:txBody>
          <a:bodyPr>
            <a:normAutofit fontScale="92500" lnSpcReduction="20000"/>
          </a:bodyPr>
          <a:lstStyle/>
          <a:p>
            <a:pPr marL="0" indent="0" fontAlgn="ctr">
              <a:buNone/>
            </a:pPr>
            <a:r>
              <a:rPr lang="en-US" dirty="0" smtClean="0"/>
              <a:t>I believe if I had dimensional information about </a:t>
            </a:r>
            <a:r>
              <a:rPr lang="en-US" dirty="0" err="1" smtClean="0"/>
              <a:t>products,stores,special</a:t>
            </a:r>
            <a:r>
              <a:rPr lang="en-US" dirty="0" smtClean="0"/>
              <a:t> </a:t>
            </a:r>
            <a:r>
              <a:rPr lang="en-US" dirty="0" err="1" smtClean="0"/>
              <a:t>days,Price</a:t>
            </a:r>
            <a:r>
              <a:rPr lang="en-US" dirty="0" smtClean="0"/>
              <a:t> </a:t>
            </a:r>
            <a:r>
              <a:rPr lang="en-US" dirty="0" err="1" smtClean="0"/>
              <a:t>data,wide</a:t>
            </a:r>
            <a:r>
              <a:rPr lang="en-US" dirty="0" smtClean="0"/>
              <a:t> range transactional data (</a:t>
            </a:r>
            <a:r>
              <a:rPr lang="en-US" dirty="0" err="1" smtClean="0"/>
              <a:t>eg</a:t>
            </a:r>
            <a:r>
              <a:rPr lang="en-US" dirty="0" smtClean="0"/>
              <a:t>. Last 4 years sales)</a:t>
            </a:r>
            <a:r>
              <a:rPr lang="en-US" dirty="0" smtClean="0"/>
              <a:t>,e-commerce </a:t>
            </a:r>
            <a:r>
              <a:rPr lang="en-US" dirty="0" smtClean="0"/>
              <a:t>click data if </a:t>
            </a:r>
            <a:r>
              <a:rPr lang="en-US" dirty="0" err="1" smtClean="0"/>
              <a:t>exist,</a:t>
            </a:r>
            <a:r>
              <a:rPr lang="en-US" dirty="0" err="1" smtClean="0"/>
              <a:t>etc</a:t>
            </a:r>
            <a:r>
              <a:rPr lang="en-US" dirty="0" smtClean="0"/>
              <a:t> I would create a good model that really creates value for firm. </a:t>
            </a:r>
          </a:p>
          <a:p>
            <a:pPr marL="0" indent="0" fontAlgn="ctr">
              <a:buNone/>
            </a:pPr>
            <a:r>
              <a:rPr lang="en-US" dirty="0" smtClean="0"/>
              <a:t>We have no data about customers. There are 2 terms I would like to mention. CAR(Customer Analytic Record) and CIF(Customer Information File). CAR is like footprint of customers and CIF includes all kind of information about them. If you wish to creat</a:t>
            </a:r>
            <a:r>
              <a:rPr lang="en-US" dirty="0" smtClean="0"/>
              <a:t>e really effective models, first need to create that data structure.</a:t>
            </a:r>
            <a:endParaRPr lang="en-US" dirty="0"/>
          </a:p>
        </p:txBody>
      </p:sp>
    </p:spTree>
    <p:extLst>
      <p:ext uri="{BB962C8B-B14F-4D97-AF65-F5344CB8AC3E}">
        <p14:creationId xmlns:p14="http://schemas.microsoft.com/office/powerpoint/2010/main" val="3434807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8289"/>
            <a:ext cx="9144000" cy="2237362"/>
          </a:xfrm>
        </p:spPr>
        <p:txBody>
          <a:bodyPr>
            <a:normAutofit/>
          </a:bodyPr>
          <a:lstStyle/>
          <a:p>
            <a:r>
              <a:rPr lang="en-US" sz="4400" b="1" u="sng" dirty="0" smtClean="0"/>
              <a:t>Question</a:t>
            </a:r>
            <a:r>
              <a:rPr lang="en-US" dirty="0" smtClean="0"/>
              <a:t/>
            </a:r>
            <a:br>
              <a:rPr lang="en-US" dirty="0" smtClean="0"/>
            </a:br>
            <a:r>
              <a:rPr lang="en-US" sz="3200" dirty="0" smtClean="0"/>
              <a:t>What </a:t>
            </a:r>
            <a:r>
              <a:rPr lang="en-US" sz="3200" dirty="0"/>
              <a:t>are your criteria for separating Fast, Medium and Slow items? Why?</a:t>
            </a:r>
          </a:p>
        </p:txBody>
      </p:sp>
      <p:sp>
        <p:nvSpPr>
          <p:cNvPr id="3" name="Subtitle 2"/>
          <p:cNvSpPr>
            <a:spLocks noGrp="1"/>
          </p:cNvSpPr>
          <p:nvPr>
            <p:ph type="subTitle" idx="1"/>
          </p:nvPr>
        </p:nvSpPr>
        <p:spPr>
          <a:xfrm>
            <a:off x="1524000" y="3511685"/>
            <a:ext cx="9144000" cy="2490281"/>
          </a:xfrm>
        </p:spPr>
        <p:txBody>
          <a:bodyPr>
            <a:normAutofit fontScale="92500" lnSpcReduction="10000"/>
          </a:bodyPr>
          <a:lstStyle/>
          <a:p>
            <a:r>
              <a:rPr lang="en-US" sz="4700" b="1" u="sng" dirty="0" smtClean="0">
                <a:latin typeface="+mj-lt"/>
              </a:rPr>
              <a:t>Answer</a:t>
            </a:r>
            <a:endParaRPr lang="en-US" b="1" u="sng" dirty="0" smtClean="0">
              <a:latin typeface="+mj-lt"/>
            </a:endParaRPr>
          </a:p>
          <a:p>
            <a:r>
              <a:rPr lang="en-US" sz="3300" dirty="0" smtClean="0"/>
              <a:t> </a:t>
            </a:r>
            <a:r>
              <a:rPr lang="en-US" sz="2600" dirty="0" smtClean="0">
                <a:latin typeface="+mj-lt"/>
              </a:rPr>
              <a:t>Instructions says only sales data is abled to be used on clustering. Because of that, </a:t>
            </a:r>
            <a:r>
              <a:rPr lang="en-US" sz="2600" dirty="0" err="1" smtClean="0">
                <a:latin typeface="+mj-lt"/>
              </a:rPr>
              <a:t>i</a:t>
            </a:r>
            <a:r>
              <a:rPr lang="en-US" sz="2600" dirty="0" smtClean="0">
                <a:latin typeface="+mj-lt"/>
              </a:rPr>
              <a:t> created a 'Weekly Sales Share' metric (=</a:t>
            </a:r>
            <a:r>
              <a:rPr lang="en-US" sz="2600" dirty="0" err="1" smtClean="0">
                <a:latin typeface="+mj-lt"/>
              </a:rPr>
              <a:t>Store_Weekly_Sales</a:t>
            </a:r>
            <a:r>
              <a:rPr lang="en-US" sz="2600" dirty="0" smtClean="0">
                <a:latin typeface="+mj-lt"/>
              </a:rPr>
              <a:t>/</a:t>
            </a:r>
            <a:r>
              <a:rPr lang="en-US" sz="2600" dirty="0" err="1" smtClean="0">
                <a:latin typeface="+mj-lt"/>
              </a:rPr>
              <a:t>Total_Weekly_Sales</a:t>
            </a:r>
            <a:r>
              <a:rPr lang="en-US" sz="2600" dirty="0" smtClean="0">
                <a:latin typeface="+mj-lt"/>
              </a:rPr>
              <a:t>) to use on clustering and promotion effectiveness. With this metrics, model will effect less by high </a:t>
            </a:r>
            <a:r>
              <a:rPr lang="en-US" sz="2600" dirty="0" err="1" smtClean="0">
                <a:latin typeface="+mj-lt"/>
              </a:rPr>
              <a:t>variented</a:t>
            </a:r>
            <a:r>
              <a:rPr lang="en-US" sz="2600" dirty="0" smtClean="0">
                <a:latin typeface="+mj-lt"/>
              </a:rPr>
              <a:t> sales increasing or decreasing of store's sales</a:t>
            </a:r>
            <a:r>
              <a:rPr lang="en-US" sz="3300" dirty="0" smtClean="0">
                <a:latin typeface="+mj-lt"/>
              </a:rPr>
              <a:t>. </a:t>
            </a:r>
            <a:endParaRPr lang="en-US" sz="3300" dirty="0">
              <a:latin typeface="+mj-lt"/>
            </a:endParaRPr>
          </a:p>
        </p:txBody>
      </p:sp>
    </p:spTree>
    <p:extLst>
      <p:ext uri="{BB962C8B-B14F-4D97-AF65-F5344CB8AC3E}">
        <p14:creationId xmlns:p14="http://schemas.microsoft.com/office/powerpoint/2010/main" val="1344823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009"/>
            <a:ext cx="9144000" cy="2451370"/>
          </a:xfrm>
        </p:spPr>
        <p:txBody>
          <a:bodyPr>
            <a:normAutofit/>
          </a:bodyPr>
          <a:lstStyle/>
          <a:p>
            <a:r>
              <a:rPr lang="en-US" sz="4400" b="1" u="sng" dirty="0" smtClean="0"/>
              <a:t>Question</a:t>
            </a:r>
            <a:r>
              <a:rPr lang="en-US" dirty="0" smtClean="0"/>
              <a:t/>
            </a:r>
            <a:br>
              <a:rPr lang="en-US" dirty="0" smtClean="0"/>
            </a:br>
            <a:r>
              <a:rPr lang="en-US" sz="3200" dirty="0" smtClean="0"/>
              <a:t>What </a:t>
            </a:r>
            <a:r>
              <a:rPr lang="en-US" sz="3200" dirty="0"/>
              <a:t>are your criteria for separating Fast, Medium and Slow Stores? Why?</a:t>
            </a:r>
          </a:p>
        </p:txBody>
      </p:sp>
      <p:sp>
        <p:nvSpPr>
          <p:cNvPr id="3" name="Subtitle 2"/>
          <p:cNvSpPr>
            <a:spLocks noGrp="1"/>
          </p:cNvSpPr>
          <p:nvPr>
            <p:ph type="subTitle" idx="1"/>
          </p:nvPr>
        </p:nvSpPr>
        <p:spPr>
          <a:xfrm>
            <a:off x="1524000" y="3475578"/>
            <a:ext cx="9144000" cy="2078915"/>
          </a:xfrm>
        </p:spPr>
        <p:txBody>
          <a:bodyPr>
            <a:noAutofit/>
          </a:bodyPr>
          <a:lstStyle/>
          <a:p>
            <a:r>
              <a:rPr lang="en-US" sz="4000" b="1" u="sng" dirty="0" smtClean="0">
                <a:latin typeface="+mj-lt"/>
              </a:rPr>
              <a:t>Answer</a:t>
            </a:r>
            <a:endParaRPr lang="en-US" sz="2600" b="1" u="sng" dirty="0" smtClean="0">
              <a:latin typeface="+mj-lt"/>
            </a:endParaRPr>
          </a:p>
          <a:p>
            <a:r>
              <a:rPr lang="en-US" sz="2600" dirty="0" smtClean="0">
                <a:latin typeface="+mj-lt"/>
              </a:rPr>
              <a:t>I created an '</a:t>
            </a:r>
            <a:r>
              <a:rPr lang="en-US" sz="2600" dirty="0" err="1" smtClean="0">
                <a:latin typeface="+mj-lt"/>
              </a:rPr>
              <a:t>Adjusted_Weekly_Sales</a:t>
            </a:r>
            <a:r>
              <a:rPr lang="en-US" sz="2600" dirty="0" smtClean="0">
                <a:latin typeface="+mj-lt"/>
              </a:rPr>
              <a:t>' metric. Calculation of this is </a:t>
            </a:r>
            <a:r>
              <a:rPr lang="en-US" sz="2600" dirty="0" err="1" smtClean="0">
                <a:latin typeface="+mj-lt"/>
              </a:rPr>
              <a:t>Average_Weekly_Sales_Products</a:t>
            </a:r>
            <a:r>
              <a:rPr lang="en-US" sz="2600" dirty="0" smtClean="0">
                <a:latin typeface="+mj-lt"/>
              </a:rPr>
              <a:t>/</a:t>
            </a:r>
            <a:r>
              <a:rPr lang="en-US" sz="2600" dirty="0" err="1" smtClean="0">
                <a:latin typeface="+mj-lt"/>
              </a:rPr>
              <a:t>Average_Weekly_Sales_Store</a:t>
            </a:r>
            <a:r>
              <a:rPr lang="en-US" sz="2600" dirty="0" smtClean="0">
                <a:latin typeface="+mj-lt"/>
              </a:rPr>
              <a:t>. Some of products may be sold on fast stores. This metric eliminates the effect of stores' fastness and makes products clustering more fair. </a:t>
            </a:r>
            <a:endParaRPr lang="en-US" sz="2600" dirty="0">
              <a:latin typeface="+mj-lt"/>
            </a:endParaRPr>
          </a:p>
        </p:txBody>
      </p:sp>
    </p:spTree>
    <p:extLst>
      <p:ext uri="{BB962C8B-B14F-4D97-AF65-F5344CB8AC3E}">
        <p14:creationId xmlns:p14="http://schemas.microsoft.com/office/powerpoint/2010/main" val="3495144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66073" y="459501"/>
            <a:ext cx="7512997" cy="4278703"/>
          </a:xfrm>
          <a:prstGeom prst="rect">
            <a:avLst/>
          </a:prstGeom>
        </p:spPr>
      </p:pic>
      <p:sp>
        <p:nvSpPr>
          <p:cNvPr id="5" name="TextBox 4"/>
          <p:cNvSpPr txBox="1"/>
          <p:nvPr/>
        </p:nvSpPr>
        <p:spPr>
          <a:xfrm>
            <a:off x="1602378" y="4877541"/>
            <a:ext cx="9640388" cy="646331"/>
          </a:xfrm>
          <a:prstGeom prst="rect">
            <a:avLst/>
          </a:prstGeom>
          <a:noFill/>
        </p:spPr>
        <p:txBody>
          <a:bodyPr wrap="square" rtlCol="0">
            <a:spAutoFit/>
          </a:bodyPr>
          <a:lstStyle/>
          <a:p>
            <a:r>
              <a:rPr lang="en-US" dirty="0" smtClean="0"/>
              <a:t>Because of added metric, blue products on left have low sales quantity but they performed better though sold on slow stores. Also, opposite of that, some medium products sold on fast stores.</a:t>
            </a:r>
            <a:endParaRPr lang="en-US" dirty="0"/>
          </a:p>
        </p:txBody>
      </p:sp>
    </p:spTree>
    <p:extLst>
      <p:ext uri="{BB962C8B-B14F-4D97-AF65-F5344CB8AC3E}">
        <p14:creationId xmlns:p14="http://schemas.microsoft.com/office/powerpoint/2010/main" val="156424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904673"/>
            <a:ext cx="3932237" cy="1600200"/>
          </a:xfrm>
        </p:spPr>
        <p:txBody>
          <a:bodyPr>
            <a:noAutofit/>
          </a:bodyPr>
          <a:lstStyle/>
          <a:p>
            <a:pPr algn="ctr"/>
            <a:r>
              <a:rPr lang="en-US" b="1" u="sng" dirty="0" smtClean="0"/>
              <a:t>Question</a:t>
            </a:r>
            <a:r>
              <a:rPr lang="en-US" sz="3200" dirty="0" smtClean="0"/>
              <a:t/>
            </a:r>
            <a:br>
              <a:rPr lang="en-US" sz="3200" dirty="0" smtClean="0"/>
            </a:br>
            <a:r>
              <a:rPr lang="en-US" sz="2000" dirty="0"/>
              <a:t>Which items experienced the biggest sale increase during promotions?</a:t>
            </a:r>
          </a:p>
        </p:txBody>
      </p:sp>
      <p:sp>
        <p:nvSpPr>
          <p:cNvPr id="14" name="Text Placeholder 13"/>
          <p:cNvSpPr>
            <a:spLocks noGrp="1"/>
          </p:cNvSpPr>
          <p:nvPr>
            <p:ph type="body" sz="half" idx="2"/>
          </p:nvPr>
        </p:nvSpPr>
        <p:spPr>
          <a:xfrm>
            <a:off x="839788" y="2821021"/>
            <a:ext cx="3932237" cy="3242520"/>
          </a:xfrm>
        </p:spPr>
        <p:txBody>
          <a:bodyPr/>
          <a:lstStyle/>
          <a:p>
            <a:pPr algn="ctr"/>
            <a:r>
              <a:rPr lang="en-US" sz="3200" b="1" u="sng" dirty="0" smtClean="0">
                <a:latin typeface="+mj-lt"/>
              </a:rPr>
              <a:t>Answer</a:t>
            </a:r>
            <a:endParaRPr lang="en-US" b="1" u="sng" dirty="0" smtClean="0">
              <a:latin typeface="+mj-lt"/>
            </a:endParaRPr>
          </a:p>
          <a:p>
            <a:pPr algn="ctr"/>
            <a:endParaRPr lang="en-US" u="sng" dirty="0" smtClean="0"/>
          </a:p>
          <a:p>
            <a:pPr lvl="0" eaLnBrk="0" fontAlgn="base" hangingPunct="0">
              <a:lnSpc>
                <a:spcPct val="100000"/>
              </a:lnSpc>
              <a:spcBef>
                <a:spcPct val="0"/>
              </a:spcBef>
              <a:spcAft>
                <a:spcPct val="0"/>
              </a:spcAft>
            </a:pPr>
            <a:r>
              <a:rPr lang="en-US" altLang="en-US" sz="2000" dirty="0">
                <a:latin typeface="+mj-lt"/>
              </a:rPr>
              <a:t>Top 10 Most increased Product Codes are (</a:t>
            </a:r>
            <a:r>
              <a:rPr lang="en-US" altLang="en-US" sz="2000" dirty="0" smtClean="0">
                <a:latin typeface="+mj-lt"/>
              </a:rPr>
              <a:t>163,66,122,317,13,282,30,152,217,189). </a:t>
            </a:r>
            <a:r>
              <a:rPr lang="en-US" altLang="en-US" sz="2000" dirty="0">
                <a:latin typeface="+mj-lt"/>
              </a:rPr>
              <a:t>Product with 155 code sold 4 times of its weekly sales in no-promotion times. </a:t>
            </a:r>
          </a:p>
          <a:p>
            <a:endParaRPr lang="en-US" dirty="0" smtClean="0"/>
          </a:p>
          <a:p>
            <a:endParaRPr lang="en-US" dirty="0"/>
          </a:p>
        </p:txBody>
      </p:sp>
      <p:pic>
        <p:nvPicPr>
          <p:cNvPr id="18" name="Picture 17"/>
          <p:cNvPicPr>
            <a:picLocks noChangeAspect="1"/>
          </p:cNvPicPr>
          <p:nvPr/>
        </p:nvPicPr>
        <p:blipFill>
          <a:blip r:embed="rId2"/>
          <a:stretch>
            <a:fillRect/>
          </a:stretch>
        </p:blipFill>
        <p:spPr>
          <a:xfrm>
            <a:off x="5059680" y="1025224"/>
            <a:ext cx="6926385" cy="4704368"/>
          </a:xfrm>
          <a:prstGeom prst="rect">
            <a:avLst/>
          </a:prstGeom>
        </p:spPr>
      </p:pic>
    </p:spTree>
    <p:extLst>
      <p:ext uri="{BB962C8B-B14F-4D97-AF65-F5344CB8AC3E}">
        <p14:creationId xmlns:p14="http://schemas.microsoft.com/office/powerpoint/2010/main" val="251223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u="sng" dirty="0" smtClean="0"/>
              <a:t>Question</a:t>
            </a:r>
            <a:r>
              <a:rPr lang="en-US" sz="3200" dirty="0" smtClean="0"/>
              <a:t/>
            </a:r>
            <a:br>
              <a:rPr lang="en-US" sz="3200" dirty="0" smtClean="0"/>
            </a:br>
            <a:r>
              <a:rPr lang="en-US" sz="2000" dirty="0"/>
              <a:t>Are there stores that have higher promotion reaction?</a:t>
            </a:r>
            <a:endParaRPr lang="en-US" sz="1400" dirty="0"/>
          </a:p>
        </p:txBody>
      </p:sp>
      <p:sp>
        <p:nvSpPr>
          <p:cNvPr id="10" name="Text Placeholder 9"/>
          <p:cNvSpPr>
            <a:spLocks noGrp="1"/>
          </p:cNvSpPr>
          <p:nvPr>
            <p:ph type="body" sz="half" idx="2"/>
          </p:nvPr>
        </p:nvSpPr>
        <p:spPr>
          <a:xfrm>
            <a:off x="839788" y="2558374"/>
            <a:ext cx="3932237" cy="3641354"/>
          </a:xfrm>
        </p:spPr>
        <p:txBody>
          <a:bodyPr/>
          <a:lstStyle/>
          <a:p>
            <a:pPr algn="ctr"/>
            <a:r>
              <a:rPr lang="en-US" sz="3200" b="1" u="sng" dirty="0" smtClean="0">
                <a:latin typeface="+mj-lt"/>
              </a:rPr>
              <a:t>Answer</a:t>
            </a:r>
            <a:endParaRPr lang="en-US" u="sng" dirty="0" smtClean="0"/>
          </a:p>
          <a:p>
            <a:pPr lvl="0" eaLnBrk="0" fontAlgn="base" hangingPunct="0">
              <a:lnSpc>
                <a:spcPct val="100000"/>
              </a:lnSpc>
              <a:spcBef>
                <a:spcPct val="0"/>
              </a:spcBef>
              <a:spcAft>
                <a:spcPct val="0"/>
              </a:spcAft>
            </a:pPr>
            <a:r>
              <a:rPr lang="en-US" altLang="en-US" sz="2000" dirty="0">
                <a:latin typeface="+mj-lt"/>
              </a:rPr>
              <a:t>Mean of promotion effect is </a:t>
            </a:r>
            <a:r>
              <a:rPr lang="en-US" altLang="en-US" sz="2000" dirty="0" smtClean="0">
                <a:latin typeface="+mj-lt"/>
              </a:rPr>
              <a:t>1.64 </a:t>
            </a:r>
            <a:r>
              <a:rPr lang="en-US" altLang="en-US" sz="2000" dirty="0">
                <a:latin typeface="+mj-lt"/>
              </a:rPr>
              <a:t>and </a:t>
            </a:r>
            <a:r>
              <a:rPr lang="en-US" altLang="en-US" sz="2000" dirty="0" err="1">
                <a:latin typeface="+mj-lt"/>
              </a:rPr>
              <a:t>std</a:t>
            </a:r>
            <a:r>
              <a:rPr lang="en-US" altLang="en-US" sz="2000" dirty="0">
                <a:latin typeface="+mj-lt"/>
              </a:rPr>
              <a:t> is </a:t>
            </a:r>
            <a:r>
              <a:rPr lang="en-US" altLang="en-US" sz="2000" dirty="0" smtClean="0">
                <a:latin typeface="+mj-lt"/>
              </a:rPr>
              <a:t>0.22. </a:t>
            </a:r>
            <a:r>
              <a:rPr lang="en-US" altLang="en-US" sz="2000" dirty="0">
                <a:latin typeface="+mj-lt"/>
              </a:rPr>
              <a:t>That means there is not so much difference but still some of stores effected more. Top 10 is </a:t>
            </a:r>
            <a:r>
              <a:rPr lang="en-US" altLang="en-US" sz="2000" dirty="0">
                <a:latin typeface="+mj-lt"/>
              </a:rPr>
              <a:t>(145,183,189,27,284,131,277,30,159,54) </a:t>
            </a:r>
          </a:p>
          <a:p>
            <a:endParaRPr lang="en-US" dirty="0"/>
          </a:p>
        </p:txBody>
      </p:sp>
      <p:pic>
        <p:nvPicPr>
          <p:cNvPr id="16" name="Picture 15"/>
          <p:cNvPicPr>
            <a:picLocks noChangeAspect="1"/>
          </p:cNvPicPr>
          <p:nvPr/>
        </p:nvPicPr>
        <p:blipFill>
          <a:blip r:embed="rId2"/>
          <a:stretch>
            <a:fillRect/>
          </a:stretch>
        </p:blipFill>
        <p:spPr>
          <a:xfrm>
            <a:off x="4772025" y="865849"/>
            <a:ext cx="6973235" cy="4542730"/>
          </a:xfrm>
          <a:prstGeom prst="rect">
            <a:avLst/>
          </a:prstGeom>
        </p:spPr>
      </p:pic>
    </p:spTree>
    <p:extLst>
      <p:ext uri="{BB962C8B-B14F-4D97-AF65-F5344CB8AC3E}">
        <p14:creationId xmlns:p14="http://schemas.microsoft.com/office/powerpoint/2010/main" val="2675095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721234"/>
            <a:ext cx="3932237" cy="1600200"/>
          </a:xfrm>
        </p:spPr>
        <p:txBody>
          <a:bodyPr>
            <a:noAutofit/>
          </a:bodyPr>
          <a:lstStyle/>
          <a:p>
            <a:pPr algn="ctr" fontAlgn="ctr"/>
            <a:r>
              <a:rPr lang="en-US" b="1" u="sng" dirty="0" smtClean="0"/>
              <a:t>Question</a:t>
            </a:r>
            <a:r>
              <a:rPr lang="en-US" sz="2000" dirty="0" smtClean="0"/>
              <a:t/>
            </a:r>
            <a:br>
              <a:rPr lang="en-US" sz="2000" dirty="0" smtClean="0"/>
            </a:br>
            <a:r>
              <a:rPr lang="en-US" sz="2000" dirty="0"/>
              <a:t>Is there any significant difference between promotion impacts of the Fast versus Slow items?</a:t>
            </a:r>
          </a:p>
        </p:txBody>
      </p:sp>
      <p:sp>
        <p:nvSpPr>
          <p:cNvPr id="7" name="Text Placeholder 6"/>
          <p:cNvSpPr>
            <a:spLocks noGrp="1"/>
          </p:cNvSpPr>
          <p:nvPr>
            <p:ph type="body" sz="half" idx="2"/>
          </p:nvPr>
        </p:nvSpPr>
        <p:spPr>
          <a:xfrm>
            <a:off x="839787" y="2563238"/>
            <a:ext cx="3932237" cy="3811588"/>
          </a:xfrm>
        </p:spPr>
        <p:txBody>
          <a:bodyPr/>
          <a:lstStyle/>
          <a:p>
            <a:pPr algn="ctr"/>
            <a:r>
              <a:rPr lang="en-US" sz="3200" b="1" u="sng" dirty="0" smtClean="0"/>
              <a:t>Answer</a:t>
            </a:r>
            <a:endParaRPr lang="en-US" altLang="en-US" dirty="0"/>
          </a:p>
          <a:p>
            <a:pPr algn="ctr"/>
            <a:r>
              <a:rPr lang="en-US" altLang="en-US" sz="2000" dirty="0">
                <a:latin typeface="+mj-lt"/>
              </a:rPr>
              <a:t>Mean of promotion effect is 1.62 and </a:t>
            </a:r>
            <a:r>
              <a:rPr lang="en-US" altLang="en-US" sz="2000" dirty="0" err="1">
                <a:latin typeface="+mj-lt"/>
              </a:rPr>
              <a:t>std</a:t>
            </a:r>
            <a:r>
              <a:rPr lang="en-US" altLang="en-US" sz="2000" dirty="0">
                <a:latin typeface="+mj-lt"/>
              </a:rPr>
              <a:t> is 0.26. That means there is not so much difference but still some of stores effected more. Top 10 is (143,179,185,25,279,129,272,28,156,52) </a:t>
            </a:r>
          </a:p>
          <a:p>
            <a:pPr algn="ctr"/>
            <a:endParaRPr lang="en-US" u="sng" dirty="0" smtClean="0"/>
          </a:p>
          <a:p>
            <a:endParaRPr lang="en-US" dirty="0" smtClean="0"/>
          </a:p>
          <a:p>
            <a:endParaRPr lang="en-US" dirty="0"/>
          </a:p>
        </p:txBody>
      </p:sp>
      <p:pic>
        <p:nvPicPr>
          <p:cNvPr id="11" name="Picture 10"/>
          <p:cNvPicPr>
            <a:picLocks noChangeAspect="1"/>
          </p:cNvPicPr>
          <p:nvPr/>
        </p:nvPicPr>
        <p:blipFill>
          <a:blip r:embed="rId2"/>
          <a:stretch>
            <a:fillRect/>
          </a:stretch>
        </p:blipFill>
        <p:spPr>
          <a:xfrm>
            <a:off x="5114164" y="1071430"/>
            <a:ext cx="6682234" cy="4376060"/>
          </a:xfrm>
          <a:prstGeom prst="rect">
            <a:avLst/>
          </a:prstGeom>
        </p:spPr>
      </p:pic>
    </p:spTree>
    <p:extLst>
      <p:ext uri="{BB962C8B-B14F-4D97-AF65-F5344CB8AC3E}">
        <p14:creationId xmlns:p14="http://schemas.microsoft.com/office/powerpoint/2010/main" val="2502551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984</Words>
  <Application>Microsoft Office PowerPoint</Application>
  <PresentationFormat>Widescreen</PresentationFormat>
  <Paragraphs>102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Promotion Analysis Case Study</vt:lpstr>
      <vt:lpstr>1. PART A - Clustering </vt:lpstr>
      <vt:lpstr>Overview on Train Sales Graph with Promotions</vt:lpstr>
      <vt:lpstr>Question What are your criteria for separating Fast, Medium and Slow items? Why?</vt:lpstr>
      <vt:lpstr>Question What are your criteria for separating Fast, Medium and Slow Stores? Why?</vt:lpstr>
      <vt:lpstr>PowerPoint Presentation</vt:lpstr>
      <vt:lpstr>Question Which items experienced the biggest sale increase during promotions?</vt:lpstr>
      <vt:lpstr>Question Are there stores that have higher promotion reaction?</vt:lpstr>
      <vt:lpstr>Question Is there any significant difference between promotion impacts of the Fast versus Slow items?</vt:lpstr>
      <vt:lpstr>Question Is there any significant difference between promotion impacts of the Fast versus Slow stores?</vt:lpstr>
      <vt:lpstr>    2. PART B - Prediction </vt:lpstr>
      <vt:lpstr>Evaluation Metric : Root Mean Squared Percent Error</vt:lpstr>
      <vt:lpstr>SALES PREDICTION ON TEST DATA</vt:lpstr>
      <vt:lpstr>Prediction error on On/Off Promotion Period</vt:lpstr>
      <vt:lpstr>    2. PART B - Prediction </vt:lpstr>
      <vt:lpstr>5th Promotion Date Prediction-Actual Sales</vt:lpstr>
      <vt:lpstr>Prediction error and sum of sales by day</vt:lpstr>
      <vt:lpstr>Average Prediction error quantity by day</vt:lpstr>
      <vt:lpstr>    2. PART B - Prediction </vt:lpstr>
      <vt:lpstr>What measure would you use for goodness of fit?</vt:lpstr>
      <vt:lpstr>How good is your model developed in step 1? </vt:lpstr>
      <vt:lpstr>What are the main problem points causing bad fits?</vt:lpstr>
      <vt:lpstr>What would you change in step 1?</vt:lpstr>
      <vt:lpstr>3. REPORT - Interpreting Results</vt:lpstr>
      <vt:lpstr>3. REPORT - Interpreting Results</vt:lpstr>
      <vt:lpstr>3. REPORT - Interpreting Results</vt:lpstr>
      <vt:lpstr>3. REPORT - Statistics for all models used</vt:lpstr>
      <vt:lpstr>3. REPORT - Statistics for all models used</vt:lpstr>
      <vt:lpstr>3. REPORT - Statistics for all models used</vt:lpstr>
      <vt:lpstr>3. REPORT</vt:lpstr>
      <vt:lpstr>Which items and stores combinations to apply promotion?</vt:lpstr>
      <vt:lpstr>REPORT - Is there any data set that you would like to use in addition to tables provided for this assignment? What are those data sets? How would you obtain them? </vt:lpstr>
    </vt:vector>
  </TitlesOfParts>
  <Company>SOLVOYO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What are your criteria for separating Fast, Medium and Slow items? Why?</dc:title>
  <dc:creator>Tolga Ay</dc:creator>
  <cp:lastModifiedBy>Tolga Ay</cp:lastModifiedBy>
  <cp:revision>56</cp:revision>
  <dcterms:created xsi:type="dcterms:W3CDTF">2019-04-25T09:14:01Z</dcterms:created>
  <dcterms:modified xsi:type="dcterms:W3CDTF">2019-04-25T19:50:38Z</dcterms:modified>
</cp:coreProperties>
</file>