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3" r:id="rId8"/>
  </p:sldIdLst>
  <p:sldSz cx="9144000" cy="6858000" type="screen4x3"/>
  <p:notesSz cx="6858000" cy="9144000"/>
  <p:custDataLst>
    <p:tags r:id="rId9"/>
  </p:custDataLst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06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E146-4B3C-4BF3-B272-B180A2852282}" type="datetimeFigureOut">
              <a:rPr lang="tr-TR" smtClean="0"/>
              <a:t>22.12.2017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9BF3-DF5A-4FB7-B3A9-5BBD5F11F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235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E146-4B3C-4BF3-B272-B180A2852282}" type="datetimeFigureOut">
              <a:rPr lang="tr-TR" smtClean="0"/>
              <a:t>22.12.2017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9BF3-DF5A-4FB7-B3A9-5BBD5F11F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065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E146-4B3C-4BF3-B272-B180A2852282}" type="datetimeFigureOut">
              <a:rPr lang="tr-TR" smtClean="0"/>
              <a:t>22.12.2017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9BF3-DF5A-4FB7-B3A9-5BBD5F11F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983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E146-4B3C-4BF3-B272-B180A2852282}" type="datetimeFigureOut">
              <a:rPr lang="tr-TR" smtClean="0"/>
              <a:t>22.12.2017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9BF3-DF5A-4FB7-B3A9-5BBD5F11F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3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E146-4B3C-4BF3-B272-B180A2852282}" type="datetimeFigureOut">
              <a:rPr lang="tr-TR" smtClean="0"/>
              <a:t>22.12.2017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9BF3-DF5A-4FB7-B3A9-5BBD5F11F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946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E146-4B3C-4BF3-B272-B180A2852282}" type="datetimeFigureOut">
              <a:rPr lang="tr-TR" smtClean="0"/>
              <a:t>22.12.2017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9BF3-DF5A-4FB7-B3A9-5BBD5F11F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157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E146-4B3C-4BF3-B272-B180A2852282}" type="datetimeFigureOut">
              <a:rPr lang="tr-TR" smtClean="0"/>
              <a:t>22.12.2017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9BF3-DF5A-4FB7-B3A9-5BBD5F11F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389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E146-4B3C-4BF3-B272-B180A2852282}" type="datetimeFigureOut">
              <a:rPr lang="tr-TR" smtClean="0"/>
              <a:t>22.12.2017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9BF3-DF5A-4FB7-B3A9-5BBD5F11F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373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E146-4B3C-4BF3-B272-B180A2852282}" type="datetimeFigureOut">
              <a:rPr lang="tr-TR" smtClean="0"/>
              <a:t>22.12.2017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9BF3-DF5A-4FB7-B3A9-5BBD5F11F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832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E146-4B3C-4BF3-B272-B180A2852282}" type="datetimeFigureOut">
              <a:rPr lang="tr-TR" smtClean="0"/>
              <a:t>22.12.2017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9BF3-DF5A-4FB7-B3A9-5BBD5F11F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818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E146-4B3C-4BF3-B272-B180A2852282}" type="datetimeFigureOut">
              <a:rPr lang="tr-TR" smtClean="0"/>
              <a:t>22.12.2017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9BF3-DF5A-4FB7-B3A9-5BBD5F11F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045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FE146-4B3C-4BF3-B272-B180A2852282}" type="datetimeFigureOut">
              <a:rPr lang="tr-TR" smtClean="0"/>
              <a:t>22.12.2017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D9BF3-DF5A-4FB7-B3A9-5BBD5F11F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443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Object Design Document Template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401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Introduction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trade-offs </a:t>
            </a:r>
            <a:r>
              <a:rPr lang="en-US" dirty="0"/>
              <a:t>made by developers (e.g., buy vs. build, memory space vs. response time</a:t>
            </a:r>
            <a:r>
              <a:rPr lang="en-US" dirty="0" smtClean="0"/>
              <a:t>), guidelines and </a:t>
            </a:r>
            <a:r>
              <a:rPr lang="en-US" dirty="0"/>
              <a:t>conventions (e.g., naming conventions, boundary cases, exception handling mechanisms</a:t>
            </a:r>
            <a:r>
              <a:rPr lang="en-US" dirty="0" smtClean="0"/>
              <a:t>), and </a:t>
            </a:r>
            <a:r>
              <a:rPr lang="en-US" dirty="0"/>
              <a:t>an overview of the document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Interface documentation guidelines </a:t>
            </a:r>
            <a:r>
              <a:rPr lang="en-US" dirty="0" smtClean="0"/>
              <a:t>include a </a:t>
            </a:r>
            <a:r>
              <a:rPr lang="en-US" dirty="0"/>
              <a:t>list of rules that developers should use when designing and naming interfaces. </a:t>
            </a:r>
            <a:r>
              <a:rPr lang="en-US" dirty="0" smtClean="0"/>
              <a:t>Examples:</a:t>
            </a:r>
          </a:p>
          <a:p>
            <a:pPr marL="914400" lvl="1" indent="-514350"/>
            <a:r>
              <a:rPr lang="en-US" dirty="0" smtClean="0"/>
              <a:t>Classes </a:t>
            </a:r>
            <a:r>
              <a:rPr lang="en-US" dirty="0"/>
              <a:t>are named with singular </a:t>
            </a:r>
            <a:r>
              <a:rPr lang="en-US" dirty="0" smtClean="0"/>
              <a:t>nouns.</a:t>
            </a:r>
          </a:p>
          <a:p>
            <a:pPr marL="914400" lvl="1" indent="-514350"/>
            <a:r>
              <a:rPr lang="en-US" dirty="0" smtClean="0"/>
              <a:t>Methods </a:t>
            </a:r>
            <a:r>
              <a:rPr lang="en-US" dirty="0"/>
              <a:t>are named with verb phrases, fields, and parameters with noun </a:t>
            </a:r>
            <a:r>
              <a:rPr lang="en-US" dirty="0" smtClean="0"/>
              <a:t>phrases.</a:t>
            </a:r>
          </a:p>
          <a:p>
            <a:pPr marL="914400" lvl="1" indent="-514350"/>
            <a:r>
              <a:rPr lang="en-US" dirty="0" smtClean="0"/>
              <a:t>Error </a:t>
            </a:r>
            <a:r>
              <a:rPr lang="en-US" dirty="0"/>
              <a:t>status is returned via an exception, not a return </a:t>
            </a:r>
            <a:r>
              <a:rPr lang="en-US" dirty="0" smtClean="0"/>
              <a:t>value.</a:t>
            </a:r>
          </a:p>
          <a:p>
            <a:pPr marL="914400" lvl="1" indent="-514350"/>
            <a:r>
              <a:rPr lang="en-US" dirty="0" smtClean="0"/>
              <a:t>Collections </a:t>
            </a:r>
            <a:r>
              <a:rPr lang="en-US" dirty="0"/>
              <a:t>and containers have an iterator() method returning an </a:t>
            </a:r>
            <a:r>
              <a:rPr lang="en-US" dirty="0" smtClean="0"/>
              <a:t>Iterator.</a:t>
            </a:r>
          </a:p>
          <a:p>
            <a:pPr marL="914400" lvl="1" indent="-514350"/>
            <a:r>
              <a:rPr lang="en-US" dirty="0" smtClean="0"/>
              <a:t>Iterators </a:t>
            </a:r>
            <a:r>
              <a:rPr lang="en-US" dirty="0"/>
              <a:t>returned by iterator() methods are robust to element removals.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tr-T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242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Packages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describes the decomposition of subsystems</a:t>
            </a:r>
            <a:br>
              <a:rPr lang="en-US" dirty="0"/>
            </a:br>
            <a:r>
              <a:rPr lang="en-US" dirty="0"/>
              <a:t>into packages and the </a:t>
            </a:r>
            <a:r>
              <a:rPr lang="en-US" b="1" dirty="0"/>
              <a:t>file organization </a:t>
            </a:r>
            <a:r>
              <a:rPr lang="en-US" dirty="0"/>
              <a:t>of the code. This includes an overview of each </a:t>
            </a:r>
            <a:r>
              <a:rPr lang="en-US" dirty="0" smtClean="0"/>
              <a:t>package, its </a:t>
            </a:r>
            <a:r>
              <a:rPr lang="en-US" dirty="0"/>
              <a:t>dependencies with other packages, and its expected usage.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tr-T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313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Class Interfaces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</a:t>
            </a:r>
            <a:r>
              <a:rPr lang="en-US" dirty="0"/>
              <a:t>the classes and their public interfaces. </a:t>
            </a:r>
            <a:r>
              <a:rPr lang="en-US" dirty="0" smtClean="0"/>
              <a:t>includes 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overview of each class, </a:t>
            </a:r>
            <a:endParaRPr lang="en-US" dirty="0" smtClean="0"/>
          </a:p>
          <a:p>
            <a:pPr lvl="1"/>
            <a:r>
              <a:rPr lang="en-US" dirty="0" smtClean="0"/>
              <a:t>its </a:t>
            </a:r>
            <a:r>
              <a:rPr lang="en-US" dirty="0"/>
              <a:t>dependencies with other classes and packages, </a:t>
            </a:r>
            <a:endParaRPr lang="en-US" dirty="0" smtClean="0"/>
          </a:p>
          <a:p>
            <a:pPr lvl="1"/>
            <a:r>
              <a:rPr lang="en-US" dirty="0" smtClean="0"/>
              <a:t>its public attributes</a:t>
            </a:r>
            <a:r>
              <a:rPr lang="en-US" dirty="0"/>
              <a:t>, operations, and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exceptions they can raise.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tr-T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056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Usage of Javadoc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Both packages and class interfaces can be generated from source code (comments)! By using a tool, which is named Javadoc</a:t>
            </a:r>
          </a:p>
          <a:p>
            <a:endParaRPr lang="en-GB" dirty="0" smtClean="0"/>
          </a:p>
          <a:p>
            <a:endParaRPr lang="tr-T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35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18764"/>
            <a:ext cx="5713809" cy="694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750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640"/>
            <a:ext cx="9036496" cy="640871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header comment in the file describes the purpose of the Tournament class, </a:t>
            </a:r>
            <a:r>
              <a:rPr lang="en-US" dirty="0" smtClean="0"/>
              <a:t>its authors</a:t>
            </a:r>
            <a:r>
              <a:rPr lang="en-US" dirty="0"/>
              <a:t>, its current version, and cross references to related classes.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@see tags are used </a:t>
            </a:r>
            <a:r>
              <a:rPr lang="en-US" dirty="0" smtClean="0"/>
              <a:t>by Javadoc </a:t>
            </a:r>
            <a:r>
              <a:rPr lang="en-US" dirty="0"/>
              <a:t>to create cross references between classes. </a:t>
            </a:r>
            <a:endParaRPr lang="en-US" dirty="0" smtClean="0"/>
          </a:p>
          <a:p>
            <a:r>
              <a:rPr lang="en-US" dirty="0" smtClean="0"/>
              <a:t>Following </a:t>
            </a:r>
            <a:r>
              <a:rPr lang="en-US" dirty="0"/>
              <a:t>the header comment is the </a:t>
            </a:r>
            <a:r>
              <a:rPr lang="en-US" dirty="0" smtClean="0"/>
              <a:t>class and </a:t>
            </a:r>
            <a:r>
              <a:rPr lang="en-US" dirty="0"/>
              <a:t>the method declarations.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method comment contains a brief description of the </a:t>
            </a:r>
            <a:r>
              <a:rPr lang="en-US" dirty="0" smtClean="0"/>
              <a:t>purpose of </a:t>
            </a:r>
            <a:r>
              <a:rPr lang="en-US" dirty="0"/>
              <a:t>the method, its parameters, and its return result.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using constraints, we also </a:t>
            </a:r>
            <a:r>
              <a:rPr lang="en-US" dirty="0" smtClean="0"/>
              <a:t>include preconditions </a:t>
            </a:r>
            <a:r>
              <a:rPr lang="en-US" dirty="0"/>
              <a:t>and </a:t>
            </a:r>
            <a:r>
              <a:rPr lang="en-US" dirty="0" err="1"/>
              <a:t>postconditions</a:t>
            </a:r>
            <a:r>
              <a:rPr lang="en-US" dirty="0"/>
              <a:t> in the method header.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first sentence of the comment </a:t>
            </a:r>
            <a:r>
              <a:rPr lang="en-US" dirty="0" smtClean="0"/>
              <a:t>and the </a:t>
            </a:r>
            <a:r>
              <a:rPr lang="en-US" dirty="0"/>
              <a:t>tagged comments are extracted and formatted by Javadoc. </a:t>
            </a:r>
            <a:endParaRPr lang="en-US" dirty="0" smtClean="0"/>
          </a:p>
          <a:p>
            <a:r>
              <a:rPr lang="en-US" dirty="0" smtClean="0"/>
              <a:t>Keeping </a:t>
            </a:r>
            <a:r>
              <a:rPr lang="en-US" dirty="0"/>
              <a:t>material for </a:t>
            </a:r>
            <a:r>
              <a:rPr lang="en-US"/>
              <a:t>the </a:t>
            </a:r>
            <a:r>
              <a:rPr lang="en-US" smtClean="0"/>
              <a:t>ODD with </a:t>
            </a:r>
            <a:r>
              <a:rPr lang="en-US" dirty="0"/>
              <a:t>the source code enables the developers to maintain consistency more easily and rapidly.</a:t>
            </a:r>
            <a:br>
              <a:rPr lang="en-US" dirty="0"/>
            </a:br>
            <a:endParaRPr lang="tr-T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64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331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Object Design Document Template</vt:lpstr>
      <vt:lpstr>1. Introduction</vt:lpstr>
      <vt:lpstr>2. Packages</vt:lpstr>
      <vt:lpstr>3. Class Interfaces</vt:lpstr>
      <vt:lpstr>Usage of Javadoc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Design Document Template</dc:title>
  <dc:creator>Emine Ekin</dc:creator>
  <cp:lastModifiedBy>EMINE EKIN</cp:lastModifiedBy>
  <cp:revision>5</cp:revision>
  <dcterms:created xsi:type="dcterms:W3CDTF">2014-12-01T21:34:43Z</dcterms:created>
  <dcterms:modified xsi:type="dcterms:W3CDTF">2017-12-22T12:06:36Z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F80D8DE0-40B0-4189-A9C6-F533567F397D</vt:lpwstr>
  </property>
  <property fmtid="{D5CDD505-2E9C-101B-9397-08002B2CF9AE}" pid="3" name="ArticulatePath">
    <vt:lpwstr>Object Design Document Template</vt:lpwstr>
  </property>
</Properties>
</file>