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080625" cy="567055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407F32E7-3E49-1653-462C-34494C1794F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B59DF85-6CAC-6EDB-F9F4-763803D105DF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FF6CCC0-B240-2352-E8D6-9BB48E4BB686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B164895-C0A0-F9AB-4A1E-A2592EAC83C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6B215FE-72DC-4313-93F9-1C6A2E65AA2D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04237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19CAE8F-41ED-1BFC-BC26-71D992F607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AE87875-63D6-D1C0-99D0-888608DFCEF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Верхний колонтитул 3">
            <a:extLst>
              <a:ext uri="{FF2B5EF4-FFF2-40B4-BE49-F238E27FC236}">
                <a16:creationId xmlns:a16="http://schemas.microsoft.com/office/drawing/2014/main" id="{E5EE1B2F-62F4-EE09-A429-7220CAA6808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>
                <a:solidFill>
                  <a:srgbClr val="FFFFFF"/>
                </a:solidFill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1EB409-563E-2594-FCC6-57A7307EB25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>
                <a:solidFill>
                  <a:srgbClr val="FFFFFF"/>
                </a:solidFill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D2DC85-5A75-39BD-26E4-279C7B8D302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>
                <a:solidFill>
                  <a:srgbClr val="FFFFFF"/>
                </a:solidFill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0A248C-5EA2-C477-35F6-BD6850F3B32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>
                <a:solidFill>
                  <a:srgbClr val="FFFFFF"/>
                </a:solidFill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CF691E05-4515-40AF-850F-43ABFD49DE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08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3C5BDD-C1A3-2E7A-DC44-1A041CDD5A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C7EDB26-1F77-473F-A306-0C0B9E000B29}" type="slidenum">
              <a:t>1</a:t>
            </a:fld>
            <a:endParaRPr lang="en-US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2DE4816-A4C8-C86D-08D2-77651F6975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5C52DCF-9A79-5A6D-90DE-A01DD83DF6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3C5BDD-C1A3-2E7A-DC44-1A041CDD5A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C7EDB26-1F77-473F-A306-0C0B9E000B29}" type="slidenum">
              <a:t>2</a:t>
            </a:fld>
            <a:endParaRPr lang="en-US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2DE4816-A4C8-C86D-08D2-77651F6975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5C52DCF-9A79-5A6D-90DE-A01DD83DF6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93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3C5BDD-C1A3-2E7A-DC44-1A041CDD5A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C7EDB26-1F77-473F-A306-0C0B9E000B29}" type="slidenum">
              <a:t>3</a:t>
            </a:fld>
            <a:endParaRPr lang="en-US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2DE4816-A4C8-C86D-08D2-77651F6975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5C52DCF-9A79-5A6D-90DE-A01DD83DF6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54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3C5BDD-C1A3-2E7A-DC44-1A041CDD5A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C7EDB26-1F77-473F-A306-0C0B9E000B29}" type="slidenum">
              <a:t>4</a:t>
            </a:fld>
            <a:endParaRPr lang="en-US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2DE4816-A4C8-C86D-08D2-77651F6975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5C52DCF-9A79-5A6D-90DE-A01DD83DF6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54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3C5BDD-C1A3-2E7A-DC44-1A041CDD5A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C7EDB26-1F77-473F-A306-0C0B9E000B29}" type="slidenum">
              <a:t>5</a:t>
            </a:fld>
            <a:endParaRPr lang="en-US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2DE4816-A4C8-C86D-08D2-77651F6975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5C52DCF-9A79-5A6D-90DE-A01DD83DF6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13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3C5BDD-C1A3-2E7A-DC44-1A041CDD5A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C7EDB26-1F77-473F-A306-0C0B9E000B29}" type="slidenum">
              <a:t>6</a:t>
            </a:fld>
            <a:endParaRPr lang="en-US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2DE4816-A4C8-C86D-08D2-77651F6975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5C52DCF-9A79-5A6D-90DE-A01DD83DF6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70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3C5BDD-C1A3-2E7A-DC44-1A041CDD5A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C7EDB26-1F77-473F-A306-0C0B9E000B29}" type="slidenum">
              <a:t>7</a:t>
            </a:fld>
            <a:endParaRPr lang="en-US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2DE4816-A4C8-C86D-08D2-77651F6975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5C52DCF-9A79-5A6D-90DE-A01DD83DF6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9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3C5BDD-C1A3-2E7A-DC44-1A041CDD5A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C7EDB26-1F77-473F-A306-0C0B9E000B29}" type="slidenum">
              <a:t>8</a:t>
            </a:fld>
            <a:endParaRPr lang="en-US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2DE4816-A4C8-C86D-08D2-77651F6975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5C52DCF-9A79-5A6D-90DE-A01DD83DF6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99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7113" y="3691090"/>
            <a:ext cx="7560469" cy="1357269"/>
          </a:xfrm>
        </p:spPr>
        <p:txBody>
          <a:bodyPr wrap="none" anchor="t">
            <a:normAutofit/>
          </a:bodyPr>
          <a:lstStyle>
            <a:lvl1pPr algn="r">
              <a:defRPr sz="7937" b="0" spc="-248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7112" y="3054701"/>
            <a:ext cx="7560469" cy="623467"/>
          </a:xfrm>
        </p:spPr>
        <p:txBody>
          <a:bodyPr anchor="b">
            <a:normAutofit/>
          </a:bodyPr>
          <a:lstStyle>
            <a:lvl1pPr marL="0" indent="0" algn="r">
              <a:buNone/>
              <a:defRPr sz="2646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7D9E81-B010-49AD-95BB-56DAE50E4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610995"/>
            <a:ext cx="8694539" cy="677485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356" y="816455"/>
            <a:ext cx="8694539" cy="2794540"/>
          </a:xfrm>
        </p:spPr>
        <p:txBody>
          <a:bodyPr anchor="t"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4288480"/>
            <a:ext cx="8693226" cy="564303"/>
          </a:xfrm>
        </p:spPr>
        <p:txBody>
          <a:bodyPr/>
          <a:lstStyle>
            <a:lvl1pPr marL="0" indent="0">
              <a:buNone/>
              <a:defRPr sz="1323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B6A6EE-BAE6-43A7-A59B-F44FFE23C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2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01904"/>
            <a:ext cx="8694539" cy="2922379"/>
          </a:xfrm>
        </p:spPr>
        <p:txBody>
          <a:bodyPr anchor="ctr"/>
          <a:lstStyle>
            <a:lvl1pPr>
              <a:defRPr sz="2646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3712068"/>
            <a:ext cx="8693226" cy="1241788"/>
          </a:xfrm>
        </p:spPr>
        <p:txBody>
          <a:bodyPr anchor="ctr"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B6A6EE-BAE6-43A7-A59B-F44FFE23C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36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761" y="301904"/>
            <a:ext cx="7691729" cy="2474688"/>
          </a:xfrm>
        </p:spPr>
        <p:txBody>
          <a:bodyPr anchor="ctr"/>
          <a:lstStyle>
            <a:lvl1pPr>
              <a:defRPr sz="363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22668" y="2782817"/>
            <a:ext cx="7236601" cy="453915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043" y="3722263"/>
            <a:ext cx="8691913" cy="1231593"/>
          </a:xfrm>
        </p:spPr>
        <p:txBody>
          <a:bodyPr anchor="ctr">
            <a:normAutofit/>
          </a:bodyPr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B6A6EE-BAE6-43A7-A59B-F44FFE23CB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8637" y="650587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61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30222" y="2268220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1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8069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1924058"/>
            <a:ext cx="8694539" cy="2076915"/>
          </a:xfrm>
        </p:spPr>
        <p:txBody>
          <a:bodyPr anchor="b">
            <a:normAutofit/>
          </a:bodyPr>
          <a:lstStyle>
            <a:lvl1pPr>
              <a:defRPr sz="446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4010712"/>
            <a:ext cx="8693226" cy="943144"/>
          </a:xfrm>
        </p:spPr>
        <p:txBody>
          <a:bodyPr anchor="t"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B6A6EE-BAE6-43A7-A59B-F44FFE23C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02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93043" y="301905"/>
            <a:ext cx="8694539" cy="109604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05696" y="1559401"/>
            <a:ext cx="2436536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1832" y="2126456"/>
            <a:ext cx="2420400" cy="2967851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93459" y="1559401"/>
            <a:ext cx="2427751" cy="47648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984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784733" y="2126456"/>
            <a:ext cx="2436477" cy="2967851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73226" y="1559401"/>
            <a:ext cx="2424338" cy="47648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984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73226" y="2126456"/>
            <a:ext cx="2424338" cy="2967851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B6A6EE-BAE6-43A7-A59B-F44FFE23C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61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93043" y="301905"/>
            <a:ext cx="8694539" cy="109604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01398" y="3553398"/>
            <a:ext cx="2430901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01398" y="1865671"/>
            <a:ext cx="2430901" cy="12601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01398" y="4029882"/>
            <a:ext cx="2430901" cy="545052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77752" y="3553398"/>
            <a:ext cx="2423025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777751" y="1865671"/>
            <a:ext cx="2423025" cy="12601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776633" y="4029881"/>
            <a:ext cx="2426234" cy="545052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52793" y="3553398"/>
            <a:ext cx="2424338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452792" y="1865671"/>
            <a:ext cx="2424338" cy="12601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52689" y="4029879"/>
            <a:ext cx="2427550" cy="545052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B6A6EE-BAE6-43A7-A59B-F44FFE23C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13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668364-5735-4E17-BBB5-69962B8F4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02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301904"/>
            <a:ext cx="2173635" cy="480552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301904"/>
            <a:ext cx="6394896" cy="480552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85A3D7-5248-4BDE-9E88-05FD8C5CF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25C092-E68D-45BF-A445-B83ACFC41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6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06547" y="3691090"/>
            <a:ext cx="7560469" cy="1357269"/>
          </a:xfrm>
        </p:spPr>
        <p:txBody>
          <a:bodyPr wrap="none" anchor="t">
            <a:normAutofit/>
          </a:bodyPr>
          <a:lstStyle>
            <a:lvl1pPr algn="l">
              <a:defRPr sz="7937" b="0" spc="-248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706547" y="3054122"/>
            <a:ext cx="7560469" cy="623467"/>
          </a:xfrm>
        </p:spPr>
        <p:txBody>
          <a:bodyPr anchor="b">
            <a:normAutofit/>
          </a:bodyPr>
          <a:lstStyle>
            <a:lvl1pPr marL="0" indent="0" algn="l">
              <a:buNone/>
              <a:defRPr sz="2646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934515-FE0F-4789-9F02-6AFAA1C67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3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6042" y="1509521"/>
            <a:ext cx="4154964" cy="35979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5389" y="1509521"/>
            <a:ext cx="4162193" cy="35979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6A9E36-454D-4D57-B8AC-A756E797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01905"/>
            <a:ext cx="8694539" cy="109604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6042" y="1390073"/>
            <a:ext cx="4154964" cy="681253"/>
          </a:xfrm>
        </p:spPr>
        <p:txBody>
          <a:bodyPr anchor="b"/>
          <a:lstStyle>
            <a:lvl1pPr marL="0" indent="0">
              <a:buNone/>
              <a:defRPr sz="1984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6042" y="2071326"/>
            <a:ext cx="4154964" cy="304660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389" y="1390073"/>
            <a:ext cx="4163506" cy="68125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984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389" y="2071326"/>
            <a:ext cx="4163506" cy="304660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3E4437-458B-4889-A82E-F0D9F31A8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9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77A772B-8695-496D-BCB7-FF54B4CD9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0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D74AAC-B892-4F34-B3B4-98705F16C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3641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78037"/>
            <a:ext cx="3251264" cy="1323128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816455"/>
            <a:ext cx="5103316" cy="40297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6042" y="1701165"/>
            <a:ext cx="3019578" cy="3151619"/>
          </a:xfrm>
        </p:spPr>
        <p:txBody>
          <a:bodyPr/>
          <a:lstStyle>
            <a:lvl1pPr marL="0" indent="0">
              <a:buNone/>
              <a:defRPr sz="1323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327C62-0C48-4730-8A98-264C6C7C5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4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78037"/>
            <a:ext cx="3251264" cy="1323128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816455"/>
            <a:ext cx="5103316" cy="4029766"/>
          </a:xfrm>
        </p:spPr>
        <p:txBody>
          <a:bodyPr anchor="t"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6042" y="1701165"/>
            <a:ext cx="3019578" cy="3151619"/>
          </a:xfrm>
        </p:spPr>
        <p:txBody>
          <a:bodyPr/>
          <a:lstStyle>
            <a:lvl1pPr marL="0" indent="0">
              <a:buNone/>
              <a:defRPr sz="1323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2EC195-4DB4-42DA-ABFE-7C55877D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301905"/>
            <a:ext cx="8694539" cy="1096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6042" y="1509521"/>
            <a:ext cx="8461540" cy="3597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5255760"/>
            <a:ext cx="340221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lvl="0"/>
            <a:fld id="{C7B6A6EE-BAE6-43A7-A59B-F44FFE23C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74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4465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840A9-40D6-F990-B99B-557367EC5AC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1973262"/>
            <a:ext cx="10080625" cy="946150"/>
          </a:xfrm>
        </p:spPr>
        <p:txBody>
          <a:bodyPr vert="horz">
            <a:normAutofit/>
          </a:bodyPr>
          <a:lstStyle/>
          <a:p>
            <a:pPr lvl="0" algn="ctr"/>
            <a:r>
              <a:rPr lang="ru-RU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Проект №5. Служба такси.</a:t>
            </a:r>
            <a:endParaRPr lang="en-US" sz="4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E093C-765D-687D-176E-B247903F00F1}"/>
              </a:ext>
            </a:extLst>
          </p:cNvPr>
          <p:cNvSpPr txBox="1"/>
          <p:nvPr/>
        </p:nvSpPr>
        <p:spPr>
          <a:xfrm>
            <a:off x="4219576" y="4315520"/>
            <a:ext cx="512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Выполнил: Зайцев А.Ф.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49ED5A-58CE-38F2-8308-216E423AF079}"/>
              </a:ext>
            </a:extLst>
          </p:cNvPr>
          <p:cNvSpPr txBox="1"/>
          <p:nvPr/>
        </p:nvSpPr>
        <p:spPr>
          <a:xfrm>
            <a:off x="273050" y="171450"/>
            <a:ext cx="95345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Постановка задачи:</a:t>
            </a:r>
          </a:p>
          <a:p>
            <a:endParaRPr lang="ru-R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Есть таблица, состоящая из поездок такси в Нью-Йорке. Необходимо, используя таблицу поездок для каждого дня рассчитать процент поездок по количеству человек в машине (без пассажиров, 1, 2, 3, 4 и более пассажиров). Также добавить столбцы к предыдущим результатам с самой дорогой и самой дешевой поездкой для каждой группы.</a:t>
            </a:r>
          </a:p>
          <a:p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По итогу должна получиться таблица (</a:t>
            </a:r>
            <a:r>
              <a:rPr lang="ru-RU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parquet</a:t>
            </a:r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) с колонками </a:t>
            </a:r>
            <a:r>
              <a:rPr lang="ru-RU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date</a:t>
            </a:r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ru-RU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percentage_zero</a:t>
            </a:r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percentage_1p, percentage_2p, percentage_3p, percentage_4p_plus. Технологический стек – </a:t>
            </a:r>
            <a:r>
              <a:rPr lang="ru-RU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sql</a:t>
            </a:r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ru-RU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scala</a:t>
            </a:r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(что-то одно).</a:t>
            </a:r>
          </a:p>
          <a:p>
            <a:endParaRPr lang="ru-R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Дополнительно: Провести аналитику и построить график на тему «как пройденное расстояние и количество пассажиров влияет на чаевые» в любом удобном инструменте.</a:t>
            </a:r>
          </a:p>
        </p:txBody>
      </p:sp>
    </p:spTree>
    <p:extLst>
      <p:ext uri="{BB962C8B-B14F-4D97-AF65-F5344CB8AC3E}">
        <p14:creationId xmlns:p14="http://schemas.microsoft.com/office/powerpoint/2010/main" val="383810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E530F9-E78A-85CF-BBE5-281109C0E2E1}"/>
              </a:ext>
            </a:extLst>
          </p:cNvPr>
          <p:cNvSpPr txBox="1"/>
          <p:nvPr/>
        </p:nvSpPr>
        <p:spPr>
          <a:xfrm>
            <a:off x="323850" y="209550"/>
            <a:ext cx="93345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Ход работы и его этапы:</a:t>
            </a:r>
          </a:p>
          <a:p>
            <a:endParaRPr lang="ru-RU" dirty="0"/>
          </a:p>
          <a:p>
            <a:endParaRPr lang="ru-RU" dirty="0"/>
          </a:p>
          <a:p>
            <a:pPr marL="342900" indent="-342900">
              <a:buAutoNum type="arabicPeriod"/>
            </a:pP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Импортировать данные из .</a:t>
            </a:r>
            <a:r>
              <a:rPr lang="ru-RU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csv</a:t>
            </a: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файла в </a:t>
            </a:r>
            <a:r>
              <a:rPr lang="ru-RU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PostgreSQL</a:t>
            </a:r>
            <a:endParaRPr lang="ru-RU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AutoNum type="arabicPeriod"/>
            </a:pP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Выполнить обработку данных и вычисления. </a:t>
            </a:r>
          </a:p>
          <a:p>
            <a:pPr marL="342900" indent="-342900">
              <a:buAutoNum type="arabicPeriod"/>
            </a:pP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Экспортировать результаты в файлы .</a:t>
            </a:r>
            <a:r>
              <a:rPr lang="ru-RU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csv</a:t>
            </a: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и .</a:t>
            </a:r>
            <a:r>
              <a:rPr lang="ru-RU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parquet</a:t>
            </a:r>
            <a:endParaRPr lang="ru-RU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AutoNum type="arabicPeriod"/>
            </a:pP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Выполнить доп. анализ и построить график в Python</a:t>
            </a:r>
          </a:p>
        </p:txBody>
      </p:sp>
    </p:spTree>
    <p:extLst>
      <p:ext uri="{BB962C8B-B14F-4D97-AF65-F5344CB8AC3E}">
        <p14:creationId xmlns:p14="http://schemas.microsoft.com/office/powerpoint/2010/main" val="173803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78EC79-2E9C-773B-C598-A9BC8FA47B86}"/>
              </a:ext>
            </a:extLst>
          </p:cNvPr>
          <p:cNvSpPr txBox="1"/>
          <p:nvPr/>
        </p:nvSpPr>
        <p:spPr>
          <a:xfrm>
            <a:off x="381000" y="238125"/>
            <a:ext cx="9372599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Структура проекта:</a:t>
            </a:r>
          </a:p>
          <a:p>
            <a:endParaRPr lang="ru-RU" dirty="0"/>
          </a:p>
          <a:p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Проект имеет следующую структуру:</a:t>
            </a:r>
          </a:p>
          <a:p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├── </a:t>
            </a:r>
            <a:r>
              <a:rPr lang="ru-RU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code</a:t>
            </a:r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		# Файлы с кодом</a:t>
            </a:r>
          </a:p>
          <a:p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├── </a:t>
            </a:r>
            <a:r>
              <a:rPr lang="ru-RU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images</a:t>
            </a:r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		# Рисунки и доп. материалы</a:t>
            </a:r>
          </a:p>
          <a:p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├── </a:t>
            </a:r>
            <a:r>
              <a:rPr lang="ru-RU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inputData</a:t>
            </a:r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	# Входные данные</a:t>
            </a:r>
          </a:p>
          <a:p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├── </a:t>
            </a:r>
            <a:r>
              <a:rPr lang="ru-RU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outputData</a:t>
            </a:r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	# Выходные данные</a:t>
            </a:r>
          </a:p>
          <a:p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├── .</a:t>
            </a:r>
            <a:r>
              <a:rPr lang="ru-RU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gitignore</a:t>
            </a:r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	# Файл для </a:t>
            </a:r>
            <a:r>
              <a:rPr lang="ru-RU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Git</a:t>
            </a: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└── README.md		# Файл с описанием проекта</a:t>
            </a:r>
          </a:p>
          <a:p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В папке </a:t>
            </a:r>
            <a:r>
              <a:rPr lang="ru-RU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inputData</a:t>
            </a:r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находятся входные данные из файла yellow_tripdata_2020-01.csv </a:t>
            </a:r>
          </a:p>
          <a:p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В папке </a:t>
            </a:r>
            <a:r>
              <a:rPr lang="ru-RU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code</a:t>
            </a:r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находятся файлы с кодом для обработки данных и доп. аналитики.</a:t>
            </a:r>
          </a:p>
          <a:p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В папке </a:t>
            </a:r>
            <a:r>
              <a:rPr lang="ru-RU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outputData</a:t>
            </a:r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находятся выходные данные в формате .</a:t>
            </a:r>
            <a:r>
              <a:rPr lang="ru-RU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csv</a:t>
            </a:r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и .</a:t>
            </a:r>
            <a:r>
              <a:rPr lang="ru-RU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parquet</a:t>
            </a: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03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2C6682-14EC-DD60-7FF9-51E1CB3A673D}"/>
              </a:ext>
            </a:extLst>
          </p:cNvPr>
          <p:cNvSpPr txBox="1"/>
          <p:nvPr/>
        </p:nvSpPr>
        <p:spPr>
          <a:xfrm>
            <a:off x="439737" y="915833"/>
            <a:ext cx="5038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Технологический стек: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46E3D2-1386-447D-C5B5-40BE2CE19498}"/>
              </a:ext>
            </a:extLst>
          </p:cNvPr>
          <p:cNvSpPr txBox="1"/>
          <p:nvPr/>
        </p:nvSpPr>
        <p:spPr>
          <a:xfrm>
            <a:off x="439736" y="4046129"/>
            <a:ext cx="60753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Схема взаимодействия приложений: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22A9AC-0E0C-4BC0-A3B3-11E23EA81316}"/>
              </a:ext>
            </a:extLst>
          </p:cNvPr>
          <p:cNvSpPr txBox="1"/>
          <p:nvPr/>
        </p:nvSpPr>
        <p:spPr>
          <a:xfrm>
            <a:off x="735012" y="4632722"/>
            <a:ext cx="92186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.csv -&gt; PostgreSQL </a:t>
            </a:r>
            <a:r>
              <a:rPr lang="ru-RU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SQL</a:t>
            </a:r>
            <a:r>
              <a:rPr lang="ru-RU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-&gt; .csv -&gt; Python</a:t>
            </a:r>
            <a:r>
              <a:rPr lang="ru-RU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Pandas) -&gt; .parquet</a:t>
            </a:r>
            <a:endParaRPr lang="ru-RU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772810-7E3A-D3F5-63B7-47EC95DA4B54}"/>
              </a:ext>
            </a:extLst>
          </p:cNvPr>
          <p:cNvSpPr txBox="1"/>
          <p:nvPr/>
        </p:nvSpPr>
        <p:spPr>
          <a:xfrm>
            <a:off x="439737" y="217397"/>
            <a:ext cx="5038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Структура проекта: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E367E0-C779-3682-2C20-C75DFC14B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599" y="1502426"/>
            <a:ext cx="75914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31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4A79C9-CBE3-E31A-FB6B-82343FBE0741}"/>
              </a:ext>
            </a:extLst>
          </p:cNvPr>
          <p:cNvSpPr txBox="1"/>
          <p:nvPr/>
        </p:nvSpPr>
        <p:spPr>
          <a:xfrm>
            <a:off x="563562" y="153471"/>
            <a:ext cx="5038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Результаты и выводы: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21CC2-6616-C284-F0DD-A3E81993FE8E}"/>
              </a:ext>
            </a:extLst>
          </p:cNvPr>
          <p:cNvSpPr txBox="1"/>
          <p:nvPr/>
        </p:nvSpPr>
        <p:spPr>
          <a:xfrm>
            <a:off x="563562" y="822572"/>
            <a:ext cx="8656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Пример результата обработки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F89E30C-B646-EEC4-4FF9-325B28D7F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49" y="1438275"/>
            <a:ext cx="8577325" cy="407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7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C80109-8735-6CE7-28EF-031A1A36B4DE}"/>
              </a:ext>
            </a:extLst>
          </p:cNvPr>
          <p:cNvSpPr txBox="1"/>
          <p:nvPr/>
        </p:nvSpPr>
        <p:spPr>
          <a:xfrm>
            <a:off x="563562" y="153471"/>
            <a:ext cx="5038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Результаты и выводы: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11A059-08F9-B1BA-FA68-E022DBE73930}"/>
              </a:ext>
            </a:extLst>
          </p:cNvPr>
          <p:cNvSpPr txBox="1"/>
          <p:nvPr/>
        </p:nvSpPr>
        <p:spPr>
          <a:xfrm>
            <a:off x="563562" y="971550"/>
            <a:ext cx="912336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Из результатов анализа можно сделать вывод о том, что чем большее количество пассажиров едет в такси, тем меньшее количество чаевых они оставляют. При этом, среднее пройденное расстояние поездки практически никак не влияет на размер чаевых.</a:t>
            </a: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AutoNum type="arabicPeriod"/>
            </a:pP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41FEA4-89AB-ED1C-E353-7CFA3FD12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675206"/>
            <a:ext cx="4200525" cy="286199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F956008-D585-8C66-566F-86F13F8F1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99" y="2996478"/>
            <a:ext cx="4886325" cy="252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17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12621D-2606-D961-4962-9CEBDC440BF1}"/>
              </a:ext>
            </a:extLst>
          </p:cNvPr>
          <p:cNvSpPr txBox="1"/>
          <p:nvPr/>
        </p:nvSpPr>
        <p:spPr>
          <a:xfrm>
            <a:off x="1125537" y="2512109"/>
            <a:ext cx="7829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038964310"/>
      </p:ext>
    </p:extLst>
  </p:cSld>
  <p:clrMapOvr>
    <a:masterClrMapping/>
  </p:clrMapOvr>
</p:sld>
</file>

<file path=ppt/theme/theme1.xml><?xml version="1.0" encoding="utf-8"?>
<a:theme xmlns:a="http://schemas.openxmlformats.org/drawingml/2006/main" name="Глубина">
  <a:themeElements>
    <a:clrScheme name="Глубина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Глубина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374</Words>
  <Application>Microsoft Office PowerPoint</Application>
  <PresentationFormat>Произвольный</PresentationFormat>
  <Paragraphs>47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Corbel</vt:lpstr>
      <vt:lpstr>Liberation Sans</vt:lpstr>
      <vt:lpstr>Глубина</vt:lpstr>
      <vt:lpstr>Проект №5. Служба такси.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Lights</dc:title>
  <dc:creator>toljan</dc:creator>
  <cp:lastModifiedBy>Anatoly Zaytsev</cp:lastModifiedBy>
  <cp:revision>13</cp:revision>
  <dcterms:created xsi:type="dcterms:W3CDTF">2022-12-14T18:18:08Z</dcterms:created>
  <dcterms:modified xsi:type="dcterms:W3CDTF">2023-02-11T10:18:11Z</dcterms:modified>
</cp:coreProperties>
</file>