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7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09675"/>
            <a:ext cx="10220325" cy="2943225"/>
          </a:xfrm>
        </p:spPr>
        <p:txBody>
          <a:bodyPr>
            <a:noAutofit/>
          </a:bodyPr>
          <a:lstStyle/>
          <a:p>
            <a:r>
              <a:rPr sz="3600" dirty="0" err="1"/>
              <a:t>Применение</a:t>
            </a:r>
            <a:r>
              <a:rPr sz="3600" dirty="0"/>
              <a:t> </a:t>
            </a:r>
            <a:r>
              <a:rPr sz="3600" dirty="0" err="1"/>
              <a:t>большой</a:t>
            </a:r>
            <a:r>
              <a:rPr sz="3600" dirty="0"/>
              <a:t> </a:t>
            </a:r>
            <a:r>
              <a:rPr sz="3600" dirty="0" err="1"/>
              <a:t>языковой</a:t>
            </a:r>
            <a:r>
              <a:rPr sz="3600" dirty="0"/>
              <a:t> </a:t>
            </a:r>
            <a:r>
              <a:rPr sz="3600" dirty="0" err="1"/>
              <a:t>модели</a:t>
            </a:r>
            <a:r>
              <a:rPr sz="3600" dirty="0"/>
              <a:t> </a:t>
            </a:r>
            <a:r>
              <a:rPr sz="3600" dirty="0" err="1"/>
              <a:t>при</a:t>
            </a:r>
            <a:r>
              <a:rPr sz="3600" dirty="0"/>
              <a:t> </a:t>
            </a:r>
            <a:r>
              <a:rPr sz="3600" dirty="0" err="1"/>
              <a:t>создании</a:t>
            </a:r>
            <a:r>
              <a:rPr sz="3600" dirty="0"/>
              <a:t> </a:t>
            </a:r>
            <a:r>
              <a:rPr sz="3600" dirty="0" err="1"/>
              <a:t>программного</a:t>
            </a:r>
            <a:r>
              <a:rPr sz="3600" dirty="0"/>
              <a:t> </a:t>
            </a:r>
            <a:r>
              <a:rPr sz="3600" dirty="0" err="1"/>
              <a:t>инструментария</a:t>
            </a:r>
            <a:endParaRPr sz="3600" dirty="0"/>
          </a:p>
          <a:p>
            <a:r>
              <a:rPr sz="3600" dirty="0" err="1"/>
              <a:t>для</a:t>
            </a:r>
            <a:r>
              <a:rPr sz="3600" dirty="0"/>
              <a:t> </a:t>
            </a:r>
            <a:r>
              <a:rPr sz="3600" dirty="0" err="1"/>
              <a:t>эксплораторного</a:t>
            </a:r>
            <a:r>
              <a:rPr sz="3600" dirty="0"/>
              <a:t> </a:t>
            </a:r>
            <a:r>
              <a:rPr sz="3600" dirty="0" err="1"/>
              <a:t>анализа</a:t>
            </a:r>
            <a:r>
              <a:rPr sz="3600" dirty="0"/>
              <a:t> и </a:t>
            </a:r>
            <a:r>
              <a:rPr sz="3600" dirty="0" err="1"/>
              <a:t>предварительной</a:t>
            </a:r>
            <a:r>
              <a:rPr sz="3600" dirty="0"/>
              <a:t> </a:t>
            </a:r>
            <a:r>
              <a:rPr sz="3600" dirty="0" err="1"/>
              <a:t>обработки</a:t>
            </a:r>
            <a:r>
              <a:rPr sz="3600" dirty="0"/>
              <a:t> </a:t>
            </a:r>
            <a:r>
              <a:rPr sz="3600" dirty="0" err="1"/>
              <a:t>геомагнитных</a:t>
            </a:r>
            <a:r>
              <a:rPr sz="3600" dirty="0"/>
              <a:t> </a:t>
            </a:r>
            <a:r>
              <a:rPr sz="3600" dirty="0" err="1"/>
              <a:t>временных</a:t>
            </a:r>
            <a:r>
              <a:rPr sz="3600" dirty="0"/>
              <a:t> </a:t>
            </a:r>
            <a:r>
              <a:rPr sz="3600" dirty="0" err="1"/>
              <a:t>рядов</a:t>
            </a: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4465637"/>
            <a:ext cx="6400800" cy="1323975"/>
          </a:xfrm>
        </p:spPr>
        <p:txBody>
          <a:bodyPr>
            <a:normAutofit lnSpcReduction="10000"/>
          </a:bodyPr>
          <a:lstStyle/>
          <a:p>
            <a:r>
              <a:rPr sz="2400" dirty="0">
                <a:solidFill>
                  <a:schemeClr val="tx1"/>
                </a:solidFill>
              </a:rPr>
              <a:t>Коробейников А.Г.</a:t>
            </a:r>
          </a:p>
          <a:p>
            <a:r>
              <a:rPr sz="2400" dirty="0" err="1">
                <a:solidFill>
                  <a:schemeClr val="tx1"/>
                </a:solidFill>
              </a:rPr>
              <a:t>Продвинутый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dirty="0" err="1">
                <a:solidFill>
                  <a:schemeClr val="tx1"/>
                </a:solidFill>
              </a:rPr>
              <a:t>трек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dirty="0" err="1">
                <a:solidFill>
                  <a:schemeClr val="tx1"/>
                </a:solidFill>
              </a:rPr>
              <a:t>по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dirty="0" err="1">
                <a:solidFill>
                  <a:schemeClr val="tx1"/>
                </a:solidFill>
              </a:rPr>
              <a:t>анализу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dirty="0" err="1">
                <a:solidFill>
                  <a:schemeClr val="tx1"/>
                </a:solidFill>
              </a:rPr>
              <a:t>научных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dirty="0" err="1">
                <a:solidFill>
                  <a:schemeClr val="tx1"/>
                </a:solidFill>
              </a:rPr>
              <a:t>данных</a:t>
            </a:r>
            <a:endParaRPr sz="2400" dirty="0">
              <a:solidFill>
                <a:schemeClr val="tx1"/>
              </a:solidFill>
            </a:endParaRPr>
          </a:p>
          <a:p>
            <a:r>
              <a:rPr sz="2400" dirty="0" err="1">
                <a:solidFill>
                  <a:schemeClr val="tx1"/>
                </a:solidFill>
              </a:rPr>
              <a:t>Октябрь</a:t>
            </a:r>
            <a:r>
              <a:rPr sz="2400" dirty="0">
                <a:solidFill>
                  <a:schemeClr val="tx1"/>
                </a:solidFill>
              </a:rPr>
              <a:t>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2022: SPG2022_comparison.png</a:t>
            </a:r>
          </a:p>
        </p:txBody>
      </p:sp>
      <p:pic>
        <p:nvPicPr>
          <p:cNvPr id="3" name="Picture 2" descr="SPG2022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371600"/>
            <a:ext cx="10881360" cy="67489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2022: SPG2022_processed.png</a:t>
            </a:r>
          </a:p>
        </p:txBody>
      </p:sp>
      <p:pic>
        <p:nvPicPr>
          <p:cNvPr id="3" name="Picture 2" descr="SPG2022_process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371600"/>
            <a:ext cx="10881360" cy="67574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2022: SPG2022_raw.png</a:t>
            </a:r>
          </a:p>
        </p:txBody>
      </p:sp>
      <p:pic>
        <p:nvPicPr>
          <p:cNvPr id="3" name="Picture 2" descr="SPG2022_ra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371600"/>
            <a:ext cx="10881360" cy="67517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Ключевые результаты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• Успешно реализован парсер формата IAGA-2002</a:t>
            </a:r>
          </a:p>
          <a:p>
            <a:pPr>
              <a:defRPr sz="1800"/>
            </a:pPr>
            <a:r>
              <a:t>• Проведён разведочный анализ и визуализация</a:t>
            </a:r>
          </a:p>
          <a:p>
            <a:pPr>
              <a:defRPr sz="1800"/>
            </a:pPr>
            <a:r>
              <a:t>• Пропуски заполнены линейной интерполяцией → 0% пропусков</a:t>
            </a:r>
          </a:p>
          <a:p>
            <a:pPr>
              <a:defRPr sz="1800"/>
            </a:pPr>
            <a:r>
              <a:t>• Сохранены обработанные данные: spg2021_processed_full.csv, spg2022_processed_full.csv</a:t>
            </a:r>
          </a:p>
          <a:p>
            <a:pPr>
              <a:defRPr sz="1800"/>
            </a:pPr>
            <a:r>
              <a:t>• Решение воспроизводимо и переносимо (Python + Anaconda)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Образовательное применение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• Jupyter-блокноты для «перевёрнутого класса»</a:t>
            </a:r>
          </a:p>
          <a:p>
            <a:pPr>
              <a:defRPr sz="1800"/>
            </a:pPr>
            <a:r>
              <a:t>• Практические задания: дописать парсер, реализовать интерполяцию</a:t>
            </a:r>
          </a:p>
          <a:p>
            <a:pPr>
              <a:defRPr sz="1800"/>
            </a:pPr>
            <a:r>
              <a:t>• База для курсовых: добавить поддержку IMF V1.22</a:t>
            </a:r>
          </a:p>
          <a:p>
            <a:pPr>
              <a:defRPr sz="1800"/>
            </a:pPr>
            <a:r>
              <a:t>• Формирование компетенций в работе с Big Data и открытыми данными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Выводы и перспективы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05100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✅ </a:t>
            </a:r>
            <a:r>
              <a:rPr dirty="0" err="1"/>
              <a:t>Создан</a:t>
            </a:r>
            <a:r>
              <a:rPr dirty="0"/>
              <a:t> </a:t>
            </a:r>
            <a:r>
              <a:rPr dirty="0" err="1"/>
              <a:t>надёжный</a:t>
            </a:r>
            <a:r>
              <a:rPr dirty="0"/>
              <a:t> </a:t>
            </a:r>
            <a:r>
              <a:rPr dirty="0" err="1"/>
              <a:t>инструмент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первичной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INTERMAGNET.</a:t>
            </a:r>
          </a:p>
          <a:p>
            <a:pPr>
              <a:defRPr sz="1800"/>
            </a:pPr>
            <a:r>
              <a:rPr dirty="0"/>
              <a:t>🔮 </a:t>
            </a:r>
            <a:r>
              <a:rPr dirty="0" err="1"/>
              <a:t>Перспективы</a:t>
            </a:r>
            <a:r>
              <a:rPr dirty="0"/>
              <a:t>:</a:t>
            </a:r>
          </a:p>
          <a:p>
            <a:pPr>
              <a:defRPr sz="1800"/>
            </a:pPr>
            <a:r>
              <a:rPr dirty="0"/>
              <a:t>  – </a:t>
            </a:r>
            <a:r>
              <a:rPr dirty="0" err="1"/>
              <a:t>Интеграция</a:t>
            </a:r>
            <a:r>
              <a:rPr dirty="0"/>
              <a:t> Qwen3–Max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детекции</a:t>
            </a:r>
            <a:r>
              <a:rPr dirty="0"/>
              <a:t> </a:t>
            </a:r>
            <a:r>
              <a:rPr dirty="0" err="1"/>
              <a:t>аномалий</a:t>
            </a:r>
            <a:r>
              <a:rPr dirty="0"/>
              <a:t> и </a:t>
            </a:r>
            <a:r>
              <a:rPr dirty="0" err="1"/>
              <a:t>прогнозирования</a:t>
            </a:r>
            <a:r>
              <a:rPr dirty="0"/>
              <a:t>;</a:t>
            </a:r>
          </a:p>
          <a:p>
            <a:pPr>
              <a:defRPr sz="1800"/>
            </a:pPr>
            <a:r>
              <a:rPr dirty="0"/>
              <a:t>  – </a:t>
            </a:r>
            <a:r>
              <a:rPr dirty="0" err="1"/>
              <a:t>Поддержка</a:t>
            </a:r>
            <a:r>
              <a:rPr dirty="0"/>
              <a:t> </a:t>
            </a:r>
            <a:r>
              <a:rPr dirty="0" err="1"/>
              <a:t>многоточечных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;</a:t>
            </a:r>
          </a:p>
          <a:p>
            <a:pPr>
              <a:defRPr sz="1800"/>
            </a:pPr>
            <a:r>
              <a:rPr dirty="0"/>
              <a:t>  – </a:t>
            </a:r>
            <a:r>
              <a:rPr dirty="0" err="1"/>
              <a:t>Использование</a:t>
            </a:r>
            <a:r>
              <a:rPr dirty="0"/>
              <a:t> в </a:t>
            </a:r>
            <a:r>
              <a:rPr dirty="0" err="1"/>
              <a:t>международных</a:t>
            </a:r>
            <a:r>
              <a:rPr dirty="0"/>
              <a:t> </a:t>
            </a:r>
            <a:r>
              <a:rPr dirty="0" err="1"/>
              <a:t>курсах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Тема, объект и предмет исследования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• </a:t>
            </a:r>
            <a:r>
              <a:rPr dirty="0" err="1"/>
              <a:t>Тема</a:t>
            </a:r>
            <a:r>
              <a:rPr dirty="0"/>
              <a:t>: </a:t>
            </a:r>
            <a:r>
              <a:rPr lang="ru-RU" sz="1800" dirty="0"/>
              <a:t>Применения большой языковой модели при создании программного инструментария для </a:t>
            </a:r>
            <a:r>
              <a:rPr lang="ru-RU" sz="1800" dirty="0" err="1"/>
              <a:t>эксплораторного</a:t>
            </a:r>
            <a:r>
              <a:rPr lang="ru-RU" sz="1800" dirty="0"/>
              <a:t> анализа и предварительной обработки временных рядов 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• </a:t>
            </a:r>
            <a:r>
              <a:rPr dirty="0" err="1"/>
              <a:t>Объект</a:t>
            </a:r>
            <a:r>
              <a:rPr dirty="0"/>
              <a:t>: </a:t>
            </a:r>
            <a:r>
              <a:rPr dirty="0" err="1"/>
              <a:t>Минутные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обсерватории</a:t>
            </a:r>
            <a:r>
              <a:rPr dirty="0"/>
              <a:t> «</a:t>
            </a:r>
            <a:r>
              <a:rPr dirty="0" err="1"/>
              <a:t>Санкт-Петербург</a:t>
            </a:r>
            <a:r>
              <a:rPr dirty="0"/>
              <a:t>» (IAGA-</a:t>
            </a:r>
            <a:r>
              <a:rPr dirty="0" err="1"/>
              <a:t>код</a:t>
            </a:r>
            <a:r>
              <a:rPr dirty="0"/>
              <a:t> SPG) </a:t>
            </a:r>
            <a:r>
              <a:rPr dirty="0" err="1"/>
              <a:t>за</a:t>
            </a:r>
            <a:r>
              <a:rPr dirty="0"/>
              <a:t> 2021–2022 </a:t>
            </a:r>
            <a:r>
              <a:rPr dirty="0" err="1"/>
              <a:t>гг</a:t>
            </a:r>
            <a:r>
              <a:rPr dirty="0"/>
              <a:t>.</a:t>
            </a:r>
          </a:p>
          <a:p>
            <a:pPr>
              <a:defRPr sz="1800"/>
            </a:pPr>
            <a:r>
              <a:rPr dirty="0"/>
              <a:t>• </a:t>
            </a:r>
            <a:r>
              <a:rPr dirty="0" err="1"/>
              <a:t>Предмет</a:t>
            </a:r>
            <a:r>
              <a:rPr dirty="0"/>
              <a:t>: </a:t>
            </a:r>
            <a:r>
              <a:rPr dirty="0" err="1"/>
              <a:t>Программный</a:t>
            </a:r>
            <a:r>
              <a:rPr dirty="0"/>
              <a:t> </a:t>
            </a:r>
            <a:r>
              <a:rPr dirty="0" err="1"/>
              <a:t>инструмент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Python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разведочного</a:t>
            </a:r>
            <a:r>
              <a:rPr dirty="0"/>
              <a:t> </a:t>
            </a:r>
            <a:r>
              <a:rPr dirty="0" err="1"/>
              <a:t>анализа</a:t>
            </a:r>
            <a:r>
              <a:rPr dirty="0"/>
              <a:t> и </a:t>
            </a:r>
            <a:r>
              <a:rPr dirty="0" err="1"/>
              <a:t>предобработки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в </a:t>
            </a:r>
            <a:r>
              <a:rPr dirty="0" err="1"/>
              <a:t>формате</a:t>
            </a:r>
            <a:r>
              <a:rPr dirty="0"/>
              <a:t> IAGA-2002.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Цель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• Цель: Создать воспроизводимый инструмент для первичной обработки геомагнитных данных.</a:t>
            </a:r>
          </a:p>
          <a:p>
            <a:pPr>
              <a:defRPr sz="1800"/>
            </a:pPr>
            <a:r>
              <a:t>• Задачи:</a:t>
            </a:r>
          </a:p>
          <a:p>
            <a:pPr>
              <a:defRPr sz="1800"/>
            </a:pPr>
            <a:r>
              <a:t>  – Изучить формат IAGA-2002;</a:t>
            </a:r>
          </a:p>
          <a:p>
            <a:pPr>
              <a:defRPr sz="1800"/>
            </a:pPr>
            <a:r>
              <a:t>  – Реализовать парсер;</a:t>
            </a:r>
          </a:p>
          <a:p>
            <a:pPr>
              <a:defRPr sz="1800"/>
            </a:pPr>
            <a:r>
              <a:t>  – Провести разведочный анализ;</a:t>
            </a:r>
          </a:p>
          <a:p>
            <a:pPr>
              <a:defRPr sz="1800"/>
            </a:pPr>
            <a:r>
              <a:t>  – Заполнить пропуски (линейная интерполяция);</a:t>
            </a:r>
          </a:p>
          <a:p>
            <a:pPr>
              <a:defRPr sz="1800"/>
            </a:pPr>
            <a:r>
              <a:t>  – Подготовить материалы для учебного процесса.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Выбор большой языковой модели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• Выбрана: Qwen3–Max</a:t>
            </a:r>
          </a:p>
          <a:p>
            <a:pPr>
              <a:defRPr sz="1800"/>
            </a:pPr>
            <a:r>
              <a:t>• Обоснование:</a:t>
            </a:r>
          </a:p>
          <a:p>
            <a:pPr>
              <a:defRPr sz="1800"/>
            </a:pPr>
            <a:r>
              <a:t>  – Масштабируемость для многокомпонентных рядов (X, Y, Z, F);</a:t>
            </a:r>
          </a:p>
          <a:p>
            <a:pPr>
              <a:defRPr sz="1800"/>
            </a:pPr>
            <a:r>
              <a:t>  – Поддержка длинных контекстов;</a:t>
            </a:r>
          </a:p>
          <a:p>
            <a:pPr>
              <a:defRPr sz="1800"/>
            </a:pPr>
            <a:r>
              <a:t>  – Высокая точность восстановления пропусков;</a:t>
            </a:r>
          </a:p>
          <a:p>
            <a:pPr>
              <a:defRPr sz="1800"/>
            </a:pPr>
            <a:r>
              <a:t>  – Интеграция с Python (Pandas, NumPy, PyTorch).</a:t>
            </a:r>
          </a:p>
          <a:p>
            <a:pPr>
              <a:defRPr sz="1800"/>
            </a:pPr>
            <a:r>
              <a:t>⚠️ В работе модель НЕ использовалась напрямую — только предобработка.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Графики: данные за 2021 год (полный год)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• Компоненты: X, Y, Z, F</a:t>
            </a:r>
          </a:p>
          <a:p>
            <a:pPr>
              <a:defRPr sz="1800"/>
            </a:pPr>
            <a:r>
              <a:t>• Пропуски до обработки: 1–4%</a:t>
            </a:r>
          </a:p>
          <a:p>
            <a:pPr>
              <a:defRPr sz="1800"/>
            </a:pPr>
            <a:r>
              <a:t>• После интерполяции: 0% пропусков</a:t>
            </a:r>
          </a:p>
          <a:p>
            <a:pPr>
              <a:defRPr sz="1800"/>
            </a:pPr>
            <a:r>
              <a:t>• Тип данных: quasi-definitive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2021: spg2021_comparison.png</a:t>
            </a:r>
          </a:p>
        </p:txBody>
      </p:sp>
      <p:pic>
        <p:nvPicPr>
          <p:cNvPr id="3" name="Picture 2" descr="spg2021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371600"/>
            <a:ext cx="10881360" cy="67574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2021: spg2021_processed.png</a:t>
            </a:r>
          </a:p>
        </p:txBody>
      </p:sp>
      <p:pic>
        <p:nvPicPr>
          <p:cNvPr id="3" name="Picture 2" descr="spg2021_process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371600"/>
            <a:ext cx="10881360" cy="67574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2021: spg2021_raw.png</a:t>
            </a:r>
          </a:p>
        </p:txBody>
      </p:sp>
      <p:pic>
        <p:nvPicPr>
          <p:cNvPr id="3" name="Picture 2" descr="spg2021_ra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371600"/>
            <a:ext cx="10881360" cy="67574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Графики: данные за 2022 год (только до мая)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• Данные прекращаются в мае 2022 г.</a:t>
            </a:r>
          </a:p>
          <a:p>
            <a:pPr>
              <a:defRPr sz="1800"/>
            </a:pPr>
            <a:r>
              <a:t>• Пропуски до обработки: ~68%</a:t>
            </a:r>
          </a:p>
          <a:p>
            <a:pPr>
              <a:defRPr sz="1800"/>
            </a:pPr>
            <a:r>
              <a:t>• После интерполяции: 0% пропусков</a:t>
            </a:r>
          </a:p>
          <a:p>
            <a:pPr>
              <a:defRPr sz="1800"/>
            </a:pPr>
            <a:r>
              <a:t>• Причина: отсутствие публикации российских данных в INTERMAGNET с середины 2022 г.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465</Words>
  <Application>Microsoft Office PowerPoint</Application>
  <PresentationFormat>Произвольный</PresentationFormat>
  <Paragraphs>67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Применение большой языковой модели при создании программного инструментария для эксплораторного анализа и предварительной обработки геомагнитных временных рядов</vt:lpstr>
      <vt:lpstr>Тема, объект и предмет исследования</vt:lpstr>
      <vt:lpstr>Цель и задачи</vt:lpstr>
      <vt:lpstr>Выбор большой языковой модели</vt:lpstr>
      <vt:lpstr>Графики: данные за 2021 год (полный год)</vt:lpstr>
      <vt:lpstr>2021: spg2021_comparison.png</vt:lpstr>
      <vt:lpstr>2021: spg2021_processed.png</vt:lpstr>
      <vt:lpstr>2021: spg2021_raw.png</vt:lpstr>
      <vt:lpstr>Графики: данные за 2022 год (только до мая)</vt:lpstr>
      <vt:lpstr>2022: SPG2022_comparison.png</vt:lpstr>
      <vt:lpstr>2022: SPG2022_processed.png</vt:lpstr>
      <vt:lpstr>2022: SPG2022_raw.png</vt:lpstr>
      <vt:lpstr>Ключевые результаты</vt:lpstr>
      <vt:lpstr>Образовательное применение</vt:lpstr>
      <vt:lpstr>Выводы и перспективы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большой языковой модели при создании программного инструментария для эксплораторного анализа и предварительной обработки геомагнитных временных рядов</dc:title>
  <dc:subject/>
  <dc:creator/>
  <cp:keywords/>
  <dc:description>generated using python-pptx</dc:description>
  <cp:lastModifiedBy>Анатолий Коробейников</cp:lastModifiedBy>
  <cp:revision>2</cp:revision>
  <dcterms:created xsi:type="dcterms:W3CDTF">2013-01-27T09:14:16Z</dcterms:created>
  <dcterms:modified xsi:type="dcterms:W3CDTF">2025-10-24T08:31:26Z</dcterms:modified>
  <cp:category/>
</cp:coreProperties>
</file>