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65" r:id="rId6"/>
    <p:sldId id="266" r:id="rId7"/>
    <p:sldId id="276" r:id="rId8"/>
    <p:sldId id="277" r:id="rId9"/>
    <p:sldId id="278" r:id="rId10"/>
    <p:sldId id="279" r:id="rId11"/>
    <p:sldId id="280" r:id="rId12"/>
    <p:sldId id="281" r:id="rId13"/>
    <p:sldId id="282" r:id="rId14"/>
    <p:sldId id="283" r:id="rId15"/>
    <p:sldId id="284" r:id="rId16"/>
    <p:sldId id="285" r:id="rId17"/>
    <p:sldId id="289" r:id="rId18"/>
    <p:sldId id="290" r:id="rId19"/>
    <p:sldId id="291" r:id="rId20"/>
    <p:sldId id="286" r:id="rId21"/>
    <p:sldId id="287"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Insabella" initials="MI" lastIdx="3" clrIdx="0">
    <p:extLst>
      <p:ext uri="{19B8F6BF-5375-455C-9EA6-DF929625EA0E}">
        <p15:presenceInfo xmlns:p15="http://schemas.microsoft.com/office/powerpoint/2012/main" userId="Mary Insabel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5" d="100"/>
          <a:sy n="115" d="100"/>
        </p:scale>
        <p:origin x="372"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4/5/2019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4/5/2019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4/5/2019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4/5/2019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4/5/2019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4/5/2019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4/5/2019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4/5/2019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4/5/2019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4/5/2019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4/5/2019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4/5/2019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Domain_Name_Syste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s://creativecommons.org/licenses/by-sa/2.0/" TargetMode="External"/><Relationship Id="rId4" Type="http://schemas.openxmlformats.org/officeDocument/2006/relationships/hyperlink" Target="https://developer.mozilla.org/en-US/docs/Learn/Common_questions/What_is_a_domain_nam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creativecommons.org/licenses/by-sa/2.0/" TargetMode="External"/><Relationship Id="rId2" Type="http://schemas.openxmlformats.org/officeDocument/2006/relationships/hyperlink" Target="https://en.wikipedia.org/wiki/Fully_qualified_domain_name"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itwebtutorials.mga.edu/html/chp1/html-tags-and-css-styles.aspx"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w3schools.com/html/tryit.asp?filename=tryhtml_heading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reativecommons.org/licenses/by-sa/2.0/" TargetMode="External"/><Relationship Id="rId2" Type="http://schemas.openxmlformats.org/officeDocument/2006/relationships/hyperlink" Target="https://developer.mozilla.org/en-US/docs/Learn/HTML/Introduction_to_HTML/Getting_started"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w3schools.com/html/tryit.asp?filename=tryhtml_inline_span" TargetMode="External"/><Relationship Id="rId7" Type="http://schemas.openxmlformats.org/officeDocument/2006/relationships/image" Target="../media/image10.PNG"/><Relationship Id="rId2" Type="http://schemas.openxmlformats.org/officeDocument/2006/relationships/hyperlink" Target="https://www.w3schools.com/html/tryit.asp?filename=tryhtml_block_div"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creativecommons.org/licenses/by-sa/2.0/" TargetMode="External"/><Relationship Id="rId4" Type="http://schemas.openxmlformats.org/officeDocument/2006/relationships/hyperlink" Target="https://developer.mozilla.org/en-US/docs/Learn/HTML/Introduction_to_HTML/Getting_started" TargetMode="Externa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https://creativecommons.org/licenses/by-sa/2.0/" TargetMode="External"/><Relationship Id="rId2" Type="http://schemas.openxmlformats.org/officeDocument/2006/relationships/hyperlink" Target="https://developer.mozilla.org/en-US/docs/Learn/HTML/Introduction_to_HTML/Getting_started"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itwebtutorials.mga.edu/html/chp1/html-tags-and-css-styles.aspx" TargetMode="Externa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8.xml.rels><?xml version="1.0" encoding="UTF-8" standalone="yes"?>
<Relationships xmlns="http://schemas.openxmlformats.org/package/2006/relationships"><Relationship Id="rId3" Type="http://schemas.openxmlformats.org/officeDocument/2006/relationships/hyperlink" Target="https://creativecommons.org/licenses/by-sa/2.0/" TargetMode="External"/><Relationship Id="rId2" Type="http://schemas.openxmlformats.org/officeDocument/2006/relationships/hyperlink" Target="https://developer.mozilla.org/en-US/docs/Learn/HTML/Introduction_to_HTML/Getting_started"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hyperlink" Target="https://www.khanacademy.org/computing/computer-programming/html-css" TargetMode="External"/><Relationship Id="rId7" Type="http://schemas.openxmlformats.org/officeDocument/2006/relationships/hyperlink" Target="https://creativecommons.org/licenses/by/4.0/" TargetMode="External"/><Relationship Id="rId2" Type="http://schemas.openxmlformats.org/officeDocument/2006/relationships/hyperlink" Target="https://www.w3schools.com/default.asp" TargetMode="External"/><Relationship Id="rId1" Type="http://schemas.openxmlformats.org/officeDocument/2006/relationships/slideLayout" Target="../slideLayouts/slideLayout2.xml"/><Relationship Id="rId6" Type="http://schemas.openxmlformats.org/officeDocument/2006/relationships/hyperlink" Target="https://quizlet.com/_665su7" TargetMode="External"/><Relationship Id="rId5" Type="http://schemas.openxmlformats.org/officeDocument/2006/relationships/hyperlink" Target="https://www.khanacademy.org/computing/computer-programming/html-css/intro-to-html/p/html-basics" TargetMode="External"/><Relationship Id="rId4" Type="http://schemas.openxmlformats.org/officeDocument/2006/relationships/hyperlink" Target="https://www.w3schools.com/html/tryit.asp?filename=tryhtml_defaul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w3.org/People/Berners-Le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www.internetlivestats.com/internet-user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w3.org/standards/" TargetMode="External"/><Relationship Id="rId2" Type="http://schemas.openxmlformats.org/officeDocument/2006/relationships/slideLayout" Target="../slideLayouts/slideLayout2.xml"/><Relationship Id="rId1" Type="http://schemas.openxmlformats.org/officeDocument/2006/relationships/video" Target="https://www.youtube.com/embed/20SHvU2PKsM" TargetMode="External"/><Relationship Id="rId6" Type="http://schemas.openxmlformats.org/officeDocument/2006/relationships/image" Target="../media/image3.png"/><Relationship Id="rId5" Type="http://schemas.openxmlformats.org/officeDocument/2006/relationships/hyperlink" Target="https://www.ada.gov/2010_regs.htm" TargetMode="External"/><Relationship Id="rId4" Type="http://schemas.openxmlformats.org/officeDocument/2006/relationships/hyperlink" Target="https://www.w3.org/WA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google.com/work/search" TargetMode="External"/><Relationship Id="rId1" Type="http://schemas.openxmlformats.org/officeDocument/2006/relationships/slideLayout" Target="../slideLayouts/slideLayout2.xml"/><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CSCI </a:t>
            </a:r>
            <a:r>
              <a:rPr lang="en-US" smtClean="0"/>
              <a:t>1145 </a:t>
            </a:r>
            <a:r>
              <a:rPr lang="en-US" dirty="0"/>
              <a:t>– Unit 1</a:t>
            </a:r>
            <a:endParaRPr dirty="0"/>
          </a:p>
        </p:txBody>
      </p:sp>
      <p:sp>
        <p:nvSpPr>
          <p:cNvPr id="3" name="Subtitle 2"/>
          <p:cNvSpPr>
            <a:spLocks noGrp="1"/>
          </p:cNvSpPr>
          <p:nvPr>
            <p:ph type="subTitle" idx="1"/>
          </p:nvPr>
        </p:nvSpPr>
        <p:spPr/>
        <p:txBody>
          <a:bodyPr/>
          <a:lstStyle/>
          <a:p>
            <a:r>
              <a:rPr lang="en-US" dirty="0"/>
              <a:t>History of the Internet</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9144000" cy="1143000"/>
          </a:xfrm>
        </p:spPr>
        <p:txBody>
          <a:bodyPr/>
          <a:lstStyle/>
          <a:p>
            <a:r>
              <a:rPr lang="en-US" dirty="0"/>
              <a:t>URL Components</a:t>
            </a:r>
          </a:p>
        </p:txBody>
      </p:sp>
      <p:sp>
        <p:nvSpPr>
          <p:cNvPr id="3" name="Content Placeholder 2"/>
          <p:cNvSpPr>
            <a:spLocks noGrp="1"/>
          </p:cNvSpPr>
          <p:nvPr>
            <p:ph idx="1"/>
          </p:nvPr>
        </p:nvSpPr>
        <p:spPr>
          <a:xfrm>
            <a:off x="1219200" y="1219200"/>
            <a:ext cx="9144000" cy="5486400"/>
          </a:xfrm>
        </p:spPr>
        <p:txBody>
          <a:bodyPr>
            <a:normAutofit lnSpcReduction="10000"/>
          </a:bodyPr>
          <a:lstStyle/>
          <a:p>
            <a:pPr marL="0" indent="0" algn="ctr">
              <a:buNone/>
            </a:pPr>
            <a:r>
              <a:rPr lang="en-US" sz="4000" dirty="0">
                <a:solidFill>
                  <a:schemeClr val="accent4"/>
                </a:solidFill>
              </a:rPr>
              <a:t>https</a:t>
            </a:r>
            <a:r>
              <a:rPr lang="en-US" sz="4000" dirty="0"/>
              <a:t>://</a:t>
            </a:r>
            <a:r>
              <a:rPr lang="en-US" sz="4000" dirty="0">
                <a:solidFill>
                  <a:srgbClr val="00B0F0"/>
                </a:solidFill>
              </a:rPr>
              <a:t>www.google.com</a:t>
            </a:r>
            <a:r>
              <a:rPr lang="en-US" sz="4000" dirty="0">
                <a:solidFill>
                  <a:schemeClr val="accent2"/>
                </a:solidFill>
              </a:rPr>
              <a:t>/work/search/</a:t>
            </a:r>
          </a:p>
          <a:p>
            <a:pPr marL="0" indent="0" algn="ctr">
              <a:buNone/>
            </a:pPr>
            <a:endParaRPr lang="en-US" sz="4000" dirty="0">
              <a:solidFill>
                <a:schemeClr val="accent2"/>
              </a:solidFill>
            </a:endParaRPr>
          </a:p>
          <a:p>
            <a:r>
              <a:rPr lang="en-US" sz="2800" dirty="0">
                <a:solidFill>
                  <a:schemeClr val="accent4"/>
                </a:solidFill>
              </a:rPr>
              <a:t>Protocol – </a:t>
            </a:r>
            <a:r>
              <a:rPr lang="en-US" sz="2800" dirty="0">
                <a:solidFill>
                  <a:schemeClr val="tx1"/>
                </a:solidFill>
              </a:rPr>
              <a:t>specifies the network transmission method</a:t>
            </a:r>
          </a:p>
          <a:p>
            <a:r>
              <a:rPr lang="en-US" sz="2800" dirty="0">
                <a:solidFill>
                  <a:srgbClr val="00B0F0"/>
                </a:solidFill>
              </a:rPr>
              <a:t>Domain Name – </a:t>
            </a:r>
            <a:r>
              <a:rPr lang="en-US" sz="2800" dirty="0">
                <a:solidFill>
                  <a:schemeClr val="tx1"/>
                </a:solidFill>
              </a:rPr>
              <a:t>specifies the name of the web server</a:t>
            </a:r>
          </a:p>
          <a:p>
            <a:r>
              <a:rPr lang="en-US" sz="2800" dirty="0">
                <a:solidFill>
                  <a:schemeClr val="accent2"/>
                </a:solidFill>
              </a:rPr>
              <a:t>Path to file – </a:t>
            </a:r>
            <a:r>
              <a:rPr lang="en-US" sz="2800" dirty="0">
                <a:solidFill>
                  <a:schemeClr val="tx1"/>
                </a:solidFill>
              </a:rPr>
              <a:t>specifies the directory/folder path to the web file</a:t>
            </a:r>
          </a:p>
          <a:p>
            <a:pPr lvl="2"/>
            <a:r>
              <a:rPr lang="en-US" sz="2200" dirty="0">
                <a:solidFill>
                  <a:schemeClr val="tx1"/>
                </a:solidFill>
              </a:rPr>
              <a:t>Typically need to know exact name of the web page file to retrieve it, but if the page is named index.html/default.html it will be retrieved automatically and doesn’t need to be in the URL.</a:t>
            </a:r>
          </a:p>
          <a:p>
            <a:pPr marL="0" indent="0">
              <a:buNone/>
            </a:pPr>
            <a:endParaRPr lang="en-US" sz="2800" dirty="0"/>
          </a:p>
          <a:p>
            <a:pPr marL="0" indent="0">
              <a:buNone/>
            </a:pPr>
            <a:r>
              <a:rPr lang="en-US" sz="900" dirty="0"/>
              <a:t>Source - Floyd, Kevin and </a:t>
            </a:r>
            <a:r>
              <a:rPr lang="en-US" sz="900" dirty="0" err="1"/>
              <a:t>Kwak</a:t>
            </a:r>
            <a:r>
              <a:rPr lang="en-US" sz="900" dirty="0"/>
              <a:t>, </a:t>
            </a:r>
            <a:r>
              <a:rPr lang="en-US" sz="900" dirty="0" err="1"/>
              <a:t>Myungjae</a:t>
            </a:r>
            <a:r>
              <a:rPr lang="en-US" sz="900" dirty="0"/>
              <a:t>, "Web Development" (2016). Computer Science and Information Technology Grants Collections. 7. https://oer.galileo.usg.edu/compsci-collections/7 </a:t>
            </a:r>
            <a:r>
              <a:rPr lang="en-US" sz="900" dirty="0">
                <a:hlinkClick r:id="rId2"/>
              </a:rPr>
              <a:t>Licensed under CC-BY </a:t>
            </a:r>
            <a:endParaRPr lang="en-US" sz="900" dirty="0"/>
          </a:p>
          <a:p>
            <a:pPr marL="0" indent="0">
              <a:buNone/>
            </a:pPr>
            <a:endParaRPr lang="en-US" sz="2600" dirty="0">
              <a:solidFill>
                <a:schemeClr val="accent2"/>
              </a:solidFill>
            </a:endParaRPr>
          </a:p>
        </p:txBody>
      </p:sp>
    </p:spTree>
    <p:extLst>
      <p:ext uri="{BB962C8B-B14F-4D97-AF65-F5344CB8AC3E}">
        <p14:creationId xmlns:p14="http://schemas.microsoft.com/office/powerpoint/2010/main" val="266878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13"/>
            <a:ext cx="9144000" cy="1143000"/>
          </a:xfrm>
        </p:spPr>
        <p:txBody>
          <a:bodyPr/>
          <a:lstStyle/>
          <a:p>
            <a:r>
              <a:rPr lang="en-US" dirty="0"/>
              <a:t>Domain Names</a:t>
            </a:r>
          </a:p>
        </p:txBody>
      </p:sp>
      <p:sp>
        <p:nvSpPr>
          <p:cNvPr id="3" name="Content Placeholder 2"/>
          <p:cNvSpPr>
            <a:spLocks noGrp="1"/>
          </p:cNvSpPr>
          <p:nvPr>
            <p:ph idx="1"/>
          </p:nvPr>
        </p:nvSpPr>
        <p:spPr>
          <a:xfrm>
            <a:off x="791095" y="1447800"/>
            <a:ext cx="9144000" cy="5105400"/>
          </a:xfrm>
        </p:spPr>
        <p:txBody>
          <a:bodyPr>
            <a:normAutofit/>
          </a:bodyPr>
          <a:lstStyle/>
          <a:p>
            <a:r>
              <a:rPr lang="en-US" dirty="0"/>
              <a:t>Provide a human-readable address for any web server available on the Internet. such as </a:t>
            </a:r>
            <a:r>
              <a:rPr lang="en-US" dirty="0">
                <a:hlinkClick r:id="rId2"/>
              </a:rPr>
              <a:t>www.google.com</a:t>
            </a:r>
            <a:endParaRPr lang="en-US" dirty="0"/>
          </a:p>
          <a:p>
            <a:r>
              <a:rPr lang="en-US" dirty="0"/>
              <a:t>Without </a:t>
            </a:r>
            <a:r>
              <a:rPr lang="en-US" dirty="0">
                <a:solidFill>
                  <a:schemeClr val="tx2"/>
                </a:solidFill>
              </a:rPr>
              <a:t>domain names </a:t>
            </a:r>
            <a:r>
              <a:rPr lang="en-US" dirty="0"/>
              <a:t>we would have to remember every web server’s IP address</a:t>
            </a:r>
          </a:p>
          <a:p>
            <a:pPr lvl="1"/>
            <a:r>
              <a:rPr lang="en-US" dirty="0"/>
              <a:t>IP address consists of 32 bits for IPv4 written as four numbers between 0 – 255</a:t>
            </a:r>
          </a:p>
          <a:p>
            <a:pPr lvl="2"/>
            <a:r>
              <a:rPr lang="en-US" dirty="0"/>
              <a:t>E.g., 173.194.121.32</a:t>
            </a:r>
          </a:p>
          <a:p>
            <a:pPr lvl="1"/>
            <a:r>
              <a:rPr lang="en-US" dirty="0"/>
              <a:t>IPv6 addresses consist of 128 bits and are written as eight groups of four hexadecimal numbers</a:t>
            </a:r>
          </a:p>
          <a:p>
            <a:pPr lvl="2"/>
            <a:r>
              <a:rPr lang="en-US" dirty="0"/>
              <a:t>E.g., 2027:0da8:8b73:0000:0000:8a2e:0370:1337</a:t>
            </a:r>
          </a:p>
          <a:p>
            <a:r>
              <a:rPr lang="en-US" dirty="0"/>
              <a:t>Not feasible for humans, therefore we use domain names</a:t>
            </a:r>
          </a:p>
          <a:p>
            <a:r>
              <a:rPr lang="en-US" dirty="0"/>
              <a:t>Translation of </a:t>
            </a:r>
            <a:r>
              <a:rPr lang="en-US" dirty="0">
                <a:solidFill>
                  <a:schemeClr val="tx2"/>
                </a:solidFill>
              </a:rPr>
              <a:t>nam</a:t>
            </a:r>
            <a:r>
              <a:rPr lang="en-US" dirty="0"/>
              <a:t>es to IP is achieved through the </a:t>
            </a:r>
            <a:r>
              <a:rPr lang="en-US" dirty="0">
                <a:hlinkClick r:id="rId3"/>
              </a:rPr>
              <a:t>Domain Name System (DNS)</a:t>
            </a:r>
            <a:endParaRPr lang="en-US" dirty="0"/>
          </a:p>
          <a:p>
            <a:endParaRPr lang="en-US" dirty="0"/>
          </a:p>
          <a:p>
            <a:pPr marL="0" indent="0">
              <a:buNone/>
            </a:pPr>
            <a:r>
              <a:rPr lang="en-US" sz="800" dirty="0"/>
              <a:t>Sources </a:t>
            </a:r>
            <a:r>
              <a:rPr lang="en-US" sz="800" dirty="0">
                <a:hlinkClick r:id="rId4"/>
              </a:rPr>
              <a:t>- Learning HTML: Guides and Tutorials" by Mozilla Developers Network</a:t>
            </a:r>
            <a:r>
              <a:rPr lang="en-US" sz="800" dirty="0"/>
              <a:t> is </a:t>
            </a:r>
            <a:r>
              <a:rPr lang="en-US" sz="800" dirty="0">
                <a:hlinkClick r:id="rId5"/>
              </a:rPr>
              <a:t>licensed under CC BY-SA 2.5</a:t>
            </a:r>
            <a:endParaRPr lang="en-US" sz="800" dirty="0"/>
          </a:p>
          <a:p>
            <a:endParaRPr lang="en-US" dirty="0"/>
          </a:p>
        </p:txBody>
      </p:sp>
    </p:spTree>
    <p:extLst>
      <p:ext uri="{BB962C8B-B14F-4D97-AF65-F5344CB8AC3E}">
        <p14:creationId xmlns:p14="http://schemas.microsoft.com/office/powerpoint/2010/main" val="155063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844"/>
            <a:ext cx="9144000" cy="1143000"/>
          </a:xfrm>
        </p:spPr>
        <p:txBody>
          <a:bodyPr/>
          <a:lstStyle/>
          <a:p>
            <a:r>
              <a:rPr lang="en-US" dirty="0"/>
              <a:t>Domain Names Continued</a:t>
            </a:r>
          </a:p>
        </p:txBody>
      </p:sp>
      <p:sp>
        <p:nvSpPr>
          <p:cNvPr id="3" name="Content Placeholder 2"/>
          <p:cNvSpPr>
            <a:spLocks noGrp="1"/>
          </p:cNvSpPr>
          <p:nvPr>
            <p:ph idx="1"/>
          </p:nvPr>
        </p:nvSpPr>
        <p:spPr>
          <a:xfrm>
            <a:off x="533400" y="1209844"/>
            <a:ext cx="9144000" cy="5571956"/>
          </a:xfrm>
        </p:spPr>
        <p:txBody>
          <a:bodyPr>
            <a:normAutofit fontScale="92500" lnSpcReduction="20000"/>
          </a:bodyPr>
          <a:lstStyle/>
          <a:p>
            <a:r>
              <a:rPr lang="en-US" dirty="0"/>
              <a:t>Domain </a:t>
            </a:r>
            <a:r>
              <a:rPr lang="en-US" dirty="0">
                <a:solidFill>
                  <a:schemeClr val="tx2"/>
                </a:solidFill>
              </a:rPr>
              <a:t>name structure – simple structure made of several or one party only</a:t>
            </a:r>
          </a:p>
          <a:p>
            <a:pPr lvl="1"/>
            <a:r>
              <a:rPr lang="en-US" dirty="0">
                <a:solidFill>
                  <a:schemeClr val="tx2"/>
                </a:solidFill>
              </a:rPr>
              <a:t>Names read from right to left</a:t>
            </a:r>
          </a:p>
          <a:p>
            <a:pPr lvl="1"/>
            <a:r>
              <a:rPr lang="en-US" dirty="0"/>
              <a:t>Each part provides specifics about the whole domain name</a:t>
            </a:r>
          </a:p>
          <a:p>
            <a:endParaRPr lang="en-US" dirty="0"/>
          </a:p>
          <a:p>
            <a:endParaRPr lang="en-US" dirty="0"/>
          </a:p>
          <a:p>
            <a:endParaRPr lang="en-US" dirty="0"/>
          </a:p>
          <a:p>
            <a:r>
              <a:rPr lang="en-US" dirty="0"/>
              <a:t>TLD (Top-Level Domain) – provides most generic domain name information</a:t>
            </a:r>
          </a:p>
          <a:p>
            <a:pPr lvl="1"/>
            <a:r>
              <a:rPr lang="en-US" dirty="0"/>
              <a:t>Most general TLD’s: .com, .org, </a:t>
            </a:r>
            <a:r>
              <a:rPr lang="en-US" dirty="0" err="1"/>
              <a:t>.net</a:t>
            </a:r>
            <a:endParaRPr lang="en-US" dirty="0"/>
          </a:p>
          <a:p>
            <a:pPr lvl="1"/>
            <a:r>
              <a:rPr lang="en-US" dirty="0"/>
              <a:t>Some offer policy enforcement such as: .us, .</a:t>
            </a:r>
            <a:r>
              <a:rPr lang="en-US" dirty="0" err="1"/>
              <a:t>fr</a:t>
            </a:r>
            <a:r>
              <a:rPr lang="en-US" dirty="0"/>
              <a:t>, .</a:t>
            </a:r>
            <a:r>
              <a:rPr lang="en-US" dirty="0" err="1"/>
              <a:t>sh</a:t>
            </a:r>
            <a:endParaRPr lang="en-US" dirty="0"/>
          </a:p>
          <a:p>
            <a:pPr lvl="2"/>
            <a:r>
              <a:rPr lang="en-US" dirty="0"/>
              <a:t>E.g., require the page to be in a certain language or hosted in a certain country</a:t>
            </a:r>
          </a:p>
          <a:p>
            <a:r>
              <a:rPr lang="en-US" dirty="0"/>
              <a:t>Subdomain/SLD (Secondary Level Domain)/Label</a:t>
            </a:r>
          </a:p>
          <a:p>
            <a:pPr lvl="1"/>
            <a:r>
              <a:rPr lang="en-US" dirty="0"/>
              <a:t>In the </a:t>
            </a:r>
            <a:r>
              <a:rPr lang="en-US" b="1" dirty="0"/>
              <a:t>figure</a:t>
            </a:r>
            <a:r>
              <a:rPr lang="en-US" dirty="0"/>
              <a:t> above Label 2 would be the subdomain of the Mozilla.org domain</a:t>
            </a:r>
          </a:p>
          <a:p>
            <a:r>
              <a:rPr lang="en-US" dirty="0">
                <a:hlinkClick r:id="rId2"/>
              </a:rPr>
              <a:t>Fully Qualified Domain Name (FQDN) </a:t>
            </a:r>
            <a:r>
              <a:rPr lang="en-US" dirty="0"/>
              <a:t>– specifies exact location in tree hierarchy of the Domain Name System</a:t>
            </a:r>
          </a:p>
          <a:p>
            <a:pPr marL="0" indent="0">
              <a:buNone/>
            </a:pPr>
            <a:r>
              <a:rPr lang="en-US" sz="900" dirty="0"/>
              <a:t>Sources - Learning HTML: Guides and Tutorials" by Mozilla Developers Network is </a:t>
            </a:r>
            <a:r>
              <a:rPr lang="en-US" sz="900" dirty="0">
                <a:hlinkClick r:id="rId3"/>
              </a:rPr>
              <a:t>licensed under CC BY-SA 2.5</a:t>
            </a:r>
            <a:endParaRPr lang="en-US" sz="900" dirty="0"/>
          </a:p>
          <a:p>
            <a:pPr marL="0" indent="0">
              <a:buNone/>
            </a:pPr>
            <a:endParaRPr lang="en-US" dirty="0"/>
          </a:p>
        </p:txBody>
      </p:sp>
      <p:pic>
        <p:nvPicPr>
          <p:cNvPr id="4" name="Picture 3" descr="Shows how a domain name is created for a particular web domain." title="Image of Domain Name Structur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2181056"/>
            <a:ext cx="2876951" cy="1209844"/>
          </a:xfrm>
          <a:prstGeom prst="rect">
            <a:avLst/>
          </a:prstGeom>
        </p:spPr>
      </p:pic>
    </p:spTree>
    <p:extLst>
      <p:ext uri="{BB962C8B-B14F-4D97-AF65-F5344CB8AC3E}">
        <p14:creationId xmlns:p14="http://schemas.microsoft.com/office/powerpoint/2010/main" val="289129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9144000" cy="1143000"/>
          </a:xfrm>
        </p:spPr>
        <p:txBody>
          <a:bodyPr/>
          <a:lstStyle/>
          <a:p>
            <a:r>
              <a:rPr lang="en-US" dirty="0"/>
              <a:t>HTML Overview</a:t>
            </a:r>
          </a:p>
        </p:txBody>
      </p:sp>
      <p:sp>
        <p:nvSpPr>
          <p:cNvPr id="3" name="Content Placeholder 2"/>
          <p:cNvSpPr>
            <a:spLocks noGrp="1"/>
          </p:cNvSpPr>
          <p:nvPr>
            <p:ph idx="1"/>
          </p:nvPr>
        </p:nvSpPr>
        <p:spPr>
          <a:xfrm>
            <a:off x="152400" y="1219200"/>
            <a:ext cx="7315200" cy="5410200"/>
          </a:xfrm>
        </p:spPr>
        <p:txBody>
          <a:bodyPr>
            <a:normAutofit fontScale="92500" lnSpcReduction="10000"/>
          </a:bodyPr>
          <a:lstStyle/>
          <a:p>
            <a:r>
              <a:rPr lang="en-US" dirty="0"/>
              <a:t>HTML is </a:t>
            </a:r>
            <a:r>
              <a:rPr lang="en-US" b="1" dirty="0">
                <a:solidFill>
                  <a:schemeClr val="tx2"/>
                </a:solidFill>
              </a:rPr>
              <a:t>markup</a:t>
            </a:r>
            <a:r>
              <a:rPr lang="en-US" dirty="0">
                <a:solidFill>
                  <a:schemeClr val="tx2"/>
                </a:solidFill>
              </a:rPr>
              <a:t> language not a </a:t>
            </a:r>
            <a:r>
              <a:rPr lang="en-US" b="1" dirty="0">
                <a:solidFill>
                  <a:schemeClr val="tx2"/>
                </a:solidFill>
              </a:rPr>
              <a:t>programming</a:t>
            </a:r>
            <a:r>
              <a:rPr lang="en-US" dirty="0">
                <a:solidFill>
                  <a:schemeClr val="tx2"/>
                </a:solidFill>
              </a:rPr>
              <a:t> language</a:t>
            </a:r>
          </a:p>
          <a:p>
            <a:pPr lvl="1"/>
            <a:r>
              <a:rPr lang="en-US" dirty="0">
                <a:solidFill>
                  <a:schemeClr val="tx2"/>
                </a:solidFill>
              </a:rPr>
              <a:t>Formatting instructions for how web page information should be presented on screen</a:t>
            </a:r>
          </a:p>
          <a:p>
            <a:pPr lvl="1"/>
            <a:r>
              <a:rPr lang="en-US" dirty="0">
                <a:solidFill>
                  <a:schemeClr val="tx2"/>
                </a:solidFill>
              </a:rPr>
              <a:t>Markup codes referred to as </a:t>
            </a:r>
            <a:r>
              <a:rPr lang="en-US" b="1" dirty="0">
                <a:solidFill>
                  <a:schemeClr val="tx2"/>
                </a:solidFill>
              </a:rPr>
              <a:t>elements</a:t>
            </a:r>
            <a:r>
              <a:rPr lang="en-US" dirty="0">
                <a:solidFill>
                  <a:schemeClr val="tx2"/>
                </a:solidFill>
              </a:rPr>
              <a:t> or </a:t>
            </a:r>
            <a:r>
              <a:rPr lang="en-US" b="1" dirty="0">
                <a:solidFill>
                  <a:schemeClr val="tx2"/>
                </a:solidFill>
              </a:rPr>
              <a:t>tags</a:t>
            </a:r>
          </a:p>
          <a:p>
            <a:pPr lvl="2"/>
            <a:r>
              <a:rPr lang="en-US" dirty="0"/>
              <a:t>Enclosed inside “&lt;“ and “&gt;“ symbols to distinguish them from standard text content</a:t>
            </a:r>
          </a:p>
          <a:p>
            <a:pPr lvl="2"/>
            <a:r>
              <a:rPr lang="en-US" dirty="0"/>
              <a:t>The opening tag “&lt;“ indicates beginning of formatting, “&gt;” indicates end of formatting</a:t>
            </a:r>
          </a:p>
          <a:p>
            <a:pPr lvl="2"/>
            <a:r>
              <a:rPr lang="en-US" dirty="0"/>
              <a:t>Certain elements called standalone elements don’t have a closing tag such as &lt;</a:t>
            </a:r>
            <a:r>
              <a:rPr lang="en-US" dirty="0" err="1"/>
              <a:t>img</a:t>
            </a:r>
            <a:r>
              <a:rPr lang="en-US" dirty="0"/>
              <a:t>&gt;, &lt;</a:t>
            </a:r>
            <a:r>
              <a:rPr lang="en-US" dirty="0" err="1"/>
              <a:t>br</a:t>
            </a:r>
            <a:r>
              <a:rPr lang="en-US" dirty="0"/>
              <a:t>&gt; and &lt;</a:t>
            </a:r>
            <a:r>
              <a:rPr lang="en-US" dirty="0" err="1"/>
              <a:t>hr</a:t>
            </a:r>
            <a:r>
              <a:rPr lang="en-US" dirty="0"/>
              <a:t>&gt;</a:t>
            </a:r>
          </a:p>
          <a:p>
            <a:r>
              <a:rPr lang="en-US" dirty="0"/>
              <a:t>Coding HTML pages versus WYSIWYG pages</a:t>
            </a:r>
          </a:p>
          <a:p>
            <a:pPr lvl="1"/>
            <a:r>
              <a:rPr lang="en-US" dirty="0"/>
              <a:t>What You See is What You Get – Dreamweaver, Visual Studio, </a:t>
            </a:r>
            <a:r>
              <a:rPr lang="en-US" dirty="0" err="1"/>
              <a:t>Wordpress</a:t>
            </a:r>
            <a:r>
              <a:rPr lang="en-US" dirty="0"/>
              <a:t>, etc. write the HTML for you</a:t>
            </a:r>
          </a:p>
          <a:p>
            <a:pPr lvl="1"/>
            <a:r>
              <a:rPr lang="en-US" dirty="0">
                <a:solidFill>
                  <a:schemeClr val="tx2"/>
                </a:solidFill>
              </a:rPr>
              <a:t>In traditional coding, </a:t>
            </a:r>
            <a:r>
              <a:rPr lang="en-US" dirty="0"/>
              <a:t>you write every tag and have total control over the design</a:t>
            </a:r>
          </a:p>
          <a:p>
            <a:pPr lvl="1"/>
            <a:r>
              <a:rPr lang="en-US" dirty="0"/>
              <a:t>This course only allows for traditional coding through a text-editor </a:t>
            </a:r>
            <a:endParaRPr lang="en-US" sz="1000" dirty="0"/>
          </a:p>
          <a:p>
            <a:pPr marL="0" indent="0">
              <a:buNone/>
            </a:pPr>
            <a:endParaRPr lang="en-US" sz="1000" dirty="0"/>
          </a:p>
          <a:p>
            <a:pPr marL="0" indent="0">
              <a:buNone/>
            </a:pPr>
            <a:r>
              <a:rPr lang="en-US" sz="900" dirty="0"/>
              <a:t>Source </a:t>
            </a:r>
            <a:r>
              <a:rPr lang="en-US" sz="900" dirty="0">
                <a:hlinkClick r:id="rId2"/>
              </a:rPr>
              <a:t>- Floyd, Kevin and </a:t>
            </a:r>
            <a:r>
              <a:rPr lang="en-US" sz="900" dirty="0" err="1">
                <a:hlinkClick r:id="rId2"/>
              </a:rPr>
              <a:t>Kwak</a:t>
            </a:r>
            <a:r>
              <a:rPr lang="en-US" sz="900" dirty="0">
                <a:hlinkClick r:id="rId2"/>
              </a:rPr>
              <a:t>, </a:t>
            </a:r>
            <a:r>
              <a:rPr lang="en-US" sz="900" dirty="0" err="1">
                <a:hlinkClick r:id="rId2"/>
              </a:rPr>
              <a:t>Myungjae</a:t>
            </a:r>
            <a:r>
              <a:rPr lang="en-US" sz="900" dirty="0">
                <a:hlinkClick r:id="rId2"/>
              </a:rPr>
              <a:t>, "Web Development" (2016). Computer Science and Information Technology Grants Collections. </a:t>
            </a:r>
            <a:r>
              <a:rPr lang="en-US" sz="900" dirty="0"/>
              <a:t>7. https://oer.galileo.usg.edu/compsci-collections/7 </a:t>
            </a:r>
            <a:r>
              <a:rPr lang="en-US" sz="900" dirty="0">
                <a:hlinkClick r:id="rId3"/>
              </a:rPr>
              <a:t>Licensed under CC-BY </a:t>
            </a:r>
            <a:r>
              <a:rPr lang="en-US" sz="900" dirty="0">
                <a:solidFill>
                  <a:schemeClr val="accent2"/>
                </a:solidFill>
                <a:hlinkClick r:id="rId3"/>
              </a:rPr>
              <a:t>                                                                                        </a:t>
            </a:r>
            <a:endParaRPr lang="en-US" sz="900" dirty="0">
              <a:solidFill>
                <a:schemeClr val="accent1"/>
              </a:solidFill>
            </a:endParaRPr>
          </a:p>
        </p:txBody>
      </p:sp>
      <p:sp>
        <p:nvSpPr>
          <p:cNvPr id="5" name="Rectangle 4"/>
          <p:cNvSpPr/>
          <p:nvPr/>
        </p:nvSpPr>
        <p:spPr>
          <a:xfrm>
            <a:off x="6629400" y="1752600"/>
            <a:ext cx="5412058" cy="584775"/>
          </a:xfrm>
          <a:prstGeom prst="rect">
            <a:avLst/>
          </a:prstGeom>
        </p:spPr>
        <p:txBody>
          <a:bodyPr wrap="none">
            <a:spAutoFit/>
          </a:bodyPr>
          <a:lstStyle/>
          <a:p>
            <a:pPr marL="685800" lvl="2" indent="0" algn="r">
              <a:buNone/>
            </a:pPr>
            <a:r>
              <a:rPr lang="en-US" sz="3200" dirty="0">
                <a:solidFill>
                  <a:schemeClr val="accent2"/>
                </a:solidFill>
              </a:rPr>
              <a:t>&lt;h1&gt;This is a Heading&lt;/h1&gt;</a:t>
            </a:r>
          </a:p>
        </p:txBody>
      </p:sp>
      <p:sp>
        <p:nvSpPr>
          <p:cNvPr id="6" name="Rectangle 5"/>
          <p:cNvSpPr/>
          <p:nvPr/>
        </p:nvSpPr>
        <p:spPr>
          <a:xfrm>
            <a:off x="6705600" y="2355499"/>
            <a:ext cx="3429144" cy="307777"/>
          </a:xfrm>
          <a:prstGeom prst="rect">
            <a:avLst/>
          </a:prstGeom>
        </p:spPr>
        <p:txBody>
          <a:bodyPr wrap="none">
            <a:spAutoFit/>
          </a:bodyPr>
          <a:lstStyle/>
          <a:p>
            <a:pPr marL="685800" lvl="2" indent="0" algn="ctr">
              <a:buNone/>
            </a:pPr>
            <a:r>
              <a:rPr lang="en-US" sz="1400" b="1" dirty="0">
                <a:solidFill>
                  <a:schemeClr val="accent1"/>
                </a:solidFill>
              </a:rPr>
              <a:t>Browser </a:t>
            </a:r>
            <a:r>
              <a:rPr lang="en-US" sz="1400" b="1" dirty="0" err="1">
                <a:solidFill>
                  <a:schemeClr val="accent1"/>
                </a:solidFill>
              </a:rPr>
              <a:t>Ouput</a:t>
            </a:r>
            <a:r>
              <a:rPr lang="en-US" sz="1400" b="1" dirty="0">
                <a:solidFill>
                  <a:schemeClr val="accent1"/>
                </a:solidFill>
              </a:rPr>
              <a:t> – </a:t>
            </a:r>
            <a:r>
              <a:rPr lang="en-US" sz="1400" b="1" dirty="0">
                <a:solidFill>
                  <a:schemeClr val="accent1"/>
                </a:solidFill>
                <a:hlinkClick r:id="rId4"/>
              </a:rPr>
              <a:t>Online example</a:t>
            </a:r>
            <a:endParaRPr lang="en-US" sz="1400" b="1" dirty="0">
              <a:solidFill>
                <a:schemeClr val="accent1"/>
              </a:solidFill>
            </a:endParaRPr>
          </a:p>
        </p:txBody>
      </p:sp>
      <p:pic>
        <p:nvPicPr>
          <p:cNvPr id="4" name="Picture 3" descr="Example of what the h1 element looks like when rendered in a browser." title="H1 Heading Exampl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600" y="2819400"/>
            <a:ext cx="4343400" cy="2773594"/>
          </a:xfrm>
          <a:prstGeom prst="rect">
            <a:avLst/>
          </a:prstGeom>
        </p:spPr>
      </p:pic>
    </p:spTree>
    <p:extLst>
      <p:ext uri="{BB962C8B-B14F-4D97-AF65-F5344CB8AC3E}">
        <p14:creationId xmlns:p14="http://schemas.microsoft.com/office/powerpoint/2010/main" val="86157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45201"/>
          </a:xfrm>
        </p:spPr>
        <p:txBody>
          <a:bodyPr/>
          <a:lstStyle/>
          <a:p>
            <a:r>
              <a:rPr lang="en-US" dirty="0"/>
              <a:t>HTML Element Anatomy</a:t>
            </a:r>
          </a:p>
        </p:txBody>
      </p:sp>
      <p:sp>
        <p:nvSpPr>
          <p:cNvPr id="5" name="Content Placeholder 4"/>
          <p:cNvSpPr>
            <a:spLocks noGrp="1"/>
          </p:cNvSpPr>
          <p:nvPr>
            <p:ph idx="1"/>
          </p:nvPr>
        </p:nvSpPr>
        <p:spPr>
          <a:xfrm>
            <a:off x="152400" y="3124200"/>
            <a:ext cx="11963400" cy="4267200"/>
          </a:xfrm>
        </p:spPr>
        <p:txBody>
          <a:bodyPr>
            <a:normAutofit/>
          </a:bodyPr>
          <a:lstStyle/>
          <a:p>
            <a:r>
              <a:rPr lang="en-US" dirty="0">
                <a:solidFill>
                  <a:schemeClr val="accent2"/>
                </a:solidFill>
              </a:rPr>
              <a:t>Opening tag</a:t>
            </a:r>
            <a:r>
              <a:rPr lang="en-US" dirty="0"/>
              <a:t>: This consists of the name of the element (in this case, p), wrapped in opening and closing </a:t>
            </a:r>
            <a:r>
              <a:rPr lang="en-US" b="1" dirty="0"/>
              <a:t>angle brackets</a:t>
            </a:r>
            <a:r>
              <a:rPr lang="en-US" dirty="0"/>
              <a:t>. This states where the element begins or starts to take effect — in this case where the start of the paragraph is.</a:t>
            </a:r>
          </a:p>
          <a:p>
            <a:r>
              <a:rPr lang="en-US" dirty="0">
                <a:solidFill>
                  <a:schemeClr val="accent2"/>
                </a:solidFill>
              </a:rPr>
              <a:t>Closing tag</a:t>
            </a:r>
            <a:r>
              <a:rPr lang="en-US" dirty="0"/>
              <a:t>: This is the same as the opening tag, except that it includes a forward slash before the element name. This states where the element ends — in this case where the end of the paragraph is. Failing to include a closing tag is a common beginner error and can lead to strange results.</a:t>
            </a:r>
          </a:p>
          <a:p>
            <a:r>
              <a:rPr lang="en-US" dirty="0">
                <a:solidFill>
                  <a:schemeClr val="accent2"/>
                </a:solidFill>
              </a:rPr>
              <a:t>Content</a:t>
            </a:r>
            <a:r>
              <a:rPr lang="en-US" dirty="0"/>
              <a:t>: This is the content of the element, which in this case is just text.</a:t>
            </a:r>
          </a:p>
          <a:p>
            <a:r>
              <a:rPr lang="en-US" dirty="0">
                <a:solidFill>
                  <a:schemeClr val="accent2"/>
                </a:solidFill>
              </a:rPr>
              <a:t>Element</a:t>
            </a:r>
            <a:r>
              <a:rPr lang="en-US" dirty="0"/>
              <a:t>: The opening tag plus the closing tag plus the content equals the element.</a:t>
            </a:r>
          </a:p>
          <a:p>
            <a:pPr marL="0" indent="0">
              <a:buNone/>
            </a:pPr>
            <a:r>
              <a:rPr lang="en-US" sz="800" dirty="0"/>
              <a:t>Sources </a:t>
            </a:r>
            <a:r>
              <a:rPr lang="en-US" sz="800" dirty="0">
                <a:hlinkClick r:id="rId2"/>
              </a:rPr>
              <a:t>- Learning HTML: Guides and Tutorials" by Mozilla Developers Network</a:t>
            </a:r>
            <a:r>
              <a:rPr lang="en-US" sz="800" dirty="0"/>
              <a:t> is licensed under </a:t>
            </a:r>
            <a:r>
              <a:rPr lang="en-US" sz="800" dirty="0">
                <a:hlinkClick r:id="rId3"/>
              </a:rPr>
              <a:t>CC BY-SA 2.5</a:t>
            </a:r>
            <a:endParaRPr lang="en-US" sz="800" dirty="0"/>
          </a:p>
          <a:p>
            <a:pPr marL="0" indent="0">
              <a:buNone/>
            </a:pPr>
            <a:endParaRPr lang="en-US" dirty="0"/>
          </a:p>
        </p:txBody>
      </p:sp>
      <p:pic>
        <p:nvPicPr>
          <p:cNvPr id="6" name="Picture 5" descr="Image of how an HTML element is formed. " title="HTML element breakdow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952500"/>
            <a:ext cx="6324600" cy="1964401"/>
          </a:xfrm>
          <a:prstGeom prst="rect">
            <a:avLst/>
          </a:prstGeom>
        </p:spPr>
      </p:pic>
    </p:spTree>
    <p:extLst>
      <p:ext uri="{BB962C8B-B14F-4D97-AF65-F5344CB8AC3E}">
        <p14:creationId xmlns:p14="http://schemas.microsoft.com/office/powerpoint/2010/main" val="76537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4" y="33251"/>
            <a:ext cx="9144000" cy="652549"/>
          </a:xfrm>
        </p:spPr>
        <p:txBody>
          <a:bodyPr/>
          <a:lstStyle/>
          <a:p>
            <a:r>
              <a:rPr lang="en-US" dirty="0"/>
              <a:t>Block Versus Inline Elements</a:t>
            </a:r>
          </a:p>
        </p:txBody>
      </p:sp>
      <p:sp>
        <p:nvSpPr>
          <p:cNvPr id="3" name="Content Placeholder 2"/>
          <p:cNvSpPr>
            <a:spLocks noGrp="1"/>
          </p:cNvSpPr>
          <p:nvPr>
            <p:ph idx="1"/>
          </p:nvPr>
        </p:nvSpPr>
        <p:spPr>
          <a:xfrm>
            <a:off x="304800" y="685800"/>
            <a:ext cx="11734800" cy="6172200"/>
          </a:xfrm>
        </p:spPr>
        <p:txBody>
          <a:bodyPr>
            <a:normAutofit fontScale="92500" lnSpcReduction="10000"/>
          </a:bodyPr>
          <a:lstStyle/>
          <a:p>
            <a:r>
              <a:rPr lang="en-US" dirty="0"/>
              <a:t>Block-level Elements</a:t>
            </a:r>
          </a:p>
          <a:p>
            <a:pPr lvl="1"/>
            <a:r>
              <a:rPr lang="en-US" dirty="0"/>
              <a:t>Appear on a new line from whatever content went before it and places a blank line after it</a:t>
            </a:r>
          </a:p>
          <a:p>
            <a:pPr lvl="1"/>
            <a:r>
              <a:rPr lang="en-US" dirty="0"/>
              <a:t>Tend to be structural elements</a:t>
            </a:r>
          </a:p>
          <a:p>
            <a:pPr lvl="2"/>
            <a:r>
              <a:rPr lang="en-US" dirty="0"/>
              <a:t>Paragraphs, lists, menus, footers, etc.</a:t>
            </a:r>
          </a:p>
          <a:p>
            <a:pPr lvl="2"/>
            <a:r>
              <a:rPr lang="en-US" dirty="0">
                <a:hlinkClick r:id="rId2"/>
              </a:rPr>
              <a:t>Online example</a:t>
            </a:r>
            <a:endParaRPr lang="en-US" dirty="0"/>
          </a:p>
          <a:p>
            <a:pPr marL="0" indent="0">
              <a:buNone/>
            </a:pPr>
            <a:endParaRPr lang="en-US" dirty="0"/>
          </a:p>
          <a:p>
            <a:r>
              <a:rPr lang="en-US" dirty="0"/>
              <a:t>Inline Elements</a:t>
            </a:r>
          </a:p>
          <a:p>
            <a:pPr lvl="1"/>
            <a:r>
              <a:rPr lang="en-US" dirty="0"/>
              <a:t>Contained within block-level elements and only surround small parts of the web document, not full paragraphs</a:t>
            </a:r>
          </a:p>
          <a:p>
            <a:pPr lvl="1"/>
            <a:r>
              <a:rPr lang="en-US" dirty="0"/>
              <a:t>Doesn’t cause a new line to appear above or below the element</a:t>
            </a:r>
          </a:p>
          <a:p>
            <a:pPr lvl="2"/>
            <a:r>
              <a:rPr lang="en-US" dirty="0"/>
              <a:t>Anchor element, emphasis elements</a:t>
            </a:r>
          </a:p>
          <a:p>
            <a:pPr lvl="2"/>
            <a:r>
              <a:rPr lang="en-US" dirty="0">
                <a:hlinkClick r:id="rId3"/>
              </a:rPr>
              <a:t>Online example</a:t>
            </a:r>
            <a:endParaRPr lang="en-US" dirty="0"/>
          </a:p>
          <a:p>
            <a:endParaRPr lang="en-US" dirty="0"/>
          </a:p>
          <a:p>
            <a:r>
              <a:rPr lang="en-US" dirty="0"/>
              <a:t>Empty Elements</a:t>
            </a:r>
          </a:p>
          <a:p>
            <a:pPr lvl="1"/>
            <a:r>
              <a:rPr lang="en-US" dirty="0"/>
              <a:t>Not all elements have opening and closing tags</a:t>
            </a:r>
          </a:p>
          <a:p>
            <a:pPr lvl="1"/>
            <a:r>
              <a:rPr lang="en-US" dirty="0"/>
              <a:t>Used to insert/embed something</a:t>
            </a:r>
          </a:p>
          <a:p>
            <a:pPr lvl="1"/>
            <a:r>
              <a:rPr lang="en-US" dirty="0"/>
              <a:t>&lt;</a:t>
            </a:r>
            <a:r>
              <a:rPr lang="en-US" dirty="0" err="1"/>
              <a:t>img</a:t>
            </a:r>
            <a:r>
              <a:rPr lang="en-US" dirty="0"/>
              <a:t>&gt; is an empty element</a:t>
            </a:r>
          </a:p>
          <a:p>
            <a:pPr marL="0" indent="0">
              <a:buNone/>
            </a:pPr>
            <a:r>
              <a:rPr lang="en-US" sz="800" dirty="0"/>
              <a:t>Sources - </a:t>
            </a:r>
            <a:r>
              <a:rPr lang="en-US" sz="800" dirty="0">
                <a:hlinkClick r:id="rId4"/>
              </a:rPr>
              <a:t>Learning HTML: Guides and Tutorials" by Mozilla Developers Network</a:t>
            </a:r>
            <a:r>
              <a:rPr lang="en-US" sz="800" dirty="0"/>
              <a:t> is </a:t>
            </a:r>
            <a:r>
              <a:rPr lang="en-US" sz="800" dirty="0">
                <a:hlinkClick r:id="rId5"/>
              </a:rPr>
              <a:t>licensed under CC BY-SA 2.5</a:t>
            </a:r>
            <a:endParaRPr lang="en-US" sz="800" dirty="0"/>
          </a:p>
          <a:p>
            <a:pPr marL="0" indent="0">
              <a:buNone/>
            </a:pPr>
            <a:endParaRPr lang="en-US" sz="800" dirty="0"/>
          </a:p>
        </p:txBody>
      </p:sp>
      <p:pic>
        <p:nvPicPr>
          <p:cNvPr id="4" name="Picture 3" descr="HTML code that renders a block display element." title="Block element exampl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4577" y="1720837"/>
            <a:ext cx="1409897" cy="504895"/>
          </a:xfrm>
          <a:prstGeom prst="rect">
            <a:avLst/>
          </a:prstGeom>
        </p:spPr>
      </p:pic>
      <p:sp>
        <p:nvSpPr>
          <p:cNvPr id="5" name="Right Arrow 4" title="Right arrow"/>
          <p:cNvSpPr/>
          <p:nvPr/>
        </p:nvSpPr>
        <p:spPr>
          <a:xfrm>
            <a:off x="6275680" y="1903507"/>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rowser output of a block display element." title="Block display output"/>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4086" y="1338349"/>
            <a:ext cx="2094898" cy="1774766"/>
          </a:xfrm>
          <a:prstGeom prst="rect">
            <a:avLst/>
          </a:prstGeom>
        </p:spPr>
      </p:pic>
      <p:pic>
        <p:nvPicPr>
          <p:cNvPr id="7" name="Picture 6" descr="Example of what an inline element HTML code looks like." title="Inline element HTML"/>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0567" y="4407022"/>
            <a:ext cx="1543265" cy="457264"/>
          </a:xfrm>
          <a:prstGeom prst="rect">
            <a:avLst/>
          </a:prstGeom>
        </p:spPr>
      </p:pic>
      <p:sp>
        <p:nvSpPr>
          <p:cNvPr id="8" name="Right Arrow 7" title="Right Arror"/>
          <p:cNvSpPr/>
          <p:nvPr/>
        </p:nvSpPr>
        <p:spPr>
          <a:xfrm>
            <a:off x="6992483" y="4559454"/>
            <a:ext cx="50757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Example of what an inline element looks like when rendered in a browser. " title="Inline element browser outpu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48707" y="4033904"/>
            <a:ext cx="1606377" cy="1784158"/>
          </a:xfrm>
          <a:prstGeom prst="rect">
            <a:avLst/>
          </a:prstGeom>
        </p:spPr>
      </p:pic>
    </p:spTree>
    <p:extLst>
      <p:ext uri="{BB962C8B-B14F-4D97-AF65-F5344CB8AC3E}">
        <p14:creationId xmlns:p14="http://schemas.microsoft.com/office/powerpoint/2010/main" val="848595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8313"/>
            <a:ext cx="9144000" cy="677487"/>
          </a:xfrm>
        </p:spPr>
        <p:txBody>
          <a:bodyPr/>
          <a:lstStyle/>
          <a:p>
            <a:r>
              <a:rPr lang="en-US" dirty="0"/>
              <a:t>HTML Attributes</a:t>
            </a:r>
          </a:p>
        </p:txBody>
      </p:sp>
      <p:sp>
        <p:nvSpPr>
          <p:cNvPr id="3" name="Content Placeholder 2"/>
          <p:cNvSpPr>
            <a:spLocks noGrp="1"/>
          </p:cNvSpPr>
          <p:nvPr>
            <p:ph idx="1"/>
          </p:nvPr>
        </p:nvSpPr>
        <p:spPr>
          <a:xfrm>
            <a:off x="152400" y="685800"/>
            <a:ext cx="9144000" cy="6019800"/>
          </a:xfrm>
        </p:spPr>
        <p:txBody>
          <a:bodyPr/>
          <a:lstStyle/>
          <a:p>
            <a:r>
              <a:rPr lang="en-US" dirty="0"/>
              <a:t>Elements can also have attributes</a:t>
            </a:r>
          </a:p>
          <a:p>
            <a:pPr lvl="1"/>
            <a:r>
              <a:rPr lang="en-US" dirty="0"/>
              <a:t>Provide extra information about the element but don’t want it to appear on the page</a:t>
            </a:r>
          </a:p>
          <a:p>
            <a:r>
              <a:rPr lang="en-US" dirty="0"/>
              <a:t>Syntax</a:t>
            </a:r>
          </a:p>
          <a:p>
            <a:pPr lvl="1"/>
            <a:r>
              <a:rPr lang="en-US" dirty="0"/>
              <a:t>Space between it and the element name</a:t>
            </a:r>
          </a:p>
          <a:p>
            <a:pPr lvl="1"/>
            <a:r>
              <a:rPr lang="en-US" dirty="0"/>
              <a:t>Attribute name followed by an “=“ sign</a:t>
            </a:r>
          </a:p>
          <a:p>
            <a:pPr lvl="1"/>
            <a:r>
              <a:rPr lang="en-US" dirty="0"/>
              <a:t>Attribute value with opening and closing quotes wrapped around it</a:t>
            </a:r>
          </a:p>
          <a:p>
            <a:pPr lvl="1"/>
            <a:r>
              <a:rPr lang="en-US" dirty="0"/>
              <a:t>Use single or double quotes, but don’t mix and match</a:t>
            </a:r>
          </a:p>
          <a:p>
            <a:pPr lvl="1"/>
            <a:r>
              <a:rPr lang="en-US" dirty="0"/>
              <a:t>Recommended to always use quotes</a:t>
            </a:r>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0" indent="0">
              <a:buNone/>
            </a:pPr>
            <a:r>
              <a:rPr lang="en-US" sz="800" dirty="0"/>
              <a:t>Sources </a:t>
            </a:r>
            <a:r>
              <a:rPr lang="en-US" sz="800" dirty="0">
                <a:hlinkClick r:id="rId2"/>
              </a:rPr>
              <a:t>- Learning HTML: Guides and Tutorials" by Mozilla Developers Network</a:t>
            </a:r>
            <a:r>
              <a:rPr lang="en-US" sz="800" dirty="0"/>
              <a:t> is </a:t>
            </a:r>
            <a:r>
              <a:rPr lang="en-US" sz="800" dirty="0">
                <a:hlinkClick r:id="rId3"/>
              </a:rPr>
              <a:t>licensed under CC BY-SA 2.5</a:t>
            </a:r>
            <a:endParaRPr lang="en-US" sz="800" dirty="0"/>
          </a:p>
          <a:p>
            <a:pPr marL="0" indent="0">
              <a:buNone/>
            </a:pPr>
            <a:endParaRPr lang="en-US" sz="800" dirty="0"/>
          </a:p>
          <a:p>
            <a:pPr marL="365760" lvl="1" indent="0">
              <a:buNone/>
            </a:pPr>
            <a:endParaRPr lang="en-US" dirty="0"/>
          </a:p>
        </p:txBody>
      </p:sp>
      <p:pic>
        <p:nvPicPr>
          <p:cNvPr id="4" name="Picture 3" descr="Example of how HTML attributes are coded for HTML elements." title="HTML attribute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4191000"/>
            <a:ext cx="10058400" cy="1219199"/>
          </a:xfrm>
          <a:prstGeom prst="rect">
            <a:avLst/>
          </a:prstGeom>
        </p:spPr>
      </p:pic>
    </p:spTree>
    <p:extLst>
      <p:ext uri="{BB962C8B-B14F-4D97-AF65-F5344CB8AC3E}">
        <p14:creationId xmlns:p14="http://schemas.microsoft.com/office/powerpoint/2010/main" val="1624766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313"/>
            <a:ext cx="9144000" cy="1143000"/>
          </a:xfrm>
        </p:spPr>
        <p:txBody>
          <a:bodyPr/>
          <a:lstStyle/>
          <a:p>
            <a:r>
              <a:rPr lang="en-US" dirty="0"/>
              <a:t>HTML Standards</a:t>
            </a:r>
          </a:p>
        </p:txBody>
      </p:sp>
      <p:sp>
        <p:nvSpPr>
          <p:cNvPr id="3" name="Content Placeholder 2"/>
          <p:cNvSpPr>
            <a:spLocks noGrp="1"/>
          </p:cNvSpPr>
          <p:nvPr>
            <p:ph idx="1"/>
          </p:nvPr>
        </p:nvSpPr>
        <p:spPr>
          <a:xfrm>
            <a:off x="381000" y="1295400"/>
            <a:ext cx="5638800" cy="5486400"/>
          </a:xfrm>
        </p:spPr>
        <p:txBody>
          <a:bodyPr>
            <a:normAutofit/>
          </a:bodyPr>
          <a:lstStyle/>
          <a:p>
            <a:r>
              <a:rPr lang="en-US" dirty="0"/>
              <a:t>W3C maintains HTML standards</a:t>
            </a:r>
          </a:p>
          <a:p>
            <a:r>
              <a:rPr lang="en-US" dirty="0"/>
              <a:t>2001 efforts focused on new XML (</a:t>
            </a:r>
            <a:r>
              <a:rPr lang="en-US" dirty="0" err="1"/>
              <a:t>eXtensible</a:t>
            </a:r>
            <a:r>
              <a:rPr lang="en-US" dirty="0"/>
              <a:t> Markup Language) language for universal markup</a:t>
            </a:r>
          </a:p>
          <a:p>
            <a:r>
              <a:rPr lang="en-US" dirty="0"/>
              <a:t>HTML 4 reformulated as an XML-based language called XHTML abandoning features from previous versions</a:t>
            </a:r>
          </a:p>
          <a:p>
            <a:r>
              <a:rPr lang="en-US" dirty="0"/>
              <a:t>HTML 5 accepted in 2014 incorpora</a:t>
            </a:r>
            <a:r>
              <a:rPr lang="en-US" dirty="0">
                <a:solidFill>
                  <a:schemeClr val="tx2"/>
                </a:solidFill>
              </a:rPr>
              <a:t>ted</a:t>
            </a:r>
            <a:r>
              <a:rPr lang="en-US" dirty="0"/>
              <a:t> features of HTML and XHTML (backwards compatible)</a:t>
            </a:r>
          </a:p>
          <a:p>
            <a:pPr lvl="1"/>
            <a:r>
              <a:rPr lang="en-US" dirty="0"/>
              <a:t>Added new elements too</a:t>
            </a:r>
          </a:p>
          <a:p>
            <a:pPr lvl="1"/>
            <a:r>
              <a:rPr lang="en-US" dirty="0"/>
              <a:t>Standard we use in this course</a:t>
            </a:r>
          </a:p>
          <a:p>
            <a:pPr marL="365760" lvl="1" indent="0">
              <a:buNone/>
            </a:pPr>
            <a:endParaRPr lang="en-US" dirty="0"/>
          </a:p>
          <a:p>
            <a:pPr marL="365760" lvl="1" indent="0">
              <a:buNone/>
            </a:pPr>
            <a:endParaRPr lang="en-US" dirty="0"/>
          </a:p>
          <a:p>
            <a:pPr marL="365760" lvl="1" indent="0">
              <a:buNone/>
            </a:pPr>
            <a:r>
              <a:rPr lang="en-US" sz="800" dirty="0"/>
              <a:t>Source - </a:t>
            </a:r>
            <a:r>
              <a:rPr lang="en-US" sz="800" dirty="0">
                <a:hlinkClick r:id="rId2"/>
              </a:rPr>
              <a:t>Floyd, Kevin and </a:t>
            </a:r>
            <a:r>
              <a:rPr lang="en-US" sz="800" dirty="0" err="1">
                <a:hlinkClick r:id="rId2"/>
              </a:rPr>
              <a:t>Kwak</a:t>
            </a:r>
            <a:r>
              <a:rPr lang="en-US" sz="800" dirty="0">
                <a:hlinkClick r:id="rId2"/>
              </a:rPr>
              <a:t>, </a:t>
            </a:r>
            <a:r>
              <a:rPr lang="en-US" sz="800" dirty="0" err="1">
                <a:hlinkClick r:id="rId2"/>
              </a:rPr>
              <a:t>Myungjae</a:t>
            </a:r>
            <a:r>
              <a:rPr lang="en-US" sz="800" dirty="0">
                <a:hlinkClick r:id="rId2"/>
              </a:rPr>
              <a:t>, "Web Development" (2016). Computer Science and Information Technology Grants Collections. 7</a:t>
            </a:r>
            <a:r>
              <a:rPr lang="en-US" sz="800" dirty="0"/>
              <a:t>. https://oer.galileo.usg.edu/compsci-collections/7 </a:t>
            </a:r>
            <a:r>
              <a:rPr lang="en-US" sz="800" dirty="0">
                <a:hlinkClick r:id="rId3"/>
              </a:rPr>
              <a:t>Licensed under CC-BY </a:t>
            </a:r>
            <a:endParaRPr lang="en-US" sz="800" dirty="0"/>
          </a:p>
          <a:p>
            <a:pPr marL="365760" lvl="1" indent="0">
              <a:buNone/>
            </a:pPr>
            <a:endParaRPr lang="en-US" dirty="0"/>
          </a:p>
        </p:txBody>
      </p:sp>
      <p:pic>
        <p:nvPicPr>
          <p:cNvPr id="4" name="Picture 3" descr="Chart showing HTML's use from 1990 and beyond. " title="HTML use over Tim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90625"/>
            <a:ext cx="5810250" cy="2771775"/>
          </a:xfrm>
          <a:prstGeom prst="rect">
            <a:avLst/>
          </a:prstGeom>
        </p:spPr>
      </p:pic>
    </p:spTree>
    <p:extLst>
      <p:ext uri="{BB962C8B-B14F-4D97-AF65-F5344CB8AC3E}">
        <p14:creationId xmlns:p14="http://schemas.microsoft.com/office/powerpoint/2010/main" val="114172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251"/>
            <a:ext cx="9144000" cy="1143000"/>
          </a:xfrm>
        </p:spPr>
        <p:txBody>
          <a:bodyPr/>
          <a:lstStyle/>
          <a:p>
            <a:r>
              <a:rPr lang="en-US" dirty="0"/>
              <a:t>HTML 5 Template</a:t>
            </a:r>
          </a:p>
        </p:txBody>
      </p:sp>
      <p:sp>
        <p:nvSpPr>
          <p:cNvPr id="3" name="Content Placeholder 2"/>
          <p:cNvSpPr>
            <a:spLocks noGrp="1"/>
          </p:cNvSpPr>
          <p:nvPr>
            <p:ph idx="1"/>
          </p:nvPr>
        </p:nvSpPr>
        <p:spPr>
          <a:xfrm>
            <a:off x="304800" y="1176250"/>
            <a:ext cx="6783576" cy="5529349"/>
          </a:xfrm>
        </p:spPr>
        <p:txBody>
          <a:bodyPr/>
          <a:lstStyle/>
          <a:p>
            <a:r>
              <a:rPr lang="en-US" b="1" dirty="0">
                <a:solidFill>
                  <a:schemeClr val="accent2"/>
                </a:solidFill>
              </a:rPr>
              <a:t>&lt;!DOCTYPE html&gt;</a:t>
            </a:r>
            <a:r>
              <a:rPr lang="en-US" dirty="0">
                <a:solidFill>
                  <a:schemeClr val="accent2"/>
                </a:solidFill>
              </a:rPr>
              <a:t> </a:t>
            </a:r>
            <a:r>
              <a:rPr lang="en-US" dirty="0"/>
              <a:t>- sets standards for validating a web document </a:t>
            </a:r>
          </a:p>
          <a:p>
            <a:pPr lvl="1"/>
            <a:r>
              <a:rPr lang="en-US" dirty="0"/>
              <a:t>Not as important in HTML 5 but still needs </a:t>
            </a:r>
            <a:r>
              <a:rPr lang="en-US" dirty="0">
                <a:solidFill>
                  <a:schemeClr val="tx2"/>
                </a:solidFill>
              </a:rPr>
              <a:t>to be </a:t>
            </a:r>
            <a:r>
              <a:rPr lang="en-US" dirty="0"/>
              <a:t>included</a:t>
            </a:r>
          </a:p>
          <a:p>
            <a:r>
              <a:rPr lang="en-US" b="1" dirty="0">
                <a:solidFill>
                  <a:schemeClr val="accent2"/>
                </a:solidFill>
              </a:rPr>
              <a:t>&lt;html&gt;&lt;/html&gt; </a:t>
            </a:r>
            <a:r>
              <a:rPr lang="en-US" dirty="0"/>
              <a:t>- wraps all page content, AKA root element</a:t>
            </a:r>
          </a:p>
          <a:p>
            <a:r>
              <a:rPr lang="en-US" b="1" dirty="0">
                <a:solidFill>
                  <a:schemeClr val="accent2"/>
                </a:solidFill>
              </a:rPr>
              <a:t>&lt;head&gt;&lt;/head&gt; </a:t>
            </a:r>
            <a:r>
              <a:rPr lang="en-US" dirty="0"/>
              <a:t>- container for all content meant for browsers and not meant for the user to see</a:t>
            </a:r>
          </a:p>
          <a:p>
            <a:pPr lvl="1"/>
            <a:r>
              <a:rPr lang="en-US" dirty="0"/>
              <a:t>E.g., keywords, page description, CSS rules, etc.</a:t>
            </a:r>
          </a:p>
          <a:p>
            <a:r>
              <a:rPr lang="en-US" b="1" dirty="0">
                <a:solidFill>
                  <a:schemeClr val="accent2"/>
                </a:solidFill>
              </a:rPr>
              <a:t>&lt;meta charset=“utf-8”&gt; </a:t>
            </a:r>
            <a:r>
              <a:rPr lang="en-US" dirty="0"/>
              <a:t>- sets the character set for the document</a:t>
            </a:r>
          </a:p>
          <a:p>
            <a:r>
              <a:rPr lang="en-US" b="1" dirty="0">
                <a:solidFill>
                  <a:schemeClr val="accent2"/>
                </a:solidFill>
              </a:rPr>
              <a:t>&lt;title&gt;&lt;/title&gt; </a:t>
            </a:r>
            <a:r>
              <a:rPr lang="en-US" dirty="0"/>
              <a:t>- sets title of the page in browser tab</a:t>
            </a:r>
          </a:p>
          <a:p>
            <a:r>
              <a:rPr lang="en-US" b="1" dirty="0">
                <a:solidFill>
                  <a:schemeClr val="accent2"/>
                </a:solidFill>
              </a:rPr>
              <a:t>&lt;body&gt;&lt;/body&gt; </a:t>
            </a:r>
            <a:r>
              <a:rPr lang="en-US" dirty="0"/>
              <a:t>- contains all content that you want users to see on the page</a:t>
            </a:r>
          </a:p>
          <a:p>
            <a:pPr marL="0" indent="0">
              <a:buNone/>
            </a:pPr>
            <a:r>
              <a:rPr lang="en-US" sz="800" dirty="0"/>
              <a:t>Source - </a:t>
            </a:r>
            <a:r>
              <a:rPr lang="en-US" sz="800" dirty="0">
                <a:hlinkClick r:id="rId2"/>
              </a:rPr>
              <a:t>"Learning HTML: Guides and Tutorials" by Mozilla Developers Network</a:t>
            </a:r>
            <a:r>
              <a:rPr lang="en-US" sz="800" dirty="0"/>
              <a:t> is </a:t>
            </a:r>
            <a:r>
              <a:rPr lang="en-US" sz="800" dirty="0">
                <a:hlinkClick r:id="rId3"/>
              </a:rPr>
              <a:t>licensed under CC BY-SA 2.5</a:t>
            </a:r>
            <a:endParaRPr lang="en-US" sz="800" dirty="0"/>
          </a:p>
          <a:p>
            <a:endParaRPr lang="en-US" dirty="0"/>
          </a:p>
        </p:txBody>
      </p:sp>
      <p:pic>
        <p:nvPicPr>
          <p:cNvPr id="5" name="Picture 4" descr="Example of the HTML 5 template" title="HTML 5 Template Cod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7525" y="1447800"/>
            <a:ext cx="4720848" cy="3852949"/>
          </a:xfrm>
          <a:prstGeom prst="rect">
            <a:avLst/>
          </a:prstGeom>
        </p:spPr>
      </p:pic>
    </p:spTree>
    <p:extLst>
      <p:ext uri="{BB962C8B-B14F-4D97-AF65-F5344CB8AC3E}">
        <p14:creationId xmlns:p14="http://schemas.microsoft.com/office/powerpoint/2010/main" val="3720865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 y="0"/>
            <a:ext cx="9144000" cy="1143000"/>
          </a:xfrm>
        </p:spPr>
        <p:txBody>
          <a:bodyPr/>
          <a:lstStyle/>
          <a:p>
            <a:r>
              <a:rPr lang="en-US" dirty="0"/>
              <a:t>HTML 5 Practice</a:t>
            </a:r>
          </a:p>
        </p:txBody>
      </p:sp>
      <p:sp>
        <p:nvSpPr>
          <p:cNvPr id="3" name="Content Placeholder 2"/>
          <p:cNvSpPr>
            <a:spLocks noGrp="1"/>
          </p:cNvSpPr>
          <p:nvPr>
            <p:ph idx="1"/>
          </p:nvPr>
        </p:nvSpPr>
        <p:spPr>
          <a:xfrm>
            <a:off x="304800" y="1134686"/>
            <a:ext cx="11658600" cy="5418513"/>
          </a:xfrm>
        </p:spPr>
        <p:txBody>
          <a:bodyPr>
            <a:normAutofit lnSpcReduction="10000"/>
          </a:bodyPr>
          <a:lstStyle/>
          <a:p>
            <a:pPr marL="0" indent="0">
              <a:buNone/>
            </a:pPr>
            <a:r>
              <a:rPr lang="en-US" dirty="0">
                <a:hlinkClick r:id="rId2"/>
              </a:rPr>
              <a:t>W3Schools</a:t>
            </a:r>
            <a:r>
              <a:rPr lang="en-US" dirty="0"/>
              <a:t> and </a:t>
            </a:r>
            <a:r>
              <a:rPr lang="en-US" dirty="0">
                <a:hlinkClick r:id="rId3"/>
              </a:rPr>
              <a:t>Khan Academy </a:t>
            </a:r>
            <a:r>
              <a:rPr lang="en-US" dirty="0"/>
              <a:t>have demos you can work with using live HTML 5 examples. Do your coding in the left panel to see the output in the right panel. Please note that W3Schools requires you to click on “Run” to see the output. You can also take advantage of the Quizlet app for a Unit 1 Study Guide.</a:t>
            </a:r>
          </a:p>
          <a:p>
            <a:pPr marL="0" indent="0">
              <a:buNone/>
            </a:pPr>
            <a:endParaRPr lang="en-US" dirty="0">
              <a:hlinkClick r:id="rId4"/>
            </a:endParaRPr>
          </a:p>
          <a:p>
            <a:pPr marL="0" indent="0" algn="ctr">
              <a:buNone/>
            </a:pPr>
            <a:r>
              <a:rPr lang="en-US" sz="3200" dirty="0">
                <a:hlinkClick r:id="rId4"/>
              </a:rPr>
              <a:t>W3Schools HTML 5 Template Practice</a:t>
            </a:r>
            <a:endParaRPr lang="en-US" sz="3200" dirty="0"/>
          </a:p>
          <a:p>
            <a:pPr marL="0" indent="0" algn="ctr">
              <a:buNone/>
            </a:pPr>
            <a:r>
              <a:rPr lang="en-US" sz="3200" dirty="0">
                <a:hlinkClick r:id="rId5"/>
              </a:rPr>
              <a:t>Khan Academy HTML Basics Video and Practice</a:t>
            </a:r>
            <a:endParaRPr lang="en-US" sz="3200" dirty="0"/>
          </a:p>
          <a:p>
            <a:pPr marL="0" indent="0" algn="ctr">
              <a:buNone/>
            </a:pPr>
            <a:r>
              <a:rPr lang="en-US" sz="3200" dirty="0">
                <a:hlinkClick r:id="rId6"/>
              </a:rPr>
              <a:t>Unit 1 Study Guide on Quizlet</a:t>
            </a:r>
            <a:endParaRPr lang="en-US" sz="3200" dirty="0"/>
          </a:p>
          <a:p>
            <a:pPr marL="0" indent="0">
              <a:buNone/>
            </a:pPr>
            <a:endParaRPr lang="en-US" sz="3600" dirty="0"/>
          </a:p>
          <a:p>
            <a:pPr marL="0" indent="0">
              <a:buNone/>
            </a:pPr>
            <a:endParaRPr lang="en-US" sz="3600" dirty="0"/>
          </a:p>
          <a:p>
            <a:pPr marL="0" indent="0">
              <a:buNone/>
            </a:pPr>
            <a:r>
              <a:rPr lang="en-US" sz="800" dirty="0"/>
              <a:t>Sources - </a:t>
            </a:r>
            <a:r>
              <a:rPr lang="en-US" sz="800" dirty="0">
                <a:hlinkClick r:id="rId5"/>
              </a:rPr>
              <a:t>"Intro to HTML/CSS: Making webpages" by Kahn Academy</a:t>
            </a:r>
            <a:r>
              <a:rPr lang="en-US" sz="800" dirty="0"/>
              <a:t> is </a:t>
            </a:r>
            <a:r>
              <a:rPr lang="en-US" sz="800" dirty="0">
                <a:hlinkClick r:id="rId7"/>
              </a:rPr>
              <a:t>licensed under CC BY 4.0</a:t>
            </a:r>
            <a:endParaRPr lang="en-US" sz="800" dirty="0"/>
          </a:p>
          <a:p>
            <a:pPr marL="0" indent="0">
              <a:buNone/>
            </a:pPr>
            <a:r>
              <a:rPr lang="en-US" sz="800" dirty="0"/>
              <a:t>                     HTML Examples from W3Schools.com, copyright </a:t>
            </a:r>
            <a:r>
              <a:rPr lang="en-US" sz="800" dirty="0" err="1"/>
              <a:t>Refsnes</a:t>
            </a:r>
            <a:r>
              <a:rPr lang="en-US" sz="800" dirty="0"/>
              <a:t> Data</a:t>
            </a:r>
          </a:p>
        </p:txBody>
      </p:sp>
    </p:spTree>
    <p:extLst>
      <p:ext uri="{BB962C8B-B14F-4D97-AF65-F5344CB8AC3E}">
        <p14:creationId xmlns:p14="http://schemas.microsoft.com/office/powerpoint/2010/main" val="208535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Expected Learning Outcomes</a:t>
            </a:r>
            <a:endParaRPr dirty="0"/>
          </a:p>
        </p:txBody>
      </p:sp>
      <p:sp>
        <p:nvSpPr>
          <p:cNvPr id="14" name="Content Placeholder 13"/>
          <p:cNvSpPr>
            <a:spLocks noGrp="1"/>
          </p:cNvSpPr>
          <p:nvPr>
            <p:ph idx="1"/>
          </p:nvPr>
        </p:nvSpPr>
        <p:spPr/>
        <p:txBody>
          <a:bodyPr/>
          <a:lstStyle/>
          <a:p>
            <a:r>
              <a:rPr lang="en-US" dirty="0"/>
              <a:t>Understanding of Internet history and the genesis of the WWW</a:t>
            </a:r>
            <a:endParaRPr dirty="0"/>
          </a:p>
          <a:p>
            <a:r>
              <a:rPr lang="en-US" dirty="0"/>
              <a:t>W3C Web Standards</a:t>
            </a:r>
            <a:endParaRPr dirty="0"/>
          </a:p>
          <a:p>
            <a:r>
              <a:rPr lang="en-US" dirty="0"/>
              <a:t>Accessibility on the Web</a:t>
            </a:r>
          </a:p>
          <a:p>
            <a:r>
              <a:rPr lang="en-US" dirty="0"/>
              <a:t>Client-Server model as it applies to the Internet</a:t>
            </a:r>
          </a:p>
          <a:p>
            <a:r>
              <a:rPr lang="en-US" dirty="0"/>
              <a:t>Internet network protocols</a:t>
            </a:r>
          </a:p>
          <a:p>
            <a:r>
              <a:rPr lang="en-US" dirty="0"/>
              <a:t>URI, URL, Domains </a:t>
            </a:r>
          </a:p>
          <a:p>
            <a:r>
              <a:rPr lang="en-US" dirty="0"/>
              <a:t>Overview of HTML and HTML 5 language</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a:t>
            </a:r>
            <a:endParaRPr dirty="0"/>
          </a:p>
        </p:txBody>
      </p:sp>
      <p:sp>
        <p:nvSpPr>
          <p:cNvPr id="3" name="Content Placeholder 2"/>
          <p:cNvSpPr>
            <a:spLocks noGrp="1"/>
          </p:cNvSpPr>
          <p:nvPr>
            <p:ph idx="1"/>
          </p:nvPr>
        </p:nvSpPr>
        <p:spPr/>
        <p:txBody>
          <a:bodyPr>
            <a:normAutofit/>
          </a:bodyPr>
          <a:lstStyle/>
          <a:p>
            <a:r>
              <a:rPr lang="en-US" dirty="0"/>
              <a:t>Internet technology goes back 40 years, but the current form of the WWW has exploded in the last two decades</a:t>
            </a:r>
          </a:p>
          <a:p>
            <a:pPr lvl="1"/>
            <a:r>
              <a:rPr lang="en-US" dirty="0"/>
              <a:t>Due in part to the commercialization of the Internet in ‘95</a:t>
            </a:r>
          </a:p>
          <a:p>
            <a:pPr lvl="1"/>
            <a:r>
              <a:rPr lang="en-US" dirty="0"/>
              <a:t>Affordable home PCs</a:t>
            </a:r>
          </a:p>
          <a:p>
            <a:pPr lvl="1"/>
            <a:r>
              <a:rPr lang="en-US" dirty="0"/>
              <a:t>Better access to ISPs</a:t>
            </a:r>
          </a:p>
          <a:p>
            <a:pPr lvl="1"/>
            <a:r>
              <a:rPr lang="en-US" dirty="0"/>
              <a:t>Mobile devices</a:t>
            </a:r>
          </a:p>
          <a:p>
            <a:pPr marL="0" indent="0">
              <a:buNone/>
            </a:pPr>
            <a:endParaRPr lang="en-US" dirty="0"/>
          </a:p>
          <a:p>
            <a:pPr marL="0" indent="0">
              <a:buNone/>
            </a:pPr>
            <a:endParaRPr lang="en-US" dirty="0"/>
          </a:p>
          <a:p>
            <a:pPr marL="0" indent="0">
              <a:buNone/>
            </a:pPr>
            <a:endParaRPr lang="en-US" dirty="0"/>
          </a:p>
          <a:p>
            <a:pPr marL="0" indent="0">
              <a:buNone/>
            </a:pPr>
            <a:r>
              <a:rPr lang="en-US" sz="800" dirty="0"/>
              <a:t>Source - Floyd, Kevin and </a:t>
            </a:r>
            <a:r>
              <a:rPr lang="en-US" sz="800" dirty="0" err="1"/>
              <a:t>Kwak</a:t>
            </a:r>
            <a:r>
              <a:rPr lang="en-US" sz="800" dirty="0"/>
              <a:t>, </a:t>
            </a:r>
            <a:r>
              <a:rPr lang="en-US" sz="800" dirty="0" err="1"/>
              <a:t>Myungjae</a:t>
            </a:r>
            <a:r>
              <a:rPr lang="en-US" sz="800" dirty="0"/>
              <a:t>, "Web Development" (2016). Computer Science and Information Technology Grants Collections. 7. https://oer.galileo.usg.edu/compsci-collections/7 </a:t>
            </a:r>
            <a:r>
              <a:rPr lang="en-US" sz="800" dirty="0">
                <a:hlinkClick r:id="rId2"/>
              </a:rPr>
              <a:t>Licensed by CC-BY</a:t>
            </a:r>
            <a:endParaRPr lang="en-US" sz="800" dirty="0"/>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World Wide Web</a:t>
            </a:r>
            <a:endParaRPr dirty="0"/>
          </a:p>
        </p:txBody>
      </p:sp>
      <p:sp>
        <p:nvSpPr>
          <p:cNvPr id="3" name="Content Placeholder 2"/>
          <p:cNvSpPr>
            <a:spLocks noGrp="1"/>
          </p:cNvSpPr>
          <p:nvPr>
            <p:ph idx="1"/>
          </p:nvPr>
        </p:nvSpPr>
        <p:spPr/>
        <p:txBody>
          <a:bodyPr>
            <a:normAutofit lnSpcReduction="10000"/>
          </a:bodyPr>
          <a:lstStyle/>
          <a:p>
            <a:r>
              <a:rPr lang="en-US" dirty="0"/>
              <a:t>Main goal </a:t>
            </a:r>
            <a:r>
              <a:rPr lang="en-US" dirty="0">
                <a:solidFill>
                  <a:schemeClr val="tx2"/>
                </a:solidFill>
              </a:rPr>
              <a:t>is </a:t>
            </a:r>
            <a:r>
              <a:rPr lang="en-US" dirty="0"/>
              <a:t>to make the Internet “user friendly”</a:t>
            </a:r>
          </a:p>
          <a:p>
            <a:pPr lvl="1"/>
            <a:r>
              <a:rPr lang="en-US" dirty="0"/>
              <a:t>Via GUI-based browsers</a:t>
            </a:r>
          </a:p>
          <a:p>
            <a:r>
              <a:rPr lang="en-US" dirty="0">
                <a:hlinkClick r:id="rId2"/>
              </a:rPr>
              <a:t>Tim Berners-Lee </a:t>
            </a:r>
            <a:r>
              <a:rPr lang="en-US" dirty="0"/>
              <a:t>coined World Wide Web in 1990</a:t>
            </a:r>
          </a:p>
          <a:p>
            <a:pPr lvl="1"/>
            <a:r>
              <a:rPr lang="en-US" dirty="0"/>
              <a:t>Helped to set Web standards</a:t>
            </a:r>
          </a:p>
          <a:p>
            <a:pPr lvl="2"/>
            <a:r>
              <a:rPr lang="en-US" dirty="0"/>
              <a:t>Uniform Resource Locator (URL) – addressing scheme for the web</a:t>
            </a:r>
          </a:p>
          <a:p>
            <a:pPr lvl="2"/>
            <a:r>
              <a:rPr lang="en-US" dirty="0" err="1"/>
              <a:t>HyperText</a:t>
            </a:r>
            <a:r>
              <a:rPr lang="en-US" dirty="0"/>
              <a:t> Transfer Protocol (HTTP) – network rules for transmitting web pages</a:t>
            </a:r>
          </a:p>
          <a:p>
            <a:pPr lvl="2"/>
            <a:r>
              <a:rPr lang="en-US" dirty="0" err="1"/>
              <a:t>HyperText</a:t>
            </a:r>
            <a:r>
              <a:rPr lang="en-US" dirty="0"/>
              <a:t> Markup Language (HTML) – coding language to create web pages</a:t>
            </a:r>
          </a:p>
          <a:p>
            <a:pPr lvl="1"/>
            <a:r>
              <a:rPr lang="en-US" dirty="0"/>
              <a:t>Helped found the World Wide Web Consortium (W3C) – maintains web standards</a:t>
            </a:r>
          </a:p>
          <a:p>
            <a:r>
              <a:rPr lang="en-US" dirty="0"/>
              <a:t>1993 Mosaic Browser - First GUI based point-and-click browser</a:t>
            </a:r>
          </a:p>
          <a:p>
            <a:pPr marL="0" indent="0">
              <a:buNone/>
            </a:pPr>
            <a:endParaRPr lang="en-US" dirty="0"/>
          </a:p>
          <a:p>
            <a:pPr marL="0" indent="0">
              <a:buNone/>
            </a:pPr>
            <a:r>
              <a:rPr lang="en-US" sz="800" dirty="0"/>
              <a:t>Source - Floyd, Kevin and </a:t>
            </a:r>
            <a:r>
              <a:rPr lang="en-US" sz="800" dirty="0" err="1"/>
              <a:t>Kwak</a:t>
            </a:r>
            <a:r>
              <a:rPr lang="en-US" sz="800" dirty="0"/>
              <a:t>, </a:t>
            </a:r>
            <a:r>
              <a:rPr lang="en-US" sz="800" dirty="0" err="1"/>
              <a:t>Myungjae</a:t>
            </a:r>
            <a:r>
              <a:rPr lang="en-US" sz="800" dirty="0"/>
              <a:t>, "Web Development" (2016). Computer Science and Information Technology Grants Collections. 7. https://oer.galileo.usg.edu/compsci-collections/7 </a:t>
            </a:r>
            <a:r>
              <a:rPr lang="en-US" sz="800" dirty="0">
                <a:hlinkClick r:id="rId3"/>
              </a:rPr>
              <a:t>Licensed by CC-BY</a:t>
            </a:r>
            <a:endParaRPr lang="en-US" sz="800" dirty="0"/>
          </a:p>
          <a:p>
            <a:pPr marL="0" indent="0">
              <a:buNone/>
            </a:pPr>
            <a:endParaRPr lang="en-US" dirty="0"/>
          </a:p>
        </p:txBody>
      </p:sp>
    </p:spTree>
    <p:extLst>
      <p:ext uri="{BB962C8B-B14F-4D97-AF65-F5344CB8AC3E}">
        <p14:creationId xmlns:p14="http://schemas.microsoft.com/office/powerpoint/2010/main" val="235327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9144000" cy="1143000"/>
          </a:xfrm>
        </p:spPr>
        <p:txBody>
          <a:bodyPr/>
          <a:lstStyle/>
          <a:p>
            <a:r>
              <a:rPr lang="en-US" dirty="0"/>
              <a:t>The World Wide Web Today</a:t>
            </a:r>
            <a:endParaRPr dirty="0"/>
          </a:p>
        </p:txBody>
      </p:sp>
      <p:sp>
        <p:nvSpPr>
          <p:cNvPr id="3" name="Content Placeholder 2"/>
          <p:cNvSpPr>
            <a:spLocks noGrp="1"/>
          </p:cNvSpPr>
          <p:nvPr>
            <p:ph idx="1"/>
          </p:nvPr>
        </p:nvSpPr>
        <p:spPr>
          <a:xfrm>
            <a:off x="152400" y="1752600"/>
            <a:ext cx="7696200" cy="5029200"/>
          </a:xfrm>
        </p:spPr>
        <p:txBody>
          <a:bodyPr>
            <a:normAutofit fontScale="92500" lnSpcReduction="20000"/>
          </a:bodyPr>
          <a:lstStyle/>
          <a:p>
            <a:r>
              <a:rPr lang="en-US" dirty="0"/>
              <a:t>Internet: Convergence of technologies for the purpose of sharing information electronically</a:t>
            </a:r>
          </a:p>
          <a:p>
            <a:r>
              <a:rPr lang="en-US" dirty="0"/>
              <a:t>Internet </a:t>
            </a:r>
            <a:r>
              <a:rPr lang="en-US" dirty="0">
                <a:solidFill>
                  <a:schemeClr val="tx2"/>
                </a:solidFill>
              </a:rPr>
              <a:t>is not a singular entity</a:t>
            </a:r>
          </a:p>
          <a:p>
            <a:r>
              <a:rPr lang="en-US" dirty="0">
                <a:solidFill>
                  <a:schemeClr val="tx2"/>
                </a:solidFill>
              </a:rPr>
              <a:t>System of interconnected networks using communication protocols</a:t>
            </a:r>
          </a:p>
          <a:p>
            <a:pPr lvl="1"/>
            <a:r>
              <a:rPr lang="en-US" dirty="0">
                <a:solidFill>
                  <a:schemeClr val="tx2"/>
                </a:solidFill>
              </a:rPr>
              <a:t>Hypertext Transfer Protocol  - HTTP</a:t>
            </a:r>
          </a:p>
          <a:p>
            <a:pPr lvl="1"/>
            <a:r>
              <a:rPr lang="en-US" dirty="0">
                <a:solidFill>
                  <a:schemeClr val="tx2"/>
                </a:solidFill>
              </a:rPr>
              <a:t>Transmission Control Protocol - TCP</a:t>
            </a:r>
          </a:p>
          <a:p>
            <a:pPr lvl="1"/>
            <a:r>
              <a:rPr lang="en-US" dirty="0">
                <a:solidFill>
                  <a:schemeClr val="tx2"/>
                </a:solidFill>
              </a:rPr>
              <a:t>Internet Protocol - IP</a:t>
            </a:r>
          </a:p>
          <a:p>
            <a:pPr lvl="1"/>
            <a:r>
              <a:rPr lang="en-US" dirty="0">
                <a:solidFill>
                  <a:schemeClr val="tx2"/>
                </a:solidFill>
              </a:rPr>
              <a:t>File Transfer Protocol – FTP</a:t>
            </a:r>
          </a:p>
          <a:p>
            <a:pPr lvl="1"/>
            <a:r>
              <a:rPr lang="en-US" dirty="0">
                <a:solidFill>
                  <a:schemeClr val="tx2"/>
                </a:solidFill>
              </a:rPr>
              <a:t>Simple Mail Transfer Protocol – SMTP </a:t>
            </a:r>
          </a:p>
          <a:p>
            <a:r>
              <a:rPr lang="en-US" dirty="0">
                <a:solidFill>
                  <a:schemeClr val="tx2"/>
                </a:solidFill>
              </a:rPr>
              <a:t>WWW is the </a:t>
            </a:r>
            <a:r>
              <a:rPr lang="en-US" dirty="0"/>
              <a:t>primary infrastructure to deliver information around the world today</a:t>
            </a:r>
          </a:p>
          <a:p>
            <a:r>
              <a:rPr lang="en-US" dirty="0">
                <a:hlinkClick r:id="rId2"/>
              </a:rPr>
              <a:t>Internet Live Stats </a:t>
            </a:r>
            <a:r>
              <a:rPr lang="en-US" dirty="0"/>
              <a:t>– almost 4 billion Internet users today and growing</a:t>
            </a:r>
          </a:p>
          <a:p>
            <a:pPr lvl="1"/>
            <a:r>
              <a:rPr lang="en-US" dirty="0"/>
              <a:t>Over 40% of world population on the Internet</a:t>
            </a:r>
          </a:p>
          <a:p>
            <a:pPr marL="0" indent="0">
              <a:buNone/>
            </a:pPr>
            <a:r>
              <a:rPr lang="en-US" sz="900" dirty="0"/>
              <a:t>Source - Floyd, Kevin and </a:t>
            </a:r>
            <a:r>
              <a:rPr lang="en-US" sz="900" dirty="0" err="1"/>
              <a:t>Kwak</a:t>
            </a:r>
            <a:r>
              <a:rPr lang="en-US" sz="900" dirty="0"/>
              <a:t>, </a:t>
            </a:r>
            <a:r>
              <a:rPr lang="en-US" sz="900" dirty="0" err="1"/>
              <a:t>Myungjae</a:t>
            </a:r>
            <a:r>
              <a:rPr lang="en-US" sz="900" dirty="0"/>
              <a:t>, "Web Development" (2016). Computer Science and Information Technology Grants Collections. 7. https://oer.galileo.usg.edu/compsci-collections/7 </a:t>
            </a:r>
            <a:r>
              <a:rPr lang="en-US" sz="900" dirty="0">
                <a:hlinkClick r:id="rId3"/>
              </a:rPr>
              <a:t>Licensed by CC-BY</a:t>
            </a:r>
            <a:endParaRPr lang="en-US" sz="900" dirty="0"/>
          </a:p>
          <a:p>
            <a:pPr marL="0" indent="0">
              <a:buNone/>
            </a:pPr>
            <a:endParaRPr lang="en-US" dirty="0"/>
          </a:p>
        </p:txBody>
      </p:sp>
      <p:pic>
        <p:nvPicPr>
          <p:cNvPr id="4" name="Picture 3" descr="Graphic showing how many Internet users are in the Top 5 countries that use the Internet. " title="Internet Users by Country (20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2362200"/>
            <a:ext cx="3870863" cy="2286000"/>
          </a:xfrm>
          <a:prstGeom prst="rect">
            <a:avLst/>
          </a:prstGeom>
        </p:spPr>
      </p:pic>
    </p:spTree>
    <p:extLst>
      <p:ext uri="{BB962C8B-B14F-4D97-AF65-F5344CB8AC3E}">
        <p14:creationId xmlns:p14="http://schemas.microsoft.com/office/powerpoint/2010/main" val="52825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76200"/>
            <a:ext cx="9144000" cy="1143000"/>
          </a:xfrm>
        </p:spPr>
        <p:txBody>
          <a:bodyPr/>
          <a:lstStyle/>
          <a:p>
            <a:r>
              <a:rPr lang="en-US" dirty="0"/>
              <a:t>Internet Standards and Accessibility</a:t>
            </a:r>
            <a:endParaRPr dirty="0"/>
          </a:p>
        </p:txBody>
      </p:sp>
      <p:sp>
        <p:nvSpPr>
          <p:cNvPr id="3" name="Content Placeholder 2"/>
          <p:cNvSpPr>
            <a:spLocks noGrp="1"/>
          </p:cNvSpPr>
          <p:nvPr>
            <p:ph idx="1"/>
          </p:nvPr>
        </p:nvSpPr>
        <p:spPr>
          <a:xfrm>
            <a:off x="228600" y="1219200"/>
            <a:ext cx="11125200" cy="5410200"/>
          </a:xfrm>
        </p:spPr>
        <p:txBody>
          <a:bodyPr>
            <a:normAutofit fontScale="70000" lnSpcReduction="20000"/>
          </a:bodyPr>
          <a:lstStyle/>
          <a:p>
            <a:r>
              <a:rPr lang="en-US" dirty="0">
                <a:hlinkClick r:id="rId3"/>
              </a:rPr>
              <a:t>World Wide Web Consortium </a:t>
            </a:r>
            <a:r>
              <a:rPr lang="en-US" dirty="0"/>
              <a:t>(W3C) Sets Web standards</a:t>
            </a:r>
          </a:p>
          <a:p>
            <a:pPr lvl="1"/>
            <a:r>
              <a:rPr lang="en-US" dirty="0"/>
              <a:t>Define an </a:t>
            </a:r>
            <a:r>
              <a:rPr lang="en-US" b="1" dirty="0"/>
              <a:t>Open Web Platform </a:t>
            </a:r>
            <a:r>
              <a:rPr lang="en-US" dirty="0"/>
              <a:t>for application development that has the potential to enable developers to build rich interactive experiences, powered by vast data stores, that are available on any device - (“Standards - W3C,” n.d.)</a:t>
            </a:r>
          </a:p>
          <a:p>
            <a:r>
              <a:rPr lang="en-US" dirty="0">
                <a:hlinkClick r:id="rId4"/>
              </a:rPr>
              <a:t>Web Standards and Accessibility</a:t>
            </a:r>
            <a:endParaRPr lang="en-US" dirty="0"/>
          </a:p>
          <a:p>
            <a:pPr lvl="1"/>
            <a:r>
              <a:rPr lang="en-US" dirty="0"/>
              <a:t>When websites and web tools are properly designed and coded, people with disabilities can use them. However, currently many sites and tools are developed with accessibility barriers that make them difficult or impossible for some people to use. Making the web accessible benefits individuals, businesses, and society. International web standards define what is needed for accessibility. - (w3c_wai, n.d.)</a:t>
            </a:r>
          </a:p>
          <a:p>
            <a:r>
              <a:rPr lang="en-US" dirty="0"/>
              <a:t>What exactly is Web Accessibility?</a:t>
            </a:r>
          </a:p>
          <a:p>
            <a:pPr lvl="1"/>
            <a:r>
              <a:rPr lang="en-US" dirty="0"/>
              <a:t>Websites, tools, and technologies designed and developed so that people with disabilities can use </a:t>
            </a:r>
            <a:r>
              <a:rPr lang="en-US" dirty="0">
                <a:solidFill>
                  <a:schemeClr val="tx2"/>
                </a:solidFill>
              </a:rPr>
              <a:t>them.   I.e. people </a:t>
            </a:r>
            <a:r>
              <a:rPr lang="en-US" dirty="0"/>
              <a:t>can perceive, understand, navigate, and interact with the web as well as contribute</a:t>
            </a:r>
          </a:p>
          <a:p>
            <a:pPr lvl="1"/>
            <a:r>
              <a:rPr lang="en-US" dirty="0"/>
              <a:t>Encompasses all disabilities that affect Web access:</a:t>
            </a:r>
          </a:p>
          <a:p>
            <a:pPr lvl="2"/>
            <a:r>
              <a:rPr lang="en-US" dirty="0"/>
              <a:t>Auditory, cognitive, neurological, physical, speech, visual</a:t>
            </a:r>
          </a:p>
          <a:p>
            <a:pPr lvl="1"/>
            <a:r>
              <a:rPr lang="en-US" dirty="0"/>
              <a:t>Also accounts for people without disabilities</a:t>
            </a:r>
          </a:p>
          <a:p>
            <a:pPr lvl="2"/>
            <a:r>
              <a:rPr lang="en-US" dirty="0"/>
              <a:t>Using small screen devices</a:t>
            </a:r>
          </a:p>
          <a:p>
            <a:pPr lvl="2"/>
            <a:r>
              <a:rPr lang="en-US" dirty="0"/>
              <a:t>Bandwidth</a:t>
            </a:r>
          </a:p>
          <a:p>
            <a:pPr lvl="2"/>
            <a:r>
              <a:rPr lang="en-US" dirty="0"/>
              <a:t>Age, temporary disabilities, situational limitations</a:t>
            </a:r>
          </a:p>
          <a:p>
            <a:pPr lvl="1"/>
            <a:r>
              <a:rPr lang="en-US" dirty="0">
                <a:hlinkClick r:id="rId5"/>
              </a:rPr>
              <a:t>ADA</a:t>
            </a:r>
            <a:r>
              <a:rPr lang="en-US" dirty="0"/>
              <a:t> </a:t>
            </a:r>
            <a:r>
              <a:rPr lang="en-US" dirty="0" smtClean="0"/>
              <a:t>– Click to read the official act</a:t>
            </a:r>
            <a:endParaRPr lang="en-US" dirty="0"/>
          </a:p>
          <a:p>
            <a:pPr lvl="1"/>
            <a:endParaRPr lang="en-US" dirty="0"/>
          </a:p>
          <a:p>
            <a:endParaRPr lang="en-US" dirty="0"/>
          </a:p>
          <a:p>
            <a:pPr marL="0" indent="0">
              <a:buNone/>
            </a:pPr>
            <a:r>
              <a:rPr lang="en-US" sz="1100" dirty="0"/>
              <a:t>Sources - Standards - W3C. (n.d.). Retrieved July 10, 2018, from </a:t>
            </a:r>
            <a:r>
              <a:rPr lang="en-US" sz="1100" dirty="0">
                <a:hlinkClick r:id="rId3"/>
              </a:rPr>
              <a:t>https://www.w3.org/standards/</a:t>
            </a:r>
            <a:r>
              <a:rPr lang="en-US" sz="1100" dirty="0"/>
              <a:t> </a:t>
            </a:r>
          </a:p>
          <a:p>
            <a:pPr marL="0" indent="0">
              <a:buNone/>
            </a:pPr>
            <a:r>
              <a:rPr lang="en-US" sz="1100" dirty="0"/>
              <a:t>                  w3c_wai. (n.d.). Introduction to Web Accessibility. Retrieved July 10, 2018, from https://www.w3.org/WAI/fundamentals/accessibility-intro/</a:t>
            </a:r>
          </a:p>
          <a:p>
            <a:pPr marL="0" indent="0">
              <a:buNone/>
            </a:pPr>
            <a:endParaRPr lang="en-US" sz="1100" dirty="0"/>
          </a:p>
        </p:txBody>
      </p:sp>
      <p:pic>
        <p:nvPicPr>
          <p:cNvPr id="4" name="20SHvU2PKsM" descr="Video explaining web accessibility." title="Web Accessibility Video"/>
          <p:cNvPicPr>
            <a:picLocks noRot="1" noChangeAspect="1"/>
          </p:cNvPicPr>
          <p:nvPr>
            <a:videoFile r:link="rId1"/>
          </p:nvPr>
        </p:nvPicPr>
        <p:blipFill>
          <a:blip r:embed="rId6"/>
          <a:stretch>
            <a:fillRect/>
          </a:stretch>
        </p:blipFill>
        <p:spPr>
          <a:xfrm>
            <a:off x="5715000" y="3962400"/>
            <a:ext cx="4165600" cy="2343150"/>
          </a:xfrm>
          <a:prstGeom prst="rect">
            <a:avLst/>
          </a:prstGeom>
          <a:ln w="107950" cap="rnd">
            <a:solidFill>
              <a:srgbClr val="C8C6BD"/>
            </a:solidFill>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171450" prst="hardEdge"/>
            <a:extrusionClr>
              <a:srgbClr val="FFFFFF"/>
            </a:extrusionClr>
          </a:sp3d>
        </p:spPr>
      </p:pic>
    </p:spTree>
    <p:extLst>
      <p:ext uri="{BB962C8B-B14F-4D97-AF65-F5344CB8AC3E}">
        <p14:creationId xmlns:p14="http://schemas.microsoft.com/office/powerpoint/2010/main" val="1209082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Design Principles</a:t>
            </a:r>
          </a:p>
        </p:txBody>
      </p:sp>
      <p:sp>
        <p:nvSpPr>
          <p:cNvPr id="3" name="Content Placeholder 2"/>
          <p:cNvSpPr>
            <a:spLocks noGrp="1"/>
          </p:cNvSpPr>
          <p:nvPr>
            <p:ph idx="1"/>
          </p:nvPr>
        </p:nvSpPr>
        <p:spPr/>
        <p:txBody>
          <a:bodyPr>
            <a:normAutofit/>
          </a:bodyPr>
          <a:lstStyle/>
          <a:p>
            <a:r>
              <a:rPr lang="en-US" dirty="0"/>
              <a:t>Principles that promote accessible websites</a:t>
            </a:r>
          </a:p>
          <a:p>
            <a:pPr lvl="1"/>
            <a:r>
              <a:rPr lang="en-US" dirty="0"/>
              <a:t>Equitable Use – Design for all users</a:t>
            </a:r>
          </a:p>
          <a:p>
            <a:pPr lvl="1"/>
            <a:r>
              <a:rPr lang="en-US" dirty="0"/>
              <a:t>Flexibility in Use – Promotes flexible, adaptable, and customizable design</a:t>
            </a:r>
          </a:p>
          <a:p>
            <a:pPr lvl="1"/>
            <a:r>
              <a:rPr lang="en-US" dirty="0"/>
              <a:t>Simple and Intuitive Use – Reduce complexity and mental cognitive load</a:t>
            </a:r>
          </a:p>
          <a:p>
            <a:pPr lvl="1"/>
            <a:r>
              <a:rPr lang="en-US" dirty="0"/>
              <a:t>Perceptible Information – Consider presentation for those with disabilities</a:t>
            </a:r>
          </a:p>
          <a:p>
            <a:pPr lvl="1"/>
            <a:r>
              <a:rPr lang="en-US" dirty="0"/>
              <a:t>Tolerance for Error – Design error-friendly environment</a:t>
            </a:r>
          </a:p>
          <a:p>
            <a:pPr lvl="1"/>
            <a:r>
              <a:rPr lang="en-US" dirty="0"/>
              <a:t>Low Physical Effort – Minimize physical interactions</a:t>
            </a:r>
          </a:p>
          <a:p>
            <a:pPr lvl="1"/>
            <a:r>
              <a:rPr lang="en-US" dirty="0"/>
              <a:t>Size and Space for Approach and Use – Design for big and small devices</a:t>
            </a:r>
          </a:p>
          <a:p>
            <a:pPr lvl="1"/>
            <a:endParaRPr lang="en-US" dirty="0"/>
          </a:p>
          <a:p>
            <a:pPr lvl="1"/>
            <a:endParaRPr lang="en-US" dirty="0"/>
          </a:p>
          <a:p>
            <a:pPr marL="365760" lvl="1" indent="0">
              <a:buNone/>
            </a:pPr>
            <a:r>
              <a:rPr lang="en-US" sz="800" dirty="0"/>
              <a:t>Source - Zheng, R. (</a:t>
            </a:r>
            <a:r>
              <a:rPr lang="en-US" sz="800" dirty="0" err="1"/>
              <a:t>n.d.</a:t>
            </a:r>
            <a:r>
              <a:rPr lang="en-US" sz="800" dirty="0"/>
              <a:t>). Learn to Create Accessible Websites with the Principles of Universal Design. Retrieved July 11, 2018, from https://www.interaction-design.org/literature/article/learn-to-create-accessible-websites-with-the-principles-of-universal-design</a:t>
            </a:r>
          </a:p>
          <a:p>
            <a:pPr marL="365760" lvl="1" indent="0">
              <a:buNone/>
            </a:pPr>
            <a:endParaRPr lang="en-US" sz="800" dirty="0"/>
          </a:p>
        </p:txBody>
      </p:sp>
    </p:spTree>
    <p:extLst>
      <p:ext uri="{BB962C8B-B14F-4D97-AF65-F5344CB8AC3E}">
        <p14:creationId xmlns:p14="http://schemas.microsoft.com/office/powerpoint/2010/main" val="406634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144000" cy="1143000"/>
          </a:xfrm>
        </p:spPr>
        <p:txBody>
          <a:bodyPr/>
          <a:lstStyle/>
          <a:p>
            <a:r>
              <a:rPr lang="en-US" dirty="0"/>
              <a:t>Serving Web Pages</a:t>
            </a:r>
          </a:p>
        </p:txBody>
      </p:sp>
      <p:sp>
        <p:nvSpPr>
          <p:cNvPr id="3" name="Content Placeholder 2"/>
          <p:cNvSpPr>
            <a:spLocks noGrp="1"/>
          </p:cNvSpPr>
          <p:nvPr>
            <p:ph idx="1"/>
          </p:nvPr>
        </p:nvSpPr>
        <p:spPr>
          <a:xfrm>
            <a:off x="228600" y="1676400"/>
            <a:ext cx="9144000" cy="4953000"/>
          </a:xfrm>
        </p:spPr>
        <p:txBody>
          <a:bodyPr>
            <a:normAutofit lnSpcReduction="10000"/>
          </a:bodyPr>
          <a:lstStyle/>
          <a:p>
            <a:r>
              <a:rPr lang="en-US" dirty="0"/>
              <a:t>Two types of </a:t>
            </a:r>
            <a:r>
              <a:rPr lang="en-US" dirty="0">
                <a:solidFill>
                  <a:schemeClr val="tx2"/>
                </a:solidFill>
              </a:rPr>
              <a:t>computers are required </a:t>
            </a:r>
            <a:r>
              <a:rPr lang="en-US" dirty="0"/>
              <a:t>to share docs on the Internet</a:t>
            </a:r>
          </a:p>
          <a:p>
            <a:r>
              <a:rPr lang="en-US" dirty="0"/>
              <a:t>Client-Server Model</a:t>
            </a:r>
          </a:p>
          <a:p>
            <a:pPr lvl="1"/>
            <a:r>
              <a:rPr lang="en-US" dirty="0"/>
              <a:t>Web Server – Store and serve up webpages</a:t>
            </a:r>
          </a:p>
          <a:p>
            <a:pPr lvl="1"/>
            <a:r>
              <a:rPr lang="en-US" dirty="0"/>
              <a:t>Client computer – Link to server to access stored web documents</a:t>
            </a:r>
          </a:p>
          <a:p>
            <a:pPr lvl="2"/>
            <a:r>
              <a:rPr lang="en-US" dirty="0"/>
              <a:t>Use browser software to view web documents</a:t>
            </a:r>
          </a:p>
          <a:p>
            <a:pPr lvl="3"/>
            <a:r>
              <a:rPr lang="en-US" dirty="0"/>
              <a:t>Chrome</a:t>
            </a:r>
          </a:p>
          <a:p>
            <a:pPr lvl="3"/>
            <a:r>
              <a:rPr lang="en-US" dirty="0"/>
              <a:t>Safari</a:t>
            </a:r>
          </a:p>
          <a:p>
            <a:pPr lvl="3"/>
            <a:r>
              <a:rPr lang="en-US" dirty="0" err="1"/>
              <a:t>FireFox</a:t>
            </a:r>
            <a:endParaRPr lang="en-US" dirty="0"/>
          </a:p>
          <a:p>
            <a:pPr lvl="3"/>
            <a:r>
              <a:rPr lang="en-US" dirty="0"/>
              <a:t>IE/Edge</a:t>
            </a:r>
          </a:p>
          <a:p>
            <a:endParaRPr lang="en-US" dirty="0"/>
          </a:p>
          <a:p>
            <a:endParaRPr lang="en-US" dirty="0"/>
          </a:p>
          <a:p>
            <a:endParaRPr lang="en-US" dirty="0"/>
          </a:p>
          <a:p>
            <a:pPr marL="0" indent="0">
              <a:buNone/>
            </a:pPr>
            <a:r>
              <a:rPr lang="en-US" sz="800" dirty="0"/>
              <a:t>Source - Floyd, Kevin and </a:t>
            </a:r>
            <a:r>
              <a:rPr lang="en-US" sz="800" dirty="0" err="1"/>
              <a:t>Kwak</a:t>
            </a:r>
            <a:r>
              <a:rPr lang="en-US" sz="800" dirty="0"/>
              <a:t>, </a:t>
            </a:r>
            <a:r>
              <a:rPr lang="en-US" sz="800" dirty="0" err="1"/>
              <a:t>Myungjae</a:t>
            </a:r>
            <a:r>
              <a:rPr lang="en-US" sz="800" dirty="0"/>
              <a:t>, "Web Development" (2016). Computer Science and Information Technology Grants Collections. 7. https://oer.galileo.usg.edu/compsci-collections/7 </a:t>
            </a:r>
            <a:r>
              <a:rPr lang="en-US" sz="800" dirty="0">
                <a:hlinkClick r:id="rId2"/>
              </a:rPr>
              <a:t>Licensed under CC-BY </a:t>
            </a:r>
            <a:endParaRPr lang="en-US" sz="800" dirty="0"/>
          </a:p>
          <a:p>
            <a:pPr marL="0" indent="0">
              <a:buNone/>
            </a:pPr>
            <a:endParaRPr lang="en-US" sz="900" dirty="0"/>
          </a:p>
        </p:txBody>
      </p:sp>
      <p:pic>
        <p:nvPicPr>
          <p:cNvPr id="4" name="Picture 3" descr="Image showcasing the client server model that the Internet is built upon." title="Client Server Mode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1981200"/>
            <a:ext cx="4718931" cy="3324225"/>
          </a:xfrm>
          <a:prstGeom prst="rect">
            <a:avLst/>
          </a:prstGeom>
        </p:spPr>
      </p:pic>
    </p:spTree>
    <p:extLst>
      <p:ext uri="{BB962C8B-B14F-4D97-AF65-F5344CB8AC3E}">
        <p14:creationId xmlns:p14="http://schemas.microsoft.com/office/powerpoint/2010/main" val="509575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9144000" cy="1143000"/>
          </a:xfrm>
        </p:spPr>
        <p:txBody>
          <a:bodyPr/>
          <a:lstStyle/>
          <a:p>
            <a:r>
              <a:rPr lang="en-US" dirty="0"/>
              <a:t>Accessing Web Documents</a:t>
            </a:r>
          </a:p>
        </p:txBody>
      </p:sp>
      <p:sp>
        <p:nvSpPr>
          <p:cNvPr id="3" name="Content Placeholder 2"/>
          <p:cNvSpPr>
            <a:spLocks noGrp="1"/>
          </p:cNvSpPr>
          <p:nvPr>
            <p:ph idx="1"/>
          </p:nvPr>
        </p:nvSpPr>
        <p:spPr>
          <a:xfrm>
            <a:off x="76200" y="1295400"/>
            <a:ext cx="9144000" cy="5486400"/>
          </a:xfrm>
        </p:spPr>
        <p:txBody>
          <a:bodyPr>
            <a:normAutofit/>
          </a:bodyPr>
          <a:lstStyle/>
          <a:p>
            <a:r>
              <a:rPr lang="en-US" dirty="0"/>
              <a:t>Web </a:t>
            </a:r>
            <a:r>
              <a:rPr lang="en-US" dirty="0">
                <a:solidFill>
                  <a:schemeClr val="tx2"/>
                </a:solidFill>
              </a:rPr>
              <a:t>pages are retrieved </a:t>
            </a:r>
            <a:r>
              <a:rPr lang="en-US" dirty="0"/>
              <a:t>with special addressing scheme</a:t>
            </a:r>
          </a:p>
          <a:p>
            <a:r>
              <a:rPr lang="en-US" dirty="0"/>
              <a:t>Uniform Resource Identifier (URI) – Identifies a resource on the Internet</a:t>
            </a:r>
          </a:p>
          <a:p>
            <a:r>
              <a:rPr lang="en-US" dirty="0"/>
              <a:t>Uniform Resource Locator (URL) – Special URI representing network location of a resource such as a web page.</a:t>
            </a:r>
          </a:p>
          <a:p>
            <a:pPr lvl="1"/>
            <a:r>
              <a:rPr lang="en-US" dirty="0"/>
              <a:t>Address you enter into the browser’s address box</a:t>
            </a:r>
          </a:p>
          <a:p>
            <a:pPr lvl="1"/>
            <a:r>
              <a:rPr lang="en-US" dirty="0"/>
              <a:t>Ex. </a:t>
            </a:r>
            <a:r>
              <a:rPr lang="en-US" dirty="0">
                <a:hlinkClick r:id="rId2"/>
              </a:rPr>
              <a:t>https://www.google.com/work/search</a:t>
            </a:r>
            <a:endParaRPr lang="en-US" dirty="0"/>
          </a:p>
          <a:p>
            <a:pPr lvl="1"/>
            <a:endParaRPr lang="en-US" dirty="0"/>
          </a:p>
          <a:p>
            <a:pPr lvl="1"/>
            <a:endParaRPr lang="en-US" dirty="0"/>
          </a:p>
          <a:p>
            <a:pPr lvl="1"/>
            <a:endParaRPr lang="en-US" dirty="0"/>
          </a:p>
          <a:p>
            <a:pPr lvl="1"/>
            <a:endParaRPr lang="en-US" dirty="0"/>
          </a:p>
          <a:p>
            <a:pPr lvl="1"/>
            <a:endParaRPr lang="en-US" dirty="0"/>
          </a:p>
          <a:p>
            <a:pPr marL="365760" lvl="1" indent="0">
              <a:buNone/>
            </a:pPr>
            <a:endParaRPr lang="en-US" dirty="0"/>
          </a:p>
          <a:p>
            <a:pPr marL="365760" lvl="1" indent="0">
              <a:buNone/>
            </a:pPr>
            <a:endParaRPr lang="en-US" sz="800" dirty="0"/>
          </a:p>
          <a:p>
            <a:pPr marL="365760" lvl="1" indent="0">
              <a:buNone/>
            </a:pPr>
            <a:endParaRPr lang="en-US" sz="800" dirty="0"/>
          </a:p>
          <a:p>
            <a:pPr marL="365760" lvl="1" indent="0">
              <a:buNone/>
            </a:pPr>
            <a:r>
              <a:rPr lang="en-US" sz="800" dirty="0"/>
              <a:t>Source - Floyd, Kevin and </a:t>
            </a:r>
            <a:r>
              <a:rPr lang="en-US" sz="800" dirty="0" err="1"/>
              <a:t>Kwak</a:t>
            </a:r>
            <a:r>
              <a:rPr lang="en-US" sz="800" dirty="0"/>
              <a:t>, </a:t>
            </a:r>
            <a:r>
              <a:rPr lang="en-US" sz="800" dirty="0" err="1"/>
              <a:t>Myungjae</a:t>
            </a:r>
            <a:r>
              <a:rPr lang="en-US" sz="800" dirty="0"/>
              <a:t>, "Web Development" (2016). Computer Science and Information Technology Grants Collections. 7. https://oer.galileo.usg.edu/compsci-collections/7 </a:t>
            </a:r>
            <a:r>
              <a:rPr lang="en-US" sz="800" dirty="0">
                <a:hlinkClick r:id="rId3"/>
              </a:rPr>
              <a:t>Licensed under CC-BY </a:t>
            </a:r>
            <a:endParaRPr lang="en-US" sz="800" dirty="0"/>
          </a:p>
          <a:p>
            <a:pPr marL="365760" lvl="1" indent="0">
              <a:buNone/>
            </a:pPr>
            <a:endParaRPr lang="en-US" sz="800" dirty="0"/>
          </a:p>
        </p:txBody>
      </p:sp>
      <p:pic>
        <p:nvPicPr>
          <p:cNvPr id="4" name="Picture 3" descr="Image of google.com pulled up in a browser." title="Internet Browser Scre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2743200"/>
            <a:ext cx="6248400" cy="3617037"/>
          </a:xfrm>
          <a:prstGeom prst="rect">
            <a:avLst/>
          </a:prstGeom>
        </p:spPr>
      </p:pic>
    </p:spTree>
    <p:extLst>
      <p:ext uri="{BB962C8B-B14F-4D97-AF65-F5344CB8AC3E}">
        <p14:creationId xmlns:p14="http://schemas.microsoft.com/office/powerpoint/2010/main" val="20741776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4098515-0C12-46CF-BC7C-69B4A13CD5FA}">
  <ds:schemaRefs>
    <ds:schemaRef ds:uri="http://schemas.microsoft.com/office/infopath/2007/PartnerControls"/>
    <ds:schemaRef ds:uri="http://purl.org/dc/terms/"/>
    <ds:schemaRef ds:uri="http://www.w3.org/XML/1998/namespace"/>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4873beb7-5857-4685-be1f-d57550cc96cc"/>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2072</TotalTime>
  <Words>1830</Words>
  <Application>Microsoft Office PowerPoint</Application>
  <PresentationFormat>Widescreen</PresentationFormat>
  <Paragraphs>224</Paragraphs>
  <Slides>19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Candara</vt:lpstr>
      <vt:lpstr>Consolas</vt:lpstr>
      <vt:lpstr>Tech Computer 16x9</vt:lpstr>
      <vt:lpstr>CSCI 1145 – Unit 1</vt:lpstr>
      <vt:lpstr>Expected Learning Outcomes</vt:lpstr>
      <vt:lpstr>The Internet</vt:lpstr>
      <vt:lpstr>The World Wide Web</vt:lpstr>
      <vt:lpstr>The World Wide Web Today</vt:lpstr>
      <vt:lpstr>Internet Standards and Accessibility</vt:lpstr>
      <vt:lpstr>Universal Design Principles</vt:lpstr>
      <vt:lpstr>Serving Web Pages</vt:lpstr>
      <vt:lpstr>Accessing Web Documents</vt:lpstr>
      <vt:lpstr>URL Components</vt:lpstr>
      <vt:lpstr>Domain Names</vt:lpstr>
      <vt:lpstr>Domain Names Continued</vt:lpstr>
      <vt:lpstr>HTML Overview</vt:lpstr>
      <vt:lpstr>HTML Element Anatomy</vt:lpstr>
      <vt:lpstr>Block Versus Inline Elements</vt:lpstr>
      <vt:lpstr>HTML Attributes</vt:lpstr>
      <vt:lpstr>HTML Standards</vt:lpstr>
      <vt:lpstr>HTML 5 Template</vt:lpstr>
      <vt:lpstr>HTML 5 Practice</vt:lpstr>
    </vt:vector>
  </TitlesOfParts>
  <Company>Columbus State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1143 – Unit 1</dc:title>
  <dc:creator>Matthew Heywood</dc:creator>
  <cp:lastModifiedBy>Matthew Heywood</cp:lastModifiedBy>
  <cp:revision>61</cp:revision>
  <dcterms:created xsi:type="dcterms:W3CDTF">2018-07-10T18:15:40Z</dcterms:created>
  <dcterms:modified xsi:type="dcterms:W3CDTF">2019-04-05T18:14:22Z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