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65"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initials="M" lastIdx="1" clrIdx="0">
    <p:extLst>
      <p:ext uri="{19B8F6BF-5375-455C-9EA6-DF929625EA0E}">
        <p15:presenceInfo xmlns:p15="http://schemas.microsoft.com/office/powerpoint/2012/main" userId="Ma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51" autoAdjust="0"/>
  </p:normalViewPr>
  <p:slideViewPr>
    <p:cSldViewPr>
      <p:cViewPr varScale="1">
        <p:scale>
          <a:sx n="109" d="100"/>
          <a:sy n="109" d="100"/>
        </p:scale>
        <p:origin x="61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7/31/2019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7/31/2019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7/31/2019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7/31/2019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57"/>
            <a:ext cx="9144000" cy="749643"/>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392776" y="838200"/>
            <a:ext cx="9144000" cy="57816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7/31/2019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7/31/2019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7/31/2019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7/31/2019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7/31/2019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itwebtutorials.mga.edu/html/chp2/list-structures.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w3schools.com/html/exercise.asp" TargetMode="External"/><Relationship Id="rId7" Type="http://schemas.openxmlformats.org/officeDocument/2006/relationships/image" Target="../media/image16.PNG"/><Relationship Id="rId2" Type="http://schemas.openxmlformats.org/officeDocument/2006/relationships/hyperlink" Target="https://www.w3schools.com/html/tryit.asp?filename=tryhtml_lists_unordered" TargetMode="Externa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5" Type="http://schemas.openxmlformats.org/officeDocument/2006/relationships/hyperlink" Target="http://itwebtutorials.mga.edu/html/chp2/list-structures.aspx" TargetMode="External"/><Relationship Id="rId4" Type="http://schemas.openxmlformats.org/officeDocument/2006/relationships/hyperlink" Target="https://developer.mozilla.org/en-US/docs/Learn/HTML/Introduction_to_HTML/HTML_text_fundamentals"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w3schools.com/html/exercise.asp" TargetMode="External"/><Relationship Id="rId7" Type="http://schemas.openxmlformats.org/officeDocument/2006/relationships/image" Target="../media/image18.PNG"/><Relationship Id="rId2" Type="http://schemas.openxmlformats.org/officeDocument/2006/relationships/hyperlink" Target="https://www.w3schools.com/html/tryit.asp?filename=tryhtml_lists_ordered" TargetMode="Externa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5" Type="http://schemas.openxmlformats.org/officeDocument/2006/relationships/hyperlink" Target="http://itwebtutorials.mga.edu/html/chp2/list-structures.aspx" TargetMode="External"/><Relationship Id="rId4" Type="http://schemas.openxmlformats.org/officeDocument/2006/relationships/hyperlink" Target="https://developer.mozilla.org/en-US/docs/Learn/HTML/Introduction_to_HTML/HTML_text_fundamental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html/exercise.asp" TargetMode="External"/><Relationship Id="rId7" Type="http://schemas.openxmlformats.org/officeDocument/2006/relationships/image" Target="../media/image21.PNG"/><Relationship Id="rId2" Type="http://schemas.openxmlformats.org/officeDocument/2006/relationships/hyperlink" Target="https://www.w3schools.com/html/tryit.asp?filename=tryhtml_lists_description"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creativecommons.org/licenses/by/4.0/" TargetMode="External"/><Relationship Id="rId4" Type="http://schemas.openxmlformats.org/officeDocument/2006/relationships/hyperlink" Target="http://itwebtutorials.mga.edu/html/chp2/list-structures.asp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Learn/HTML/Introduction_to_HTML/Getting_started" TargetMode="External"/><Relationship Id="rId2" Type="http://schemas.openxmlformats.org/officeDocument/2006/relationships/hyperlink" Target="https://www.w3schools.com/html/html_entities.asp" TargetMode="External"/><Relationship Id="rId1" Type="http://schemas.openxmlformats.org/officeDocument/2006/relationships/slideLayout" Target="../slideLayouts/slideLayout2.xml"/><Relationship Id="rId4" Type="http://schemas.openxmlformats.org/officeDocument/2006/relationships/hyperlink" Target="https://creativecommons.org/licenses/by-sa/2.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html/exercise.asp" TargetMode="External"/><Relationship Id="rId7" Type="http://schemas.openxmlformats.org/officeDocument/2006/relationships/image" Target="../media/image23.PNG"/><Relationship Id="rId2" Type="http://schemas.openxmlformats.org/officeDocument/2006/relationships/hyperlink" Target="https://www.w3schools.com/html/tryit.asp?filename=tryhtml_comment"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Getting_start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itwebtutorials.mga.edu/html/chp2/list-structures.aspx" TargetMode="External"/><Relationship Id="rId2" Type="http://schemas.openxmlformats.org/officeDocument/2006/relationships/hyperlink" Target="https://www.w3schools.com/html/tryit.asp?filename=tryhtml_layout_float" TargetMode="Externa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hyperlink" Target="https://creativecommons.org/licenses/by/4.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Learn/HTML/Introduction_to_HTML/Document_and_website_structure" TargetMode="External"/><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 Id="rId4" Type="http://schemas.openxmlformats.org/officeDocument/2006/relationships/hyperlink" Target="https://creativecommons.org/licenses/by-sa/2.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w3schools.com/tags/tryit.asp?filename=tryhtml_span"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tags/tryit.asp?filename=tryhtml_div_test" TargetMode="External"/><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itwebtutorials.mga.edu/html/chp2/linking-pages.aspx" TargetMode="Externa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8" Type="http://schemas.openxmlformats.org/officeDocument/2006/relationships/hyperlink" Target="https://creativecommons.org/licenses/by-sa/2.0/" TargetMode="External"/><Relationship Id="rId3" Type="http://schemas.openxmlformats.org/officeDocument/2006/relationships/hyperlink" Target="https://www.w3schools.com/tags/tryit.asp?filename=tryhtml_a_target" TargetMode="External"/><Relationship Id="rId7" Type="http://schemas.openxmlformats.org/officeDocument/2006/relationships/hyperlink" Target="https://creativecommons.org/licenses/by/4.0/" TargetMode="External"/><Relationship Id="rId2" Type="http://schemas.openxmlformats.org/officeDocument/2006/relationships/hyperlink" Target="https://www.w3schools.com/html/tryit.asp?filename=tryhtml_links_w3schools" TargetMode="External"/><Relationship Id="rId1" Type="http://schemas.openxmlformats.org/officeDocument/2006/relationships/slideLayout" Target="../slideLayouts/slideLayout2.xml"/><Relationship Id="rId6" Type="http://schemas.openxmlformats.org/officeDocument/2006/relationships/hyperlink" Target="http://itwebtutorials.mga.edu/html/chp2/linking-pages.aspx" TargetMode="External"/><Relationship Id="rId5" Type="http://schemas.openxmlformats.org/officeDocument/2006/relationships/hyperlink" Target="https://developer.mozilla.org/en-US/docs/Learn/HTML/Introduction_to_HTML/Creating_hyperlinks" TargetMode="External"/><Relationship Id="rId10" Type="http://schemas.openxmlformats.org/officeDocument/2006/relationships/image" Target="../media/image31.PNG"/><Relationship Id="rId4" Type="http://schemas.openxmlformats.org/officeDocument/2006/relationships/hyperlink" Target="https://www.w3schools.com/html/exercise.asp" TargetMode="External"/><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mozilla.org/en-US/" TargetMode="Externa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Creating_hyperlink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html/exercise.asp" TargetMode="External"/><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Creating_hyperlink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Learn/HTML/Introduction_to_HTML/Creating_hyperlinks" TargetMode="External"/><Relationship Id="rId7" Type="http://schemas.openxmlformats.org/officeDocument/2006/relationships/image" Target="../media/image35.PNG"/><Relationship Id="rId2" Type="http://schemas.openxmlformats.org/officeDocument/2006/relationships/hyperlink" Target="https://www.khanacademy.org/computing/computer-programming/html-css/html-tags-continued/p/challenge-links-you-love"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creativecommons.org/licenses/by/4.0/" TargetMode="External"/><Relationship Id="rId4" Type="http://schemas.openxmlformats.org/officeDocument/2006/relationships/hyperlink" Target="https://creativecommons.org/licenses/by-sa/2.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khanacademy.org/computing/computer-programming/html-css/html-tags-continued/p/challenge-jump-around" TargetMode="External"/><Relationship Id="rId2" Type="http://schemas.openxmlformats.org/officeDocument/2006/relationships/hyperlink" Target="https://www.w3schools.com/html/tryit.asp?filename=tryhtml_links_bookmark" TargetMode="Externa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Creating_hyperlink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tags/tryit.asp?filename=tryhtml_link_mailto" TargetMode="External"/><Relationship Id="rId2" Type="http://schemas.openxmlformats.org/officeDocument/2006/relationships/hyperlink" Target="mailto:nowhere@mozilla.org" TargetMode="Externa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Creating_hyperlink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validator.w3.org/" TargetMode="External"/><Relationship Id="rId7" Type="http://schemas.openxmlformats.org/officeDocument/2006/relationships/image" Target="../media/image37.png"/><Relationship Id="rId2" Type="http://schemas.openxmlformats.org/officeDocument/2006/relationships/hyperlink" Target="https://developer.mozilla.org/en-US/docs/Learn/Discover_browser_developer_tools"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s://creativecommons.org/licenses/by-sa/2.0/" TargetMode="External"/><Relationship Id="rId4" Type="http://schemas.openxmlformats.org/officeDocument/2006/relationships/hyperlink" Target="https://developer.mozilla.org/en-US/docs/Learn/HTML/Introduction_to_HTML/Creating_hyperlink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twebtutorials.mga.edu/html/chp2/headings.aspx" TargetMode="External"/><Relationship Id="rId2" Type="http://schemas.openxmlformats.org/officeDocument/2006/relationships/hyperlink" Target="https://www.w3schools.com/html/tryit.asp?filename=tryhtml_heading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4.0/"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Learn/HTML/Introduction_to_HTML/Creating_hyperlinks" TargetMode="External"/><Relationship Id="rId2" Type="http://schemas.openxmlformats.org/officeDocument/2006/relationships/hyperlink" Target="https://developer.mozilla.org/en-US/docs/Learn/HTML/Introduction_to_HTML/Debugging_HTML" TargetMode="External"/><Relationship Id="rId1" Type="http://schemas.openxmlformats.org/officeDocument/2006/relationships/slideLayout" Target="../slideLayouts/slideLayout2.xml"/><Relationship Id="rId4" Type="http://schemas.openxmlformats.org/officeDocument/2006/relationships/hyperlink" Target="https://creativecommons.org/licenses/by-sa/2.0/"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quizlet.com/_665tfa" TargetMode="External"/><Relationship Id="rId2" Type="http://schemas.openxmlformats.org/officeDocument/2006/relationships/hyperlink" Target="https://www.w3schools.com/html/tryit.asp?filename=tryhtml_defaul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hanacademy.org/computing/computer-programming/html-css/intro-to-html/p/challenge-write-a-poem" TargetMode="External"/><Relationship Id="rId7" Type="http://schemas.openxmlformats.org/officeDocument/2006/relationships/image" Target="../media/image5.PNG"/><Relationship Id="rId2" Type="http://schemas.openxmlformats.org/officeDocument/2006/relationships/hyperlink" Target="https://www.w3schools.com/html/exercise.asp?filename=exercise_html_headings1"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4.0/" TargetMode="External"/><Relationship Id="rId4" Type="http://schemas.openxmlformats.org/officeDocument/2006/relationships/hyperlink" Target="http://itwebtutorials.mga.edu/html/chp2/headings.aspx"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w3schools.com/html/exercise.asp?filename=exercise_html_paragraphs1" TargetMode="External"/><Relationship Id="rId7" Type="http://schemas.openxmlformats.org/officeDocument/2006/relationships/image" Target="../media/image6.PNG"/><Relationship Id="rId2" Type="http://schemas.openxmlformats.org/officeDocument/2006/relationships/hyperlink" Target="https://www.w3schools.com/html/tryit.asp?filename=tryhtml_paragraphs1" TargetMode="Externa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5" Type="http://schemas.openxmlformats.org/officeDocument/2006/relationships/hyperlink" Target="http://itwebtutorials.mga.edu/html/chp2/paragraphs.aspx" TargetMode="External"/><Relationship Id="rId4" Type="http://schemas.openxmlformats.org/officeDocument/2006/relationships/hyperlink" Target="https://www.khanacademy.org/computer-programming/html-the-p-tag/609356887595417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html/exercise.asp" TargetMode="External"/><Relationship Id="rId7" Type="http://schemas.openxmlformats.org/officeDocument/2006/relationships/image" Target="../media/image9.PNG"/><Relationship Id="rId2" Type="http://schemas.openxmlformats.org/officeDocument/2006/relationships/hyperlink" Target="https://www.w3schools.com/tags/tryit.asp?filename=tryhtml_blockquote_test"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creativecommons.org/licenses/by/4.0/" TargetMode="External"/><Relationship Id="rId4" Type="http://schemas.openxmlformats.org/officeDocument/2006/relationships/hyperlink" Target="http://itwebtutorials.mga.edu/html/chp2/paragraphs.aspx"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creativecommons.org/licenses/by-sa/2.0/" TargetMode="External"/><Relationship Id="rId3" Type="http://schemas.openxmlformats.org/officeDocument/2006/relationships/hyperlink" Target="https://www.w3schools.com/html/exercise.asp" TargetMode="External"/><Relationship Id="rId7" Type="http://schemas.openxmlformats.org/officeDocument/2006/relationships/hyperlink" Target="https://creativecommons.org/licenses/by/4.0/" TargetMode="External"/><Relationship Id="rId2" Type="http://schemas.openxmlformats.org/officeDocument/2006/relationships/hyperlink" Target="https://www.w3schools.com/tags/tryit.asp?filename=tryhtml_br" TargetMode="External"/><Relationship Id="rId1" Type="http://schemas.openxmlformats.org/officeDocument/2006/relationships/slideLayout" Target="../slideLayouts/slideLayout2.xml"/><Relationship Id="rId6" Type="http://schemas.openxmlformats.org/officeDocument/2006/relationships/hyperlink" Target="http://itwebtutorials.mga.edu/html/chp2/line-breaks.aspx" TargetMode="External"/><Relationship Id="rId5" Type="http://schemas.openxmlformats.org/officeDocument/2006/relationships/hyperlink" Target="https://developer.mozilla.org/en-US/docs/Web/HTML/Element/br" TargetMode="External"/><Relationship Id="rId10" Type="http://schemas.openxmlformats.org/officeDocument/2006/relationships/image" Target="../media/image11.PNG"/><Relationship Id="rId4" Type="http://schemas.openxmlformats.org/officeDocument/2006/relationships/hyperlink" Target="https://www.khanacademy.org/computer-programming/html-the-br-tag/5409006839660544" TargetMode="Externa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html/exercise.asp" TargetMode="External"/><Relationship Id="rId7" Type="http://schemas.openxmlformats.org/officeDocument/2006/relationships/image" Target="../media/image13.PNG"/><Relationship Id="rId2" Type="http://schemas.openxmlformats.org/officeDocument/2006/relationships/hyperlink" Target="https://www.w3schools.com/tags/tryit.asp?filename=tryhtml_hr_test"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creativecommons.org/licenses/by/4.0/" TargetMode="External"/><Relationship Id="rId4" Type="http://schemas.openxmlformats.org/officeDocument/2006/relationships/hyperlink" Target="http://itwebtutorials.mga.edu/html/chp2/horizontal-rules.aspx"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creativecommons.org/licenses/by-sa/2.0/" TargetMode="External"/><Relationship Id="rId3" Type="http://schemas.openxmlformats.org/officeDocument/2006/relationships/hyperlink" Target="https://www.w3schools.com/html/html_formatting.asp" TargetMode="External"/><Relationship Id="rId7" Type="http://schemas.openxmlformats.org/officeDocument/2006/relationships/hyperlink" Target="https://developer.mozilla.org/en-US/docs/Learn/HTML/Introduction_to_HTML/HTML_text_fundamentals" TargetMode="External"/><Relationship Id="rId2" Type="http://schemas.openxmlformats.org/officeDocument/2006/relationships/hyperlink" Target="https://developer.mozilla.org/en-US/docs/Web/HTML/Element" TargetMode="External"/><Relationship Id="rId1" Type="http://schemas.openxmlformats.org/officeDocument/2006/relationships/slideLayout" Target="../slideLayouts/slideLayout2.xml"/><Relationship Id="rId6" Type="http://schemas.openxmlformats.org/officeDocument/2006/relationships/hyperlink" Target="https://creativecommons.org/licenses/by/4.0/" TargetMode="External"/><Relationship Id="rId5" Type="http://schemas.openxmlformats.org/officeDocument/2006/relationships/hyperlink" Target="https://www.khanacademy.org/computing/computer-programming/html-css/intro-to-html/p/html-text-emphasis" TargetMode="External"/><Relationship Id="rId10" Type="http://schemas.openxmlformats.org/officeDocument/2006/relationships/image" Target="../media/image15.PNG"/><Relationship Id="rId4" Type="http://schemas.openxmlformats.org/officeDocument/2006/relationships/hyperlink" Target="https://www.w3schools.com/html/exercise.asp"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CSCI </a:t>
            </a:r>
            <a:r>
              <a:rPr lang="en-US" smtClean="0"/>
              <a:t>1145 </a:t>
            </a:r>
            <a:r>
              <a:rPr lang="en-US" dirty="0"/>
              <a:t>– Unit 2</a:t>
            </a:r>
            <a:endParaRPr dirty="0"/>
          </a:p>
        </p:txBody>
      </p:sp>
      <p:sp>
        <p:nvSpPr>
          <p:cNvPr id="3" name="Subtitle 2"/>
          <p:cNvSpPr>
            <a:spLocks noGrp="1"/>
          </p:cNvSpPr>
          <p:nvPr>
            <p:ph type="subTitle" idx="1"/>
          </p:nvPr>
        </p:nvSpPr>
        <p:spPr/>
        <p:txBody>
          <a:bodyPr/>
          <a:lstStyle/>
          <a:p>
            <a:r>
              <a:rPr lang="en-US" dirty="0"/>
              <a:t>The Basics of HTML</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44000" cy="762000"/>
          </a:xfrm>
        </p:spPr>
        <p:txBody>
          <a:bodyPr/>
          <a:lstStyle/>
          <a:p>
            <a:r>
              <a:rPr lang="en-US" dirty="0"/>
              <a:t>HTML Lists</a:t>
            </a:r>
          </a:p>
        </p:txBody>
      </p:sp>
      <p:sp>
        <p:nvSpPr>
          <p:cNvPr id="3" name="Content Placeholder 2"/>
          <p:cNvSpPr>
            <a:spLocks noGrp="1"/>
          </p:cNvSpPr>
          <p:nvPr>
            <p:ph idx="1"/>
          </p:nvPr>
        </p:nvSpPr>
        <p:spPr>
          <a:xfrm>
            <a:off x="304800" y="996142"/>
            <a:ext cx="11658600" cy="5867400"/>
          </a:xfrm>
        </p:spPr>
        <p:txBody>
          <a:bodyPr>
            <a:normAutofit/>
          </a:bodyPr>
          <a:lstStyle/>
          <a:p>
            <a:r>
              <a:rPr lang="en-US" sz="2800" dirty="0"/>
              <a:t>Used to structure text in the form of lists</a:t>
            </a:r>
          </a:p>
          <a:p>
            <a:r>
              <a:rPr lang="en-US" sz="2800" dirty="0"/>
              <a:t>Three types of HTML Lists</a:t>
            </a:r>
          </a:p>
          <a:p>
            <a:pPr lvl="1"/>
            <a:r>
              <a:rPr lang="en-US" sz="2400" dirty="0">
                <a:solidFill>
                  <a:schemeClr val="accent2"/>
                </a:solidFill>
              </a:rPr>
              <a:t>Unordered list </a:t>
            </a:r>
            <a:r>
              <a:rPr lang="en-US" sz="2400" dirty="0"/>
              <a:t>- Bulleted items</a:t>
            </a:r>
          </a:p>
          <a:p>
            <a:pPr lvl="1"/>
            <a:r>
              <a:rPr lang="en-US" sz="2400" dirty="0">
                <a:solidFill>
                  <a:schemeClr val="accent2"/>
                </a:solidFill>
              </a:rPr>
              <a:t>Ordered list </a:t>
            </a:r>
            <a:r>
              <a:rPr lang="en-US" sz="2400" dirty="0"/>
              <a:t>- Numbered items</a:t>
            </a:r>
          </a:p>
          <a:p>
            <a:pPr lvl="1"/>
            <a:r>
              <a:rPr lang="en-US" sz="2400" dirty="0">
                <a:solidFill>
                  <a:schemeClr val="accent2"/>
                </a:solidFill>
              </a:rPr>
              <a:t>Definition list </a:t>
            </a:r>
            <a:r>
              <a:rPr lang="en-US" sz="2400" dirty="0"/>
              <a:t>- Lists of terms and definitions</a:t>
            </a:r>
          </a:p>
          <a:p>
            <a:r>
              <a:rPr lang="en-US" sz="2800" dirty="0"/>
              <a:t>Unordered list </a:t>
            </a:r>
            <a:r>
              <a:rPr lang="en-US" sz="2800" dirty="0" smtClean="0">
                <a:solidFill>
                  <a:schemeClr val="tx2"/>
                </a:solidFill>
              </a:rPr>
              <a:t>rendered </a:t>
            </a:r>
            <a:r>
              <a:rPr lang="en-US" sz="2800" dirty="0">
                <a:solidFill>
                  <a:schemeClr val="tx2"/>
                </a:solidFill>
              </a:rPr>
              <a:t>with bulleted items on single-spaced lines of text</a:t>
            </a:r>
          </a:p>
          <a:p>
            <a:r>
              <a:rPr lang="en-US" sz="2800" dirty="0">
                <a:solidFill>
                  <a:schemeClr val="tx2"/>
                </a:solidFill>
              </a:rPr>
              <a:t>Ordered list </a:t>
            </a:r>
            <a:r>
              <a:rPr lang="en-US" sz="2800" dirty="0" smtClean="0">
                <a:solidFill>
                  <a:schemeClr val="tx2"/>
                </a:solidFill>
              </a:rPr>
              <a:t>rendered </a:t>
            </a:r>
            <a:r>
              <a:rPr lang="en-US" sz="2800" dirty="0"/>
              <a:t>with numbers, letters, or numerals on single-spaced lines of text</a:t>
            </a:r>
          </a:p>
          <a:p>
            <a:r>
              <a:rPr lang="en-US" sz="2800" dirty="0"/>
              <a:t>Definition list is similar in display to a series of </a:t>
            </a:r>
            <a:r>
              <a:rPr lang="en-US" sz="2800" dirty="0" err="1"/>
              <a:t>blockquoted</a:t>
            </a:r>
            <a:r>
              <a:rPr lang="en-US" sz="2800" dirty="0"/>
              <a:t> paragraphs</a:t>
            </a:r>
          </a:p>
          <a:p>
            <a:pPr marL="0" indent="0">
              <a:buNone/>
            </a:pPr>
            <a:endParaRPr lang="en-US" sz="800" dirty="0"/>
          </a:p>
          <a:p>
            <a:pPr marL="0" indent="0">
              <a:buNone/>
            </a:pPr>
            <a:endParaRPr lang="en-US" sz="800" dirty="0"/>
          </a:p>
          <a:p>
            <a:pPr marL="0" indent="0">
              <a:buNone/>
            </a:pPr>
            <a:r>
              <a:rPr lang="en-US" sz="800" dirty="0"/>
              <a:t>Source </a:t>
            </a:r>
            <a:r>
              <a:rPr lang="en-US" sz="800" dirty="0">
                <a:hlinkClick r:id="rId2"/>
              </a:rPr>
              <a:t>- Floyd, Kevin and </a:t>
            </a:r>
            <a:r>
              <a:rPr lang="en-US" sz="800" dirty="0" err="1">
                <a:hlinkClick r:id="rId2"/>
              </a:rPr>
              <a:t>Kwak</a:t>
            </a:r>
            <a:r>
              <a:rPr lang="en-US" sz="800" dirty="0">
                <a:hlinkClick r:id="rId2"/>
              </a:rPr>
              <a:t>, </a:t>
            </a:r>
            <a:r>
              <a:rPr lang="en-US" sz="800" dirty="0" err="1">
                <a:hlinkClick r:id="rId2"/>
              </a:rPr>
              <a:t>Myungjae</a:t>
            </a:r>
            <a:r>
              <a:rPr lang="en-US" sz="800" dirty="0">
                <a:hlinkClick r:id="rId2"/>
              </a:rPr>
              <a:t>, "Web Development" (2016). Computer Science and Information Technology Grants Collections. 7</a:t>
            </a:r>
            <a:r>
              <a:rPr lang="en-US" sz="800" dirty="0"/>
              <a:t>. https://oer.galileo.usg.edu/compsci-collections/7 </a:t>
            </a:r>
            <a:r>
              <a:rPr lang="en-US" sz="800" dirty="0">
                <a:hlinkClick r:id="rId3"/>
              </a:rPr>
              <a:t>Licensed by CC-BY</a:t>
            </a:r>
            <a:endParaRPr lang="en-US" sz="800" dirty="0"/>
          </a:p>
        </p:txBody>
      </p:sp>
    </p:spTree>
    <p:extLst>
      <p:ext uri="{BB962C8B-B14F-4D97-AF65-F5344CB8AC3E}">
        <p14:creationId xmlns:p14="http://schemas.microsoft.com/office/powerpoint/2010/main" val="3924781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Lists</a:t>
            </a:r>
          </a:p>
        </p:txBody>
      </p:sp>
      <p:sp>
        <p:nvSpPr>
          <p:cNvPr id="3" name="Content Placeholder 2"/>
          <p:cNvSpPr>
            <a:spLocks noGrp="1"/>
          </p:cNvSpPr>
          <p:nvPr>
            <p:ph idx="1"/>
          </p:nvPr>
        </p:nvSpPr>
        <p:spPr/>
        <p:txBody>
          <a:bodyPr>
            <a:normAutofit fontScale="70000" lnSpcReduction="20000"/>
          </a:bodyPr>
          <a:lstStyle/>
          <a:p>
            <a:r>
              <a:rPr lang="en-US" sz="3200" dirty="0"/>
              <a:t>Series of items preceded by bullet characters and set off from surrounding text by blank lines</a:t>
            </a:r>
          </a:p>
          <a:p>
            <a:r>
              <a:rPr lang="en-US" sz="3200" dirty="0"/>
              <a:t>Single spaced and indented from left margin</a:t>
            </a:r>
          </a:p>
          <a:p>
            <a:r>
              <a:rPr lang="en-US" sz="3200" dirty="0"/>
              <a:t>Should be used when list item order is unimportant</a:t>
            </a:r>
          </a:p>
          <a:p>
            <a:r>
              <a:rPr lang="en-US" sz="3200" dirty="0"/>
              <a:t>Block-level container tag type, can be nested</a:t>
            </a:r>
          </a:p>
          <a:p>
            <a:r>
              <a:rPr lang="en-US" sz="3200" dirty="0"/>
              <a:t>Tag is &lt;</a:t>
            </a:r>
            <a:r>
              <a:rPr lang="en-US" sz="3200" dirty="0" err="1"/>
              <a:t>ul</a:t>
            </a:r>
            <a:r>
              <a:rPr lang="en-US" sz="3200" dirty="0"/>
              <a:t>&gt;&lt;/</a:t>
            </a:r>
            <a:r>
              <a:rPr lang="en-US" sz="3200" dirty="0" err="1"/>
              <a:t>ul</a:t>
            </a:r>
            <a:r>
              <a:rPr lang="en-US" sz="3200" dirty="0"/>
              <a:t>&gt;</a:t>
            </a:r>
          </a:p>
          <a:p>
            <a:pPr lvl="1"/>
            <a:r>
              <a:rPr lang="en-US" sz="3200" dirty="0"/>
              <a:t>Contains the list item tag &lt;li&gt;&lt;/li&gt;</a:t>
            </a:r>
          </a:p>
          <a:p>
            <a:pPr lvl="2"/>
            <a:r>
              <a:rPr lang="en-US" sz="3200" dirty="0"/>
              <a:t>Represent</a:t>
            </a:r>
            <a:r>
              <a:rPr lang="en-US" sz="3200" dirty="0">
                <a:solidFill>
                  <a:schemeClr val="tx2"/>
                </a:solidFill>
              </a:rPr>
              <a:t>s</a:t>
            </a:r>
            <a:r>
              <a:rPr lang="en-US" sz="3200" dirty="0"/>
              <a:t> the items in the list</a:t>
            </a:r>
          </a:p>
          <a:p>
            <a:r>
              <a:rPr lang="en-US" sz="3200" dirty="0">
                <a:hlinkClick r:id="rId2"/>
              </a:rPr>
              <a:t>Online example</a:t>
            </a:r>
            <a:endParaRPr lang="en-US" sz="3200" dirty="0"/>
          </a:p>
          <a:p>
            <a:pPr marL="0" indent="0">
              <a:buNone/>
            </a:pPr>
            <a:r>
              <a:rPr lang="en-US" dirty="0">
                <a:solidFill>
                  <a:schemeClr val="accent2"/>
                </a:solidFill>
              </a:rPr>
              <a:t>Practice</a:t>
            </a:r>
          </a:p>
          <a:p>
            <a:pPr marL="0" indent="0">
              <a:buNone/>
            </a:pPr>
            <a:r>
              <a:rPr lang="en-US" sz="1700" dirty="0"/>
              <a:t>Tweak the code in the left panel to see what happens in the right panel after you click “Run”</a:t>
            </a:r>
          </a:p>
          <a:p>
            <a:r>
              <a:rPr lang="en-US" sz="1700" dirty="0"/>
              <a:t>Complete Exercises 1 and 3 from the HTML Lists exercises– </a:t>
            </a:r>
            <a:r>
              <a:rPr lang="en-US" sz="1700" dirty="0">
                <a:hlinkClick r:id="rId3"/>
              </a:rPr>
              <a:t>W3Schools Unordered Lists</a:t>
            </a:r>
            <a:endParaRPr lang="en-US" sz="1700" dirty="0"/>
          </a:p>
          <a:p>
            <a:r>
              <a:rPr lang="en-US" sz="1700" dirty="0"/>
              <a:t>Scroll to the Lists section and complete the Active learning: Marking up an unordered list module – </a:t>
            </a:r>
            <a:r>
              <a:rPr lang="en-US" sz="1700" dirty="0">
                <a:hlinkClick r:id="rId4"/>
              </a:rPr>
              <a:t>MDN </a:t>
            </a:r>
            <a:r>
              <a:rPr lang="en-US" sz="1700" dirty="0" err="1">
                <a:hlinkClick r:id="rId4"/>
              </a:rPr>
              <a:t>WebDocs</a:t>
            </a:r>
            <a:endParaRPr lang="en-US" sz="1700" dirty="0"/>
          </a:p>
          <a:p>
            <a:pPr marL="0" indent="0">
              <a:buNone/>
            </a:pPr>
            <a:endParaRPr lang="en-US" sz="1700" dirty="0"/>
          </a:p>
          <a:p>
            <a:pPr marL="0" indent="0">
              <a:buNone/>
            </a:pPr>
            <a:r>
              <a:rPr lang="en-US" sz="1000" dirty="0"/>
              <a:t>Source </a:t>
            </a:r>
            <a:r>
              <a:rPr lang="en-US" sz="1000" dirty="0">
                <a:hlinkClick r:id="rId5"/>
              </a:rPr>
              <a:t>- Floyd, Kevin and </a:t>
            </a:r>
            <a:r>
              <a:rPr lang="en-US" sz="1000" dirty="0" err="1">
                <a:hlinkClick r:id="rId5"/>
              </a:rPr>
              <a:t>Kwak</a:t>
            </a:r>
            <a:r>
              <a:rPr lang="en-US" sz="1000" dirty="0">
                <a:hlinkClick r:id="rId5"/>
              </a:rPr>
              <a:t>, </a:t>
            </a:r>
            <a:r>
              <a:rPr lang="en-US" sz="1000" dirty="0" err="1">
                <a:hlinkClick r:id="rId5"/>
              </a:rPr>
              <a:t>Myungjae</a:t>
            </a:r>
            <a:r>
              <a:rPr lang="en-US" sz="1000" dirty="0">
                <a:hlinkClick r:id="rId5"/>
              </a:rPr>
              <a:t>, "Web Development" (2016). Computer Science and Information Technology Grants Collections. 7</a:t>
            </a:r>
            <a:r>
              <a:rPr lang="en-US" sz="1000" dirty="0"/>
              <a:t>. https://oer.galileo.usg.edu/compsci-collections/7 </a:t>
            </a:r>
            <a:r>
              <a:rPr lang="en-US" sz="1000" dirty="0">
                <a:hlinkClick r:id="rId6"/>
              </a:rPr>
              <a:t>Licensed by CC-BY</a:t>
            </a:r>
            <a:endParaRPr lang="en-US" sz="1000" dirty="0"/>
          </a:p>
          <a:p>
            <a:pPr marL="0" indent="0">
              <a:buNone/>
            </a:pPr>
            <a:endParaRPr lang="en-US" dirty="0"/>
          </a:p>
        </p:txBody>
      </p:sp>
      <p:sp>
        <p:nvSpPr>
          <p:cNvPr id="5" name="Rectangle 4"/>
          <p:cNvSpPr/>
          <p:nvPr/>
        </p:nvSpPr>
        <p:spPr>
          <a:xfrm>
            <a:off x="9168938" y="1143000"/>
            <a:ext cx="1487908" cy="523220"/>
          </a:xfrm>
          <a:prstGeom prst="rect">
            <a:avLst/>
          </a:prstGeom>
        </p:spPr>
        <p:txBody>
          <a:bodyPr wrap="none">
            <a:spAutoFit/>
          </a:bodyPr>
          <a:lstStyle/>
          <a:p>
            <a:r>
              <a:rPr lang="en-US" sz="2800" dirty="0"/>
              <a:t>Example</a:t>
            </a:r>
          </a:p>
        </p:txBody>
      </p:sp>
      <p:pic>
        <p:nvPicPr>
          <p:cNvPr id="6" name="Picture 5" descr="Unordered list HTML code example" title="Unordered list HTML code exampl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232" y="1666220"/>
            <a:ext cx="2105319" cy="971686"/>
          </a:xfrm>
          <a:prstGeom prst="rect">
            <a:avLst/>
          </a:prstGeom>
        </p:spPr>
      </p:pic>
      <p:sp>
        <p:nvSpPr>
          <p:cNvPr id="7" name="Right Arrow 6" title="Down arrow"/>
          <p:cNvSpPr/>
          <p:nvPr/>
        </p:nvSpPr>
        <p:spPr>
          <a:xfrm rot="5400000">
            <a:off x="9800402" y="2689368"/>
            <a:ext cx="231212" cy="207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nordered list HTML code rendered in a browser" title="Unordered list HTML code rendered in a browse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60914" y="2955948"/>
            <a:ext cx="3917315" cy="1819529"/>
          </a:xfrm>
          <a:prstGeom prst="rect">
            <a:avLst/>
          </a:prstGeom>
        </p:spPr>
      </p:pic>
    </p:spTree>
    <p:extLst>
      <p:ext uri="{BB962C8B-B14F-4D97-AF65-F5344CB8AC3E}">
        <p14:creationId xmlns:p14="http://schemas.microsoft.com/office/powerpoint/2010/main" val="548448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Lists</a:t>
            </a:r>
          </a:p>
        </p:txBody>
      </p:sp>
      <p:sp>
        <p:nvSpPr>
          <p:cNvPr id="3" name="Content Placeholder 2"/>
          <p:cNvSpPr>
            <a:spLocks noGrp="1"/>
          </p:cNvSpPr>
          <p:nvPr>
            <p:ph idx="1"/>
          </p:nvPr>
        </p:nvSpPr>
        <p:spPr/>
        <p:txBody>
          <a:bodyPr>
            <a:normAutofit fontScale="70000" lnSpcReduction="20000"/>
          </a:bodyPr>
          <a:lstStyle/>
          <a:p>
            <a:r>
              <a:rPr lang="en-US" sz="3200" dirty="0"/>
              <a:t>Series of items preceded by sequence numbers and set off from surrounding text by single blank lines</a:t>
            </a:r>
          </a:p>
          <a:p>
            <a:r>
              <a:rPr lang="en-US" sz="3200" dirty="0"/>
              <a:t>Single spaced and indented from left margin</a:t>
            </a:r>
          </a:p>
          <a:p>
            <a:r>
              <a:rPr lang="en-US" sz="3200" dirty="0"/>
              <a:t>Should be used when list item order is important</a:t>
            </a:r>
          </a:p>
          <a:p>
            <a:r>
              <a:rPr lang="en-US" sz="3200" dirty="0"/>
              <a:t>Block-level container tag type, can be nested</a:t>
            </a:r>
          </a:p>
          <a:p>
            <a:r>
              <a:rPr lang="en-US" sz="3200" dirty="0"/>
              <a:t>Tag is &lt;</a:t>
            </a:r>
            <a:r>
              <a:rPr lang="en-US" sz="3200" dirty="0" err="1"/>
              <a:t>ol</a:t>
            </a:r>
            <a:r>
              <a:rPr lang="en-US" sz="3200" dirty="0"/>
              <a:t>&gt;&lt;/</a:t>
            </a:r>
            <a:r>
              <a:rPr lang="en-US" sz="3200" dirty="0" err="1"/>
              <a:t>ol</a:t>
            </a:r>
            <a:r>
              <a:rPr lang="en-US" sz="3200" dirty="0"/>
              <a:t>&gt;</a:t>
            </a:r>
          </a:p>
          <a:p>
            <a:pPr lvl="1"/>
            <a:r>
              <a:rPr lang="en-US" sz="3200" dirty="0"/>
              <a:t>Contains the list item tag &lt;li&gt;&lt;/li&gt;</a:t>
            </a:r>
          </a:p>
          <a:p>
            <a:pPr lvl="2"/>
            <a:r>
              <a:rPr lang="en-US" sz="3200" dirty="0"/>
              <a:t>Represent</a:t>
            </a:r>
            <a:r>
              <a:rPr lang="en-US" sz="3200" dirty="0">
                <a:solidFill>
                  <a:schemeClr val="tx2"/>
                </a:solidFill>
              </a:rPr>
              <a:t>s</a:t>
            </a:r>
            <a:r>
              <a:rPr lang="en-US" sz="3200" dirty="0"/>
              <a:t> the items in the list</a:t>
            </a:r>
          </a:p>
          <a:p>
            <a:r>
              <a:rPr lang="en-US" sz="3200" dirty="0">
                <a:hlinkClick r:id="rId2"/>
              </a:rPr>
              <a:t>Online example</a:t>
            </a:r>
            <a:endParaRPr lang="en-US" sz="3200" dirty="0"/>
          </a:p>
          <a:p>
            <a:pPr marL="0" indent="0">
              <a:buNone/>
            </a:pPr>
            <a:r>
              <a:rPr lang="en-US" dirty="0">
                <a:solidFill>
                  <a:schemeClr val="accent2"/>
                </a:solidFill>
              </a:rPr>
              <a:t>Practice</a:t>
            </a:r>
          </a:p>
          <a:p>
            <a:pPr marL="0" indent="0">
              <a:buNone/>
            </a:pPr>
            <a:r>
              <a:rPr lang="en-US" sz="1700" dirty="0"/>
              <a:t>Tweak the code in the left panel to see what happens in the right panel after you click “Run”</a:t>
            </a:r>
          </a:p>
          <a:p>
            <a:r>
              <a:rPr lang="en-US" sz="1700" dirty="0"/>
              <a:t>Complete Exercises 2 and 4 from the HTML Lists exercises – </a:t>
            </a:r>
            <a:r>
              <a:rPr lang="en-US" sz="1700" dirty="0">
                <a:hlinkClick r:id="rId3"/>
              </a:rPr>
              <a:t>W3Schools Ordered Lists</a:t>
            </a:r>
            <a:endParaRPr lang="en-US" sz="1700" dirty="0"/>
          </a:p>
          <a:p>
            <a:r>
              <a:rPr lang="en-US" sz="1700" dirty="0"/>
              <a:t>Scroll to the Lists section and complete the Active learning: Marking up an Ordered list module – </a:t>
            </a:r>
            <a:r>
              <a:rPr lang="en-US" sz="1700" dirty="0">
                <a:hlinkClick r:id="rId4"/>
              </a:rPr>
              <a:t>MDN </a:t>
            </a:r>
            <a:r>
              <a:rPr lang="en-US" sz="1700" dirty="0" err="1">
                <a:hlinkClick r:id="rId4"/>
              </a:rPr>
              <a:t>WebDocs</a:t>
            </a:r>
            <a:endParaRPr lang="en-US" sz="1700" dirty="0"/>
          </a:p>
          <a:p>
            <a:pPr marL="0" indent="0">
              <a:buNone/>
            </a:pPr>
            <a:endParaRPr lang="en-US" sz="1700" dirty="0"/>
          </a:p>
          <a:p>
            <a:pPr marL="0" indent="0">
              <a:buNone/>
            </a:pPr>
            <a:r>
              <a:rPr lang="en-US" sz="1000" dirty="0"/>
              <a:t>Source </a:t>
            </a:r>
            <a:r>
              <a:rPr lang="en-US" sz="1000" dirty="0">
                <a:hlinkClick r:id="rId5"/>
              </a:rPr>
              <a:t>- Floyd, Kevin and </a:t>
            </a:r>
            <a:r>
              <a:rPr lang="en-US" sz="1000" dirty="0" err="1">
                <a:hlinkClick r:id="rId5"/>
              </a:rPr>
              <a:t>Kwak</a:t>
            </a:r>
            <a:r>
              <a:rPr lang="en-US" sz="1000" dirty="0">
                <a:hlinkClick r:id="rId5"/>
              </a:rPr>
              <a:t>, </a:t>
            </a:r>
            <a:r>
              <a:rPr lang="en-US" sz="1000" dirty="0" err="1">
                <a:hlinkClick r:id="rId5"/>
              </a:rPr>
              <a:t>Myungjae</a:t>
            </a:r>
            <a:r>
              <a:rPr lang="en-US" sz="1000" dirty="0">
                <a:hlinkClick r:id="rId5"/>
              </a:rPr>
              <a:t>, "Web Development" (2016). Computer Science and Information Technology Grants Collections. 7</a:t>
            </a:r>
            <a:r>
              <a:rPr lang="en-US" sz="1000" dirty="0"/>
              <a:t>. https://oer.galileo.usg.edu/compsci-collections/7 </a:t>
            </a:r>
            <a:r>
              <a:rPr lang="en-US" sz="1000" dirty="0">
                <a:hlinkClick r:id="rId6"/>
              </a:rPr>
              <a:t>Licensed by CC-BY</a:t>
            </a:r>
            <a:endParaRPr lang="en-US" sz="1000" dirty="0"/>
          </a:p>
          <a:p>
            <a:pPr marL="0" indent="0">
              <a:buNone/>
            </a:pPr>
            <a:endParaRPr lang="en-US" dirty="0"/>
          </a:p>
        </p:txBody>
      </p:sp>
      <p:sp>
        <p:nvSpPr>
          <p:cNvPr id="5" name="Rectangle 4"/>
          <p:cNvSpPr/>
          <p:nvPr/>
        </p:nvSpPr>
        <p:spPr>
          <a:xfrm>
            <a:off x="9144000" y="1545519"/>
            <a:ext cx="1487908" cy="523220"/>
          </a:xfrm>
          <a:prstGeom prst="rect">
            <a:avLst/>
          </a:prstGeom>
        </p:spPr>
        <p:txBody>
          <a:bodyPr wrap="none">
            <a:spAutoFit/>
          </a:bodyPr>
          <a:lstStyle/>
          <a:p>
            <a:r>
              <a:rPr lang="en-US" sz="2800" dirty="0"/>
              <a:t>Example</a:t>
            </a:r>
          </a:p>
        </p:txBody>
      </p:sp>
      <p:pic>
        <p:nvPicPr>
          <p:cNvPr id="4" name="Picture 3" descr="Ordered list HTML code example" title="Ordered list HTML code exampl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7180" y="2068739"/>
            <a:ext cx="3366934" cy="1006210"/>
          </a:xfrm>
          <a:prstGeom prst="rect">
            <a:avLst/>
          </a:prstGeom>
        </p:spPr>
      </p:pic>
      <p:sp>
        <p:nvSpPr>
          <p:cNvPr id="7" name="Right Arrow 6" title="down arrow"/>
          <p:cNvSpPr/>
          <p:nvPr/>
        </p:nvSpPr>
        <p:spPr>
          <a:xfrm rot="16200000" flipH="1">
            <a:off x="9924698" y="3150940"/>
            <a:ext cx="244475" cy="212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Ordered list HTML code rendered in a browser" title="Ordered list HTML code rendered in a browse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4623" y="3439658"/>
            <a:ext cx="4031218" cy="1513341"/>
          </a:xfrm>
          <a:prstGeom prst="rect">
            <a:avLst/>
          </a:prstGeom>
        </p:spPr>
      </p:pic>
    </p:spTree>
    <p:extLst>
      <p:ext uri="{BB962C8B-B14F-4D97-AF65-F5344CB8AC3E}">
        <p14:creationId xmlns:p14="http://schemas.microsoft.com/office/powerpoint/2010/main" val="2726076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Lists</a:t>
            </a:r>
          </a:p>
        </p:txBody>
      </p:sp>
      <p:sp>
        <p:nvSpPr>
          <p:cNvPr id="3" name="Content Placeholder 2"/>
          <p:cNvSpPr>
            <a:spLocks noGrp="1"/>
          </p:cNvSpPr>
          <p:nvPr>
            <p:ph idx="1"/>
          </p:nvPr>
        </p:nvSpPr>
        <p:spPr/>
        <p:txBody>
          <a:bodyPr>
            <a:normAutofit fontScale="70000" lnSpcReduction="20000"/>
          </a:bodyPr>
          <a:lstStyle/>
          <a:p>
            <a:r>
              <a:rPr lang="en-US" sz="3200" dirty="0"/>
              <a:t>Series of terms and definitions offset from surrounding text by blank lines</a:t>
            </a:r>
          </a:p>
          <a:p>
            <a:r>
              <a:rPr lang="en-US" sz="3200" dirty="0"/>
              <a:t>Terms in list are blocked at the left margin, definitions indented and word wrapped on following lines</a:t>
            </a:r>
          </a:p>
          <a:p>
            <a:r>
              <a:rPr lang="en-US" sz="3200" dirty="0"/>
              <a:t>Should be used for defining terms or a FAQ style page</a:t>
            </a:r>
          </a:p>
          <a:p>
            <a:r>
              <a:rPr lang="en-US" sz="3200" dirty="0"/>
              <a:t>Tag is &lt;dl&gt;&lt;/dl&gt;</a:t>
            </a:r>
          </a:p>
          <a:p>
            <a:pPr lvl="1"/>
            <a:r>
              <a:rPr lang="en-US" sz="3200" dirty="0"/>
              <a:t>Contains the &lt;</a:t>
            </a:r>
            <a:r>
              <a:rPr lang="en-US" sz="3200" dirty="0" err="1"/>
              <a:t>dt</a:t>
            </a:r>
            <a:r>
              <a:rPr lang="en-US" sz="3200" dirty="0"/>
              <a:t>&gt;&lt;/</a:t>
            </a:r>
            <a:r>
              <a:rPr lang="en-US" sz="3200" dirty="0" err="1"/>
              <a:t>dt</a:t>
            </a:r>
            <a:r>
              <a:rPr lang="en-US" sz="3200" dirty="0"/>
              <a:t>&gt; definition term tag</a:t>
            </a:r>
          </a:p>
          <a:p>
            <a:pPr lvl="1"/>
            <a:r>
              <a:rPr lang="en-US" sz="3400" dirty="0"/>
              <a:t>Contains the &lt;</a:t>
            </a:r>
            <a:r>
              <a:rPr lang="en-US" sz="3400" dirty="0" err="1"/>
              <a:t>dd</a:t>
            </a:r>
            <a:r>
              <a:rPr lang="en-US" sz="3400" dirty="0"/>
              <a:t>&gt;&lt;/</a:t>
            </a:r>
            <a:r>
              <a:rPr lang="en-US" sz="3400" dirty="0" err="1"/>
              <a:t>dd</a:t>
            </a:r>
            <a:r>
              <a:rPr lang="en-US" sz="3400" dirty="0"/>
              <a:t>&gt; definition description tag</a:t>
            </a:r>
          </a:p>
          <a:p>
            <a:r>
              <a:rPr lang="en-US" sz="3200" dirty="0">
                <a:hlinkClick r:id="rId2"/>
              </a:rPr>
              <a:t>Online example</a:t>
            </a:r>
            <a:endParaRPr lang="en-US" sz="3200" dirty="0"/>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sz="2300" dirty="0">
                <a:solidFill>
                  <a:schemeClr val="accent2"/>
                </a:solidFill>
              </a:rPr>
              <a:t>Practice</a:t>
            </a:r>
          </a:p>
          <a:p>
            <a:pPr marL="0" indent="0">
              <a:buNone/>
            </a:pPr>
            <a:r>
              <a:rPr lang="en-US" sz="1700" dirty="0"/>
              <a:t>Tweak the code in the left panel to see what happens in the right panel after you click “Run”</a:t>
            </a:r>
          </a:p>
          <a:p>
            <a:r>
              <a:rPr lang="en-US" sz="1700" dirty="0"/>
              <a:t>Complete Exercise 5 from the HTML Lists exercises – </a:t>
            </a:r>
            <a:r>
              <a:rPr lang="en-US" sz="1700" dirty="0">
                <a:hlinkClick r:id="rId3"/>
              </a:rPr>
              <a:t>W3Schools Definition Lists</a:t>
            </a:r>
            <a:endParaRPr lang="en-US" sz="1700" dirty="0"/>
          </a:p>
          <a:p>
            <a:pPr marL="0" indent="0">
              <a:buNone/>
            </a:pPr>
            <a:endParaRPr lang="en-US" sz="1000" dirty="0"/>
          </a:p>
          <a:p>
            <a:pPr marL="0" indent="0">
              <a:buNone/>
            </a:pPr>
            <a:r>
              <a:rPr lang="en-US" sz="1000" dirty="0"/>
              <a:t>Source </a:t>
            </a:r>
            <a:r>
              <a:rPr lang="en-US" sz="1000" dirty="0">
                <a:hlinkClick r:id="rId4"/>
              </a:rPr>
              <a:t>- Floyd, Kevin and </a:t>
            </a:r>
            <a:r>
              <a:rPr lang="en-US" sz="1000" dirty="0" err="1">
                <a:hlinkClick r:id="rId4"/>
              </a:rPr>
              <a:t>Kwak</a:t>
            </a:r>
            <a:r>
              <a:rPr lang="en-US" sz="1000" dirty="0">
                <a:hlinkClick r:id="rId4"/>
              </a:rPr>
              <a:t>, </a:t>
            </a:r>
            <a:r>
              <a:rPr lang="en-US" sz="1000" dirty="0" err="1">
                <a:hlinkClick r:id="rId4"/>
              </a:rPr>
              <a:t>Myungjae</a:t>
            </a:r>
            <a:r>
              <a:rPr lang="en-US" sz="1000" dirty="0">
                <a:hlinkClick r:id="rId4"/>
              </a:rPr>
              <a:t>, "Web Development" (2016). Computer Science and Information Technology Grants Collections. 7</a:t>
            </a:r>
            <a:r>
              <a:rPr lang="en-US" sz="1000" dirty="0"/>
              <a:t>. https://oer.galileo.usg.edu/compsci-collections/7 </a:t>
            </a:r>
            <a:r>
              <a:rPr lang="en-US" sz="1000" dirty="0">
                <a:hlinkClick r:id="rId5"/>
              </a:rPr>
              <a:t>Licensed by CC-BY</a:t>
            </a:r>
            <a:endParaRPr lang="en-US" sz="1000" dirty="0"/>
          </a:p>
          <a:p>
            <a:pPr marL="0" indent="0">
              <a:buNone/>
            </a:pPr>
            <a:endParaRPr lang="en-US" dirty="0"/>
          </a:p>
        </p:txBody>
      </p:sp>
      <p:sp>
        <p:nvSpPr>
          <p:cNvPr id="5" name="Rectangle 4"/>
          <p:cNvSpPr/>
          <p:nvPr/>
        </p:nvSpPr>
        <p:spPr>
          <a:xfrm>
            <a:off x="9237011" y="1800880"/>
            <a:ext cx="1487908" cy="523220"/>
          </a:xfrm>
          <a:prstGeom prst="rect">
            <a:avLst/>
          </a:prstGeom>
        </p:spPr>
        <p:txBody>
          <a:bodyPr wrap="none">
            <a:spAutoFit/>
          </a:bodyPr>
          <a:lstStyle/>
          <a:p>
            <a:r>
              <a:rPr lang="en-US" sz="2800" dirty="0"/>
              <a:t>Example</a:t>
            </a:r>
          </a:p>
        </p:txBody>
      </p:sp>
      <p:pic>
        <p:nvPicPr>
          <p:cNvPr id="6" name="Picture 5" descr="Definition list HTML code example" title="Definition list HTML code examp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7180" y="2315528"/>
            <a:ext cx="3429000" cy="1188720"/>
          </a:xfrm>
          <a:prstGeom prst="rect">
            <a:avLst/>
          </a:prstGeom>
        </p:spPr>
      </p:pic>
      <p:sp>
        <p:nvSpPr>
          <p:cNvPr id="7" name="Right Arrow 6" title="down arrow"/>
          <p:cNvSpPr/>
          <p:nvPr/>
        </p:nvSpPr>
        <p:spPr>
          <a:xfrm rot="5400000">
            <a:off x="9848191" y="3601903"/>
            <a:ext cx="254271" cy="25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efinition list HTML code rendered in a browser" title="Definition list HTML code rendered in a browse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5727" y="3899990"/>
            <a:ext cx="3753470" cy="2029773"/>
          </a:xfrm>
          <a:prstGeom prst="rect">
            <a:avLst/>
          </a:prstGeom>
        </p:spPr>
      </p:pic>
    </p:spTree>
    <p:extLst>
      <p:ext uri="{BB962C8B-B14F-4D97-AF65-F5344CB8AC3E}">
        <p14:creationId xmlns:p14="http://schemas.microsoft.com/office/powerpoint/2010/main" val="2830184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 in HTML</a:t>
            </a:r>
          </a:p>
        </p:txBody>
      </p:sp>
      <p:sp>
        <p:nvSpPr>
          <p:cNvPr id="3" name="Content Placeholder 2"/>
          <p:cNvSpPr>
            <a:spLocks noGrp="1"/>
          </p:cNvSpPr>
          <p:nvPr>
            <p:ph idx="1"/>
          </p:nvPr>
        </p:nvSpPr>
        <p:spPr>
          <a:xfrm>
            <a:off x="392776" y="838200"/>
            <a:ext cx="9144000" cy="5943600"/>
          </a:xfrm>
        </p:spPr>
        <p:txBody>
          <a:bodyPr>
            <a:normAutofit/>
          </a:bodyPr>
          <a:lstStyle/>
          <a:p>
            <a:r>
              <a:rPr lang="en-US" dirty="0"/>
              <a:t>&lt;, &gt;, “, ‘ and &amp; are considered special characters</a:t>
            </a:r>
          </a:p>
          <a:p>
            <a:pPr lvl="1"/>
            <a:r>
              <a:rPr lang="en-US" dirty="0"/>
              <a:t>Due to them being a part of HTML syntax itself</a:t>
            </a:r>
          </a:p>
          <a:p>
            <a:r>
              <a:rPr lang="en-US" dirty="0"/>
              <a:t>Must use character references for them to display properly on a web page</a:t>
            </a:r>
          </a:p>
          <a:p>
            <a:r>
              <a:rPr lang="en-US" dirty="0"/>
              <a:t>All start with (&amp;) and end with (;)</a:t>
            </a:r>
          </a:p>
          <a:p>
            <a:pPr marL="0" indent="0" algn="ctr">
              <a:buNone/>
            </a:pPr>
            <a:r>
              <a:rPr lang="en-US" b="1" dirty="0">
                <a:solidFill>
                  <a:schemeClr val="accent2"/>
                </a:solidFill>
              </a:rPr>
              <a:t>                     Most commonly used Character Entities</a:t>
            </a: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pPr marL="0" indent="0">
              <a:buNone/>
            </a:pPr>
            <a:endParaRPr lang="en-US" b="1" dirty="0">
              <a:solidFill>
                <a:schemeClr val="accent2"/>
              </a:solidFill>
            </a:endParaRPr>
          </a:p>
          <a:p>
            <a:r>
              <a:rPr lang="en-US" dirty="0">
                <a:solidFill>
                  <a:schemeClr val="tx2"/>
                </a:solidFill>
                <a:hlinkClick r:id="rId2"/>
              </a:rPr>
              <a:t>Other useful character entities</a:t>
            </a:r>
            <a:r>
              <a:rPr lang="en-US" dirty="0">
                <a:solidFill>
                  <a:schemeClr val="tx2"/>
                </a:solidFill>
              </a:rPr>
              <a:t> (scroll to bottom)</a:t>
            </a:r>
          </a:p>
          <a:p>
            <a:r>
              <a:rPr lang="en-US" sz="800" dirty="0"/>
              <a:t>Sources -</a:t>
            </a:r>
            <a:r>
              <a:rPr lang="en-US" dirty="0"/>
              <a:t> </a:t>
            </a:r>
            <a:r>
              <a:rPr lang="en-US" sz="800" dirty="0">
                <a:hlinkClick r:id="rId3"/>
              </a:rPr>
              <a:t>"Learning HTML: Guides and Tutorials"</a:t>
            </a:r>
            <a:r>
              <a:rPr lang="en-US" sz="800" dirty="0"/>
              <a:t> by Mozilla Developers Network is licensed under </a:t>
            </a:r>
            <a:r>
              <a:rPr lang="en-US" sz="800" u="sng" dirty="0">
                <a:hlinkClick r:id="rId4"/>
              </a:rPr>
              <a:t>CC BY-SA 2.5</a:t>
            </a:r>
            <a:endParaRPr lang="en-US" dirty="0">
              <a:solidFill>
                <a:schemeClr val="tx2"/>
              </a:solidFill>
            </a:endParaRPr>
          </a:p>
        </p:txBody>
      </p:sp>
      <p:graphicFrame>
        <p:nvGraphicFramePr>
          <p:cNvPr id="5" name="Table 4" descr="Table of special character used in HTML" title="Table of special character used in HTML"/>
          <p:cNvGraphicFramePr>
            <a:graphicFrameLocks noGrp="1"/>
          </p:cNvGraphicFramePr>
          <p:nvPr>
            <p:extLst/>
          </p:nvPr>
        </p:nvGraphicFramePr>
        <p:xfrm>
          <a:off x="1958340" y="3124200"/>
          <a:ext cx="7151024" cy="2194560"/>
        </p:xfrm>
        <a:graphic>
          <a:graphicData uri="http://schemas.openxmlformats.org/drawingml/2006/table">
            <a:tbl>
              <a:tblPr firstRow="1" bandRow="1">
                <a:tableStyleId>{5C22544A-7EE6-4342-B048-85BDC9FD1C3A}</a:tableStyleId>
              </a:tblPr>
              <a:tblGrid>
                <a:gridCol w="3575512">
                  <a:extLst>
                    <a:ext uri="{9D8B030D-6E8A-4147-A177-3AD203B41FA5}">
                      <a16:colId xmlns:a16="http://schemas.microsoft.com/office/drawing/2014/main" val="480670030"/>
                    </a:ext>
                  </a:extLst>
                </a:gridCol>
                <a:gridCol w="3575512">
                  <a:extLst>
                    <a:ext uri="{9D8B030D-6E8A-4147-A177-3AD203B41FA5}">
                      <a16:colId xmlns:a16="http://schemas.microsoft.com/office/drawing/2014/main" val="1018454809"/>
                    </a:ext>
                  </a:extLst>
                </a:gridCol>
              </a:tblGrid>
              <a:tr h="317500">
                <a:tc>
                  <a:txBody>
                    <a:bodyPr/>
                    <a:lstStyle/>
                    <a:p>
                      <a:r>
                        <a:rPr lang="en-US" dirty="0"/>
                        <a:t>Literal character</a:t>
                      </a:r>
                    </a:p>
                  </a:txBody>
                  <a:tcPr/>
                </a:tc>
                <a:tc>
                  <a:txBody>
                    <a:bodyPr/>
                    <a:lstStyle/>
                    <a:p>
                      <a:r>
                        <a:rPr lang="en-US" dirty="0"/>
                        <a:t>Character reference equivalent</a:t>
                      </a:r>
                    </a:p>
                  </a:txBody>
                  <a:tcPr/>
                </a:tc>
                <a:extLst>
                  <a:ext uri="{0D108BD9-81ED-4DB2-BD59-A6C34878D82A}">
                    <a16:rowId xmlns:a16="http://schemas.microsoft.com/office/drawing/2014/main" val="1649854104"/>
                  </a:ext>
                </a:extLst>
              </a:tr>
              <a:tr h="317500">
                <a:tc>
                  <a:txBody>
                    <a:bodyPr/>
                    <a:lstStyle/>
                    <a:p>
                      <a:r>
                        <a:rPr lang="en-US" dirty="0"/>
                        <a:t>&lt;</a:t>
                      </a:r>
                    </a:p>
                  </a:txBody>
                  <a:tcPr/>
                </a:tc>
                <a:tc>
                  <a:txBody>
                    <a:bodyPr/>
                    <a:lstStyle/>
                    <a:p>
                      <a:r>
                        <a:rPr lang="en-US" dirty="0"/>
                        <a:t>&amp;</a:t>
                      </a:r>
                      <a:r>
                        <a:rPr lang="en-US" dirty="0" err="1"/>
                        <a:t>lt</a:t>
                      </a:r>
                      <a:r>
                        <a:rPr lang="en-US" dirty="0"/>
                        <a:t>;</a:t>
                      </a:r>
                    </a:p>
                  </a:txBody>
                  <a:tcPr/>
                </a:tc>
                <a:extLst>
                  <a:ext uri="{0D108BD9-81ED-4DB2-BD59-A6C34878D82A}">
                    <a16:rowId xmlns:a16="http://schemas.microsoft.com/office/drawing/2014/main" val="2300674896"/>
                  </a:ext>
                </a:extLst>
              </a:tr>
              <a:tr h="317500">
                <a:tc>
                  <a:txBody>
                    <a:bodyPr/>
                    <a:lstStyle/>
                    <a:p>
                      <a:r>
                        <a:rPr lang="en-US" dirty="0"/>
                        <a:t>&gt;</a:t>
                      </a:r>
                    </a:p>
                  </a:txBody>
                  <a:tcPr/>
                </a:tc>
                <a:tc>
                  <a:txBody>
                    <a:bodyPr/>
                    <a:lstStyle/>
                    <a:p>
                      <a:r>
                        <a:rPr lang="en-US" dirty="0"/>
                        <a:t>&amp;</a:t>
                      </a:r>
                      <a:r>
                        <a:rPr lang="en-US" dirty="0" err="1"/>
                        <a:t>gt</a:t>
                      </a:r>
                      <a:r>
                        <a:rPr lang="en-US" dirty="0"/>
                        <a:t>;</a:t>
                      </a:r>
                    </a:p>
                  </a:txBody>
                  <a:tcPr/>
                </a:tc>
                <a:extLst>
                  <a:ext uri="{0D108BD9-81ED-4DB2-BD59-A6C34878D82A}">
                    <a16:rowId xmlns:a16="http://schemas.microsoft.com/office/drawing/2014/main" val="383781480"/>
                  </a:ext>
                </a:extLst>
              </a:tr>
              <a:tr h="317500">
                <a:tc>
                  <a:txBody>
                    <a:bodyPr/>
                    <a:lstStyle/>
                    <a:p>
                      <a:r>
                        <a:rPr lang="en-US" dirty="0"/>
                        <a:t>“</a:t>
                      </a:r>
                    </a:p>
                  </a:txBody>
                  <a:tcPr/>
                </a:tc>
                <a:tc>
                  <a:txBody>
                    <a:bodyPr/>
                    <a:lstStyle/>
                    <a:p>
                      <a:r>
                        <a:rPr lang="en-US" dirty="0"/>
                        <a:t>&amp;</a:t>
                      </a:r>
                      <a:r>
                        <a:rPr lang="en-US" dirty="0" err="1"/>
                        <a:t>quot</a:t>
                      </a:r>
                      <a:r>
                        <a:rPr lang="en-US" dirty="0"/>
                        <a:t>;</a:t>
                      </a:r>
                    </a:p>
                  </a:txBody>
                  <a:tcPr/>
                </a:tc>
                <a:extLst>
                  <a:ext uri="{0D108BD9-81ED-4DB2-BD59-A6C34878D82A}">
                    <a16:rowId xmlns:a16="http://schemas.microsoft.com/office/drawing/2014/main" val="3465007553"/>
                  </a:ext>
                </a:extLst>
              </a:tr>
              <a:tr h="317500">
                <a:tc>
                  <a:txBody>
                    <a:bodyPr/>
                    <a:lstStyle/>
                    <a:p>
                      <a:r>
                        <a:rPr lang="en-US" dirty="0"/>
                        <a:t>‘</a:t>
                      </a:r>
                    </a:p>
                  </a:txBody>
                  <a:tcPr/>
                </a:tc>
                <a:tc>
                  <a:txBody>
                    <a:bodyPr/>
                    <a:lstStyle/>
                    <a:p>
                      <a:r>
                        <a:rPr lang="en-US" dirty="0"/>
                        <a:t>&amp;</a:t>
                      </a:r>
                      <a:r>
                        <a:rPr lang="en-US" dirty="0" err="1"/>
                        <a:t>apos</a:t>
                      </a:r>
                      <a:r>
                        <a:rPr lang="en-US" dirty="0"/>
                        <a:t>;</a:t>
                      </a:r>
                    </a:p>
                  </a:txBody>
                  <a:tcPr/>
                </a:tc>
                <a:extLst>
                  <a:ext uri="{0D108BD9-81ED-4DB2-BD59-A6C34878D82A}">
                    <a16:rowId xmlns:a16="http://schemas.microsoft.com/office/drawing/2014/main" val="1677601443"/>
                  </a:ext>
                </a:extLst>
              </a:tr>
              <a:tr h="317500">
                <a:tc>
                  <a:txBody>
                    <a:bodyPr/>
                    <a:lstStyle/>
                    <a:p>
                      <a:r>
                        <a:rPr lang="en-US" dirty="0"/>
                        <a:t>&amp;</a:t>
                      </a:r>
                    </a:p>
                  </a:txBody>
                  <a:tcPr/>
                </a:tc>
                <a:tc>
                  <a:txBody>
                    <a:bodyPr/>
                    <a:lstStyle/>
                    <a:p>
                      <a:r>
                        <a:rPr lang="en-US" dirty="0"/>
                        <a:t>&amp;amp;</a:t>
                      </a:r>
                    </a:p>
                  </a:txBody>
                  <a:tcPr/>
                </a:tc>
                <a:extLst>
                  <a:ext uri="{0D108BD9-81ED-4DB2-BD59-A6C34878D82A}">
                    <a16:rowId xmlns:a16="http://schemas.microsoft.com/office/drawing/2014/main" val="988483518"/>
                  </a:ext>
                </a:extLst>
              </a:tr>
            </a:tbl>
          </a:graphicData>
        </a:graphic>
      </p:graphicFrame>
    </p:spTree>
    <p:extLst>
      <p:ext uri="{BB962C8B-B14F-4D97-AF65-F5344CB8AC3E}">
        <p14:creationId xmlns:p14="http://schemas.microsoft.com/office/powerpoint/2010/main" val="2962213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p>
        </p:txBody>
      </p:sp>
      <p:sp>
        <p:nvSpPr>
          <p:cNvPr id="3" name="Content Placeholder 2"/>
          <p:cNvSpPr>
            <a:spLocks noGrp="1"/>
          </p:cNvSpPr>
          <p:nvPr>
            <p:ph idx="1"/>
          </p:nvPr>
        </p:nvSpPr>
        <p:spPr/>
        <p:txBody>
          <a:bodyPr>
            <a:normAutofit/>
          </a:bodyPr>
          <a:lstStyle/>
          <a:p>
            <a:r>
              <a:rPr lang="en-US" dirty="0"/>
              <a:t>Purpose is to describe how code works, describe what the code does etc.</a:t>
            </a:r>
          </a:p>
          <a:p>
            <a:r>
              <a:rPr lang="en-US" dirty="0"/>
              <a:t>Useful for future code maintenance or if you hand code off to a new developer</a:t>
            </a:r>
          </a:p>
          <a:p>
            <a:r>
              <a:rPr lang="en-US" dirty="0"/>
              <a:t>Comments are ignored by the browser and invisible to the user</a:t>
            </a:r>
          </a:p>
          <a:p>
            <a:r>
              <a:rPr lang="en-US" dirty="0"/>
              <a:t>Syntax - &lt;!- - Comment goes here - -&gt;</a:t>
            </a:r>
          </a:p>
          <a:p>
            <a:r>
              <a:rPr lang="en-US" dirty="0">
                <a:hlinkClick r:id="rId2"/>
              </a:rPr>
              <a:t>Online example</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2"/>
                </a:solidFill>
              </a:rPr>
              <a:t>Practice</a:t>
            </a:r>
          </a:p>
          <a:p>
            <a:pPr marL="0" indent="0">
              <a:buNone/>
            </a:pPr>
            <a:r>
              <a:rPr lang="en-US" sz="1200" dirty="0"/>
              <a:t>Tweak the code in the left panel to see what happens in the right panel after you click “Run”</a:t>
            </a:r>
          </a:p>
          <a:p>
            <a:r>
              <a:rPr lang="en-US" sz="1200" dirty="0"/>
              <a:t>Complete Exercises 1 and 2 from the HTML Comments exercises – </a:t>
            </a:r>
            <a:r>
              <a:rPr lang="en-US" sz="1200" dirty="0">
                <a:hlinkClick r:id="rId3"/>
              </a:rPr>
              <a:t>W3Schools HTML Comments</a:t>
            </a:r>
            <a:endParaRPr lang="en-US" sz="1200" dirty="0"/>
          </a:p>
          <a:p>
            <a:pPr marL="0" indent="0">
              <a:buNone/>
            </a:pPr>
            <a:r>
              <a:rPr lang="en-US" sz="800" dirty="0"/>
              <a:t>Sources - </a:t>
            </a:r>
            <a:r>
              <a:rPr lang="en-US" sz="800" dirty="0">
                <a:hlinkClick r:id="rId4"/>
              </a:rPr>
              <a:t>"Learning HTML: Guides and Tutorials"</a:t>
            </a:r>
            <a:r>
              <a:rPr lang="en-US" sz="800" dirty="0"/>
              <a:t> by Mozilla Developers Network is licensed under </a:t>
            </a:r>
            <a:r>
              <a:rPr lang="en-US" sz="800" u="sng" dirty="0">
                <a:hlinkClick r:id="rId5"/>
              </a:rPr>
              <a:t>CC BY-SA 2.5</a:t>
            </a:r>
            <a:endParaRPr lang="en-US" sz="800" dirty="0"/>
          </a:p>
          <a:p>
            <a:pPr marL="0" indent="0">
              <a:buNone/>
            </a:pPr>
            <a:endParaRPr lang="en-US" dirty="0">
              <a:solidFill>
                <a:schemeClr val="accent2"/>
              </a:solidFill>
            </a:endParaRPr>
          </a:p>
        </p:txBody>
      </p:sp>
      <p:sp>
        <p:nvSpPr>
          <p:cNvPr id="5" name="Rectangle 4"/>
          <p:cNvSpPr/>
          <p:nvPr/>
        </p:nvSpPr>
        <p:spPr>
          <a:xfrm>
            <a:off x="2057400" y="3183775"/>
            <a:ext cx="1024639" cy="369332"/>
          </a:xfrm>
          <a:prstGeom prst="rect">
            <a:avLst/>
          </a:prstGeom>
        </p:spPr>
        <p:txBody>
          <a:bodyPr wrap="none">
            <a:spAutoFit/>
          </a:bodyPr>
          <a:lstStyle/>
          <a:p>
            <a:r>
              <a:rPr lang="en-US" dirty="0"/>
              <a:t>Example</a:t>
            </a:r>
          </a:p>
        </p:txBody>
      </p:sp>
      <p:pic>
        <p:nvPicPr>
          <p:cNvPr id="4" name="Picture 3" descr="HTML comments code example" title="HTML comments code examp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9800" y="3569732"/>
            <a:ext cx="3400900" cy="1305107"/>
          </a:xfrm>
          <a:prstGeom prst="rect">
            <a:avLst/>
          </a:prstGeom>
        </p:spPr>
      </p:pic>
      <p:sp>
        <p:nvSpPr>
          <p:cNvPr id="6" name="Right Arrow 5" title="right arrow"/>
          <p:cNvSpPr/>
          <p:nvPr/>
        </p:nvSpPr>
        <p:spPr>
          <a:xfrm>
            <a:off x="5638800" y="3935496"/>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TML comments code rendered in a browser" title="HTML comments code rendered in a browse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9800" y="3333804"/>
            <a:ext cx="4496427" cy="1543265"/>
          </a:xfrm>
          <a:prstGeom prst="rect">
            <a:avLst/>
          </a:prstGeom>
        </p:spPr>
      </p:pic>
    </p:spTree>
    <p:extLst>
      <p:ext uri="{BB962C8B-B14F-4D97-AF65-F5344CB8AC3E}">
        <p14:creationId xmlns:p14="http://schemas.microsoft.com/office/powerpoint/2010/main" val="405614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Semantic Layout Elements</a:t>
            </a:r>
          </a:p>
        </p:txBody>
      </p:sp>
      <p:sp>
        <p:nvSpPr>
          <p:cNvPr id="3" name="Content Placeholder 2"/>
          <p:cNvSpPr>
            <a:spLocks noGrp="1"/>
          </p:cNvSpPr>
          <p:nvPr>
            <p:ph idx="1"/>
          </p:nvPr>
        </p:nvSpPr>
        <p:spPr>
          <a:xfrm>
            <a:off x="392776" y="838200"/>
            <a:ext cx="7836824" cy="5781676"/>
          </a:xfrm>
        </p:spPr>
        <p:txBody>
          <a:bodyPr>
            <a:normAutofit fontScale="92500" lnSpcReduction="10000"/>
          </a:bodyPr>
          <a:lstStyle/>
          <a:p>
            <a:r>
              <a:rPr lang="en-US" dirty="0"/>
              <a:t>HTML 5 includes a set of semantic document layout tags to define different parts or structure of a web page.</a:t>
            </a:r>
          </a:p>
          <a:p>
            <a:r>
              <a:rPr lang="en-US" dirty="0"/>
              <a:t>Most common layout elements</a:t>
            </a:r>
          </a:p>
          <a:p>
            <a:pPr lvl="1"/>
            <a:r>
              <a:rPr lang="en-US" b="1" dirty="0">
                <a:solidFill>
                  <a:schemeClr val="accent2"/>
                </a:solidFill>
              </a:rPr>
              <a:t>&lt;header&gt; </a:t>
            </a:r>
            <a:r>
              <a:rPr lang="en-US" dirty="0"/>
              <a:t>- container for page heading content such as logo, site name, etc.</a:t>
            </a:r>
          </a:p>
          <a:p>
            <a:pPr lvl="1"/>
            <a:r>
              <a:rPr lang="en-US" b="1" dirty="0">
                <a:solidFill>
                  <a:schemeClr val="accent2"/>
                </a:solidFill>
              </a:rPr>
              <a:t>&lt;</a:t>
            </a:r>
            <a:r>
              <a:rPr lang="en-US" b="1" dirty="0" err="1">
                <a:solidFill>
                  <a:schemeClr val="accent2"/>
                </a:solidFill>
              </a:rPr>
              <a:t>nav</a:t>
            </a:r>
            <a:r>
              <a:rPr lang="en-US" b="1" dirty="0">
                <a:solidFill>
                  <a:schemeClr val="accent2"/>
                </a:solidFill>
              </a:rPr>
              <a:t>&gt; </a:t>
            </a:r>
            <a:r>
              <a:rPr lang="en-US" dirty="0"/>
              <a:t>- used to define navigation links or menus</a:t>
            </a:r>
          </a:p>
          <a:p>
            <a:pPr lvl="1"/>
            <a:r>
              <a:rPr lang="en-US" b="1" dirty="0">
                <a:solidFill>
                  <a:schemeClr val="accent2"/>
                </a:solidFill>
              </a:rPr>
              <a:t>&lt;main&gt; </a:t>
            </a:r>
            <a:r>
              <a:rPr lang="en-US" dirty="0"/>
              <a:t>- container for major page content that isn’t repeated in other parts of the page</a:t>
            </a:r>
          </a:p>
          <a:p>
            <a:pPr lvl="1"/>
            <a:r>
              <a:rPr lang="en-US" b="1" dirty="0">
                <a:solidFill>
                  <a:schemeClr val="accent2"/>
                </a:solidFill>
              </a:rPr>
              <a:t>&lt;section&gt; </a:t>
            </a:r>
            <a:r>
              <a:rPr lang="en-US" dirty="0"/>
              <a:t>- defines generic sections of thematic grouping in a web page </a:t>
            </a:r>
          </a:p>
          <a:p>
            <a:pPr lvl="1"/>
            <a:r>
              <a:rPr lang="en-US" b="1" dirty="0">
                <a:solidFill>
                  <a:schemeClr val="accent2"/>
                </a:solidFill>
              </a:rPr>
              <a:t>&lt;article&gt;</a:t>
            </a:r>
            <a:r>
              <a:rPr lang="en-US" b="1" dirty="0"/>
              <a:t> </a:t>
            </a:r>
            <a:r>
              <a:rPr lang="en-US" dirty="0"/>
              <a:t>- represents a complete, or self-contained, composition in a web page that is, in principle, independently distributable or reusable</a:t>
            </a:r>
          </a:p>
          <a:p>
            <a:pPr lvl="1"/>
            <a:r>
              <a:rPr lang="en-US" b="1" dirty="0">
                <a:solidFill>
                  <a:schemeClr val="accent2"/>
                </a:solidFill>
              </a:rPr>
              <a:t>&lt;aside&gt; </a:t>
            </a:r>
            <a:r>
              <a:rPr lang="en-US" dirty="0"/>
              <a:t>- defines content aside from the content it is placed in</a:t>
            </a:r>
          </a:p>
          <a:p>
            <a:pPr lvl="1"/>
            <a:r>
              <a:rPr lang="en-US" b="1" dirty="0">
                <a:solidFill>
                  <a:schemeClr val="accent2"/>
                </a:solidFill>
              </a:rPr>
              <a:t>&lt;footer&gt; </a:t>
            </a:r>
            <a:r>
              <a:rPr lang="en-US" dirty="0"/>
              <a:t>- defines footer information for entire web page such as copyright information, links, logos, etc.</a:t>
            </a:r>
          </a:p>
          <a:p>
            <a:r>
              <a:rPr lang="en-US" dirty="0">
                <a:hlinkClick r:id="rId2"/>
              </a:rPr>
              <a:t>Online example</a:t>
            </a:r>
            <a:r>
              <a:rPr lang="en-US" dirty="0"/>
              <a:t> – Review the HTML code on left side to see how the content is organized with the structural elements. The CSS above the HTML code is what makes the output look the way it does, while the elements provide structure for the content.</a:t>
            </a:r>
          </a:p>
          <a:p>
            <a:pPr marL="0" indent="0">
              <a:buNone/>
            </a:pPr>
            <a:r>
              <a:rPr lang="en-US" sz="900" dirty="0"/>
              <a:t>Source </a:t>
            </a:r>
            <a:r>
              <a:rPr lang="en-US" sz="900" dirty="0">
                <a:hlinkClick r:id="rId3"/>
              </a:rPr>
              <a:t>- Floyd, Kevin and </a:t>
            </a:r>
            <a:r>
              <a:rPr lang="en-US" sz="900" dirty="0" err="1">
                <a:hlinkClick r:id="rId3"/>
              </a:rPr>
              <a:t>Kwak</a:t>
            </a:r>
            <a:r>
              <a:rPr lang="en-US" sz="900" dirty="0">
                <a:hlinkClick r:id="rId3"/>
              </a:rPr>
              <a:t>, </a:t>
            </a:r>
            <a:r>
              <a:rPr lang="en-US" sz="900" dirty="0" err="1">
                <a:hlinkClick r:id="rId3"/>
              </a:rPr>
              <a:t>Myungjae</a:t>
            </a:r>
            <a:r>
              <a:rPr lang="en-US" sz="900" dirty="0">
                <a:hlinkClick r:id="rId3"/>
              </a:rPr>
              <a:t>, "Web Development" (2016). Computer Science and Information Technology Grants Collections. 7</a:t>
            </a:r>
            <a:r>
              <a:rPr lang="en-US" sz="900" dirty="0"/>
              <a:t>. https://oer.galileo.usg.edu/compsci-collections/7 </a:t>
            </a:r>
            <a:r>
              <a:rPr lang="en-US" sz="900" dirty="0">
                <a:hlinkClick r:id="rId4"/>
              </a:rPr>
              <a:t>Licensed by CC-BY</a:t>
            </a:r>
            <a:endParaRPr lang="en-US" sz="900" dirty="0"/>
          </a:p>
          <a:p>
            <a:pPr marL="0" indent="0">
              <a:buNone/>
            </a:pPr>
            <a:endParaRPr lang="en-US" dirty="0"/>
          </a:p>
          <a:p>
            <a:pPr marL="365760" lvl="1" indent="0">
              <a:buNone/>
            </a:pPr>
            <a:endParaRPr lang="en-US" dirty="0"/>
          </a:p>
        </p:txBody>
      </p:sp>
      <p:pic>
        <p:nvPicPr>
          <p:cNvPr id="4" name="Picture 3" descr="HTML 5 Semantic layout wireframe" title="HTML 5 Semantic layout wirefram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5800" y="1524000"/>
            <a:ext cx="3345873" cy="3941713"/>
          </a:xfrm>
          <a:prstGeom prst="rect">
            <a:avLst/>
          </a:prstGeom>
        </p:spPr>
      </p:pic>
    </p:spTree>
    <p:extLst>
      <p:ext uri="{BB962C8B-B14F-4D97-AF65-F5344CB8AC3E}">
        <p14:creationId xmlns:p14="http://schemas.microsoft.com/office/powerpoint/2010/main" val="3335439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Non-semantic Layout Elements</a:t>
            </a:r>
          </a:p>
        </p:txBody>
      </p:sp>
      <p:sp>
        <p:nvSpPr>
          <p:cNvPr id="3" name="Content Placeholder 2"/>
          <p:cNvSpPr>
            <a:spLocks noGrp="1"/>
          </p:cNvSpPr>
          <p:nvPr>
            <p:ph idx="1"/>
          </p:nvPr>
        </p:nvSpPr>
        <p:spPr>
          <a:xfrm>
            <a:off x="392776" y="838200"/>
            <a:ext cx="9144000" cy="5791200"/>
          </a:xfrm>
        </p:spPr>
        <p:txBody>
          <a:bodyPr>
            <a:normAutofit/>
          </a:bodyPr>
          <a:lstStyle/>
          <a:p>
            <a:r>
              <a:rPr lang="en-US" sz="2400" dirty="0"/>
              <a:t>Not all situations are ideal for semantic layout elements to group content together</a:t>
            </a:r>
          </a:p>
          <a:p>
            <a:r>
              <a:rPr lang="en-US" sz="2400" dirty="0"/>
              <a:t>Sometimes you may want to group a set of elements together to affect them all as a single entity with some CSS or JavaScript</a:t>
            </a:r>
          </a:p>
          <a:p>
            <a:r>
              <a:rPr lang="en-US" sz="2400" dirty="0"/>
              <a:t>These cases may be best suited for the &lt;div&gt; and &lt;span&gt; elements</a:t>
            </a:r>
          </a:p>
          <a:p>
            <a:r>
              <a:rPr lang="en-US" sz="2400" dirty="0"/>
              <a:t>&lt;span&gt; - inline non-semantic element that can target specific content</a:t>
            </a:r>
          </a:p>
          <a:p>
            <a:pPr lvl="1"/>
            <a:r>
              <a:rPr lang="en-US" sz="2000" dirty="0"/>
              <a:t>Provides no visual change by itself, needs CSS</a:t>
            </a:r>
          </a:p>
          <a:p>
            <a:r>
              <a:rPr lang="en-US" sz="2400" dirty="0"/>
              <a:t>&lt;div&gt; - block-level non-semantic container element that defines a division or section of a document</a:t>
            </a:r>
          </a:p>
          <a:p>
            <a:pPr lvl="1"/>
            <a:r>
              <a:rPr lang="en-US" sz="2000" dirty="0"/>
              <a:t>Often used as a container for other HTML elements to style them with CSS or execute Java</a:t>
            </a:r>
            <a:r>
              <a:rPr lang="en-US" sz="2000" dirty="0">
                <a:solidFill>
                  <a:schemeClr val="tx2"/>
                </a:solidFill>
              </a:rPr>
              <a:t>S</a:t>
            </a:r>
            <a:r>
              <a:rPr lang="en-US" sz="2000" dirty="0"/>
              <a:t>cript tasks</a:t>
            </a:r>
          </a:p>
          <a:p>
            <a:pPr marL="0" indent="0">
              <a:buNone/>
            </a:pPr>
            <a:r>
              <a:rPr lang="en-US" sz="800" dirty="0"/>
              <a:t>Sources - </a:t>
            </a:r>
            <a:r>
              <a:rPr lang="en-US" sz="800" dirty="0">
                <a:hlinkClick r:id="rId2"/>
              </a:rPr>
              <a:t>"Learning HTML: Guides and </a:t>
            </a:r>
            <a:r>
              <a:rPr lang="en-US" sz="800" dirty="0">
                <a:hlinkClick r:id="rId3"/>
              </a:rPr>
              <a:t>Tutorials</a:t>
            </a:r>
            <a:r>
              <a:rPr lang="en-US" sz="800" dirty="0">
                <a:hlinkClick r:id="rId2"/>
              </a:rPr>
              <a:t>"</a:t>
            </a:r>
            <a:r>
              <a:rPr lang="en-US" sz="800" dirty="0"/>
              <a:t> by Mozilla Developers Network is licensed under </a:t>
            </a:r>
            <a:r>
              <a:rPr lang="en-US" sz="800" u="sng" dirty="0">
                <a:hlinkClick r:id="rId4"/>
              </a:rPr>
              <a:t>CC BY-SA 2.5</a:t>
            </a:r>
            <a:endParaRPr lang="en-US" sz="800" dirty="0"/>
          </a:p>
          <a:p>
            <a:pPr marL="0" indent="0">
              <a:buNone/>
            </a:pPr>
            <a:endParaRPr lang="en-US" sz="2200" dirty="0"/>
          </a:p>
        </p:txBody>
      </p:sp>
    </p:spTree>
    <p:extLst>
      <p:ext uri="{BB962C8B-B14F-4D97-AF65-F5344CB8AC3E}">
        <p14:creationId xmlns:p14="http://schemas.microsoft.com/office/powerpoint/2010/main" val="3080965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 Element</a:t>
            </a:r>
          </a:p>
        </p:txBody>
      </p:sp>
      <p:sp>
        <p:nvSpPr>
          <p:cNvPr id="3" name="Content Placeholder 2"/>
          <p:cNvSpPr>
            <a:spLocks noGrp="1"/>
          </p:cNvSpPr>
          <p:nvPr>
            <p:ph idx="1"/>
          </p:nvPr>
        </p:nvSpPr>
        <p:spPr/>
        <p:txBody>
          <a:bodyPr/>
          <a:lstStyle/>
          <a:p>
            <a:r>
              <a:rPr lang="en-US" dirty="0">
                <a:hlinkClick r:id="rId2"/>
              </a:rPr>
              <a:t>Online example</a:t>
            </a:r>
            <a:endParaRPr lang="en-US" dirty="0"/>
          </a:p>
          <a:p>
            <a:endParaRPr lang="en-US" dirty="0"/>
          </a:p>
          <a:p>
            <a:pPr marL="0" indent="0">
              <a:buNone/>
            </a:pPr>
            <a:r>
              <a:rPr lang="en-US" dirty="0"/>
              <a:t>Example</a:t>
            </a:r>
          </a:p>
          <a:p>
            <a:pPr marL="0" indent="0">
              <a:buNone/>
            </a:pPr>
            <a:endParaRPr lang="en-US" dirty="0"/>
          </a:p>
          <a:p>
            <a:pPr marL="0" indent="0">
              <a:buNone/>
            </a:pPr>
            <a:endParaRPr lang="en-US" dirty="0"/>
          </a:p>
          <a:p>
            <a:pPr marL="0" indent="0">
              <a:buNone/>
            </a:pPr>
            <a:endParaRPr lang="en-US" dirty="0">
              <a:solidFill>
                <a:schemeClr val="accent2"/>
              </a:solidFill>
            </a:endParaRPr>
          </a:p>
          <a:p>
            <a:pPr marL="0" indent="0">
              <a:buNone/>
            </a:pPr>
            <a:r>
              <a:rPr lang="en-US" dirty="0">
                <a:solidFill>
                  <a:schemeClr val="accent2"/>
                </a:solidFill>
              </a:rPr>
              <a:t>Practice</a:t>
            </a:r>
          </a:p>
          <a:p>
            <a:pPr marL="0" indent="0">
              <a:buNone/>
            </a:pPr>
            <a:r>
              <a:rPr lang="en-US" sz="1600" dirty="0"/>
              <a:t>Tweak the code in the left panel to see what happens in the right panel after you click “Run”</a:t>
            </a:r>
          </a:p>
          <a:p>
            <a:r>
              <a:rPr lang="en-US" sz="1600" dirty="0"/>
              <a:t>Use the existing code as an example to create a new paragraph under the existing one to list your two favorite colors – </a:t>
            </a:r>
            <a:r>
              <a:rPr lang="en-US" sz="1600" dirty="0">
                <a:hlinkClick r:id="rId2"/>
              </a:rPr>
              <a:t>W3Schools Span</a:t>
            </a:r>
            <a:endParaRPr lang="en-US" sz="1600" dirty="0"/>
          </a:p>
          <a:p>
            <a:endParaRPr lang="en-US" sz="1600" dirty="0"/>
          </a:p>
          <a:p>
            <a:pPr marL="0" indent="0">
              <a:buNone/>
            </a:pPr>
            <a:r>
              <a:rPr lang="en-US" sz="800" dirty="0"/>
              <a:t>Source - HTML Examples from W3Schools.com, copyright </a:t>
            </a:r>
            <a:r>
              <a:rPr lang="en-US" sz="800" dirty="0" err="1"/>
              <a:t>Refsnes</a:t>
            </a:r>
            <a:r>
              <a:rPr lang="en-US" sz="800" dirty="0"/>
              <a:t> Data</a:t>
            </a:r>
          </a:p>
          <a:p>
            <a:pPr marL="0" indent="0">
              <a:buNone/>
            </a:pPr>
            <a:endParaRPr lang="en-US" sz="1600" dirty="0"/>
          </a:p>
        </p:txBody>
      </p:sp>
      <p:pic>
        <p:nvPicPr>
          <p:cNvPr id="4" name="Picture 3" descr="Span element HTML code example" title="Span element HTML code exam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86000"/>
            <a:ext cx="4725059" cy="819264"/>
          </a:xfrm>
          <a:prstGeom prst="rect">
            <a:avLst/>
          </a:prstGeom>
        </p:spPr>
      </p:pic>
      <p:sp>
        <p:nvSpPr>
          <p:cNvPr id="5" name="Right Arrow 4" title="right arrow"/>
          <p:cNvSpPr/>
          <p:nvPr/>
        </p:nvSpPr>
        <p:spPr>
          <a:xfrm>
            <a:off x="5334000" y="2505132"/>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pan element HTML code rendered in a browser" title="Span element HTML code rendered in a browse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261" y="2057400"/>
            <a:ext cx="4458322" cy="1476581"/>
          </a:xfrm>
          <a:prstGeom prst="rect">
            <a:avLst/>
          </a:prstGeom>
        </p:spPr>
      </p:pic>
    </p:spTree>
    <p:extLst>
      <p:ext uri="{BB962C8B-B14F-4D97-AF65-F5344CB8AC3E}">
        <p14:creationId xmlns:p14="http://schemas.microsoft.com/office/powerpoint/2010/main" val="3005374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Div</a:t>
            </a:r>
            <a:r>
              <a:rPr lang="en-US" dirty="0"/>
              <a:t> Element</a:t>
            </a:r>
          </a:p>
        </p:txBody>
      </p:sp>
      <p:sp>
        <p:nvSpPr>
          <p:cNvPr id="3" name="Content Placeholder 2"/>
          <p:cNvSpPr>
            <a:spLocks noGrp="1"/>
          </p:cNvSpPr>
          <p:nvPr>
            <p:ph idx="1"/>
          </p:nvPr>
        </p:nvSpPr>
        <p:spPr/>
        <p:txBody>
          <a:bodyPr/>
          <a:lstStyle/>
          <a:p>
            <a:r>
              <a:rPr lang="en-US" dirty="0">
                <a:hlinkClick r:id="rId2"/>
              </a:rPr>
              <a:t>Online example</a:t>
            </a:r>
            <a:endParaRPr lang="en-US" dirty="0"/>
          </a:p>
          <a:p>
            <a:endParaRPr lang="en-US" dirty="0"/>
          </a:p>
          <a:p>
            <a:pPr marL="0" indent="0">
              <a:buNone/>
            </a:pPr>
            <a:r>
              <a:rPr lang="en-US" dirty="0"/>
              <a:t>Example</a:t>
            </a:r>
          </a:p>
          <a:p>
            <a:pPr marL="0" indent="0">
              <a:buNone/>
            </a:pPr>
            <a:endParaRPr lang="en-US" dirty="0"/>
          </a:p>
          <a:p>
            <a:pPr marL="0" indent="0">
              <a:buNone/>
            </a:pPr>
            <a:endParaRPr lang="en-US" dirty="0"/>
          </a:p>
          <a:p>
            <a:pPr marL="0" indent="0">
              <a:buNone/>
            </a:pPr>
            <a:endParaRPr lang="en-US" dirty="0">
              <a:solidFill>
                <a:schemeClr val="accent2"/>
              </a:solidFill>
            </a:endParaRPr>
          </a:p>
          <a:p>
            <a:pPr marL="0" indent="0">
              <a:buNone/>
            </a:pPr>
            <a:r>
              <a:rPr lang="en-US" dirty="0">
                <a:solidFill>
                  <a:schemeClr val="accent2"/>
                </a:solidFill>
              </a:rPr>
              <a:t>Practice</a:t>
            </a:r>
          </a:p>
          <a:p>
            <a:pPr marL="0" indent="0">
              <a:buNone/>
            </a:pPr>
            <a:r>
              <a:rPr lang="en-US" sz="1600" dirty="0"/>
              <a:t>Tweak the code in the left panel to see what happens in the right panel after you click “Run”</a:t>
            </a:r>
          </a:p>
          <a:p>
            <a:r>
              <a:rPr lang="en-US" sz="1600" dirty="0"/>
              <a:t>Use the existing code as an example to create a new div under the existing one to explain your favorite movie. Include a heading element and a paragraph element in the div – </a:t>
            </a:r>
            <a:r>
              <a:rPr lang="en-US" sz="1600" dirty="0">
                <a:hlinkClick r:id="rId3"/>
              </a:rPr>
              <a:t>W3Schools </a:t>
            </a:r>
            <a:r>
              <a:rPr lang="en-US" sz="1600" dirty="0" err="1">
                <a:hlinkClick r:id="rId3"/>
              </a:rPr>
              <a:t>Div</a:t>
            </a:r>
            <a:endParaRPr lang="en-US" sz="1600" dirty="0"/>
          </a:p>
          <a:p>
            <a:endParaRPr lang="en-US" sz="1600" dirty="0"/>
          </a:p>
          <a:p>
            <a:pPr marL="0" indent="0">
              <a:buNone/>
            </a:pPr>
            <a:r>
              <a:rPr lang="en-US" sz="800" dirty="0"/>
              <a:t>Source - HTML Examples from W3Schools.com, copyright </a:t>
            </a:r>
            <a:r>
              <a:rPr lang="en-US" sz="800" dirty="0" err="1"/>
              <a:t>Refsnes</a:t>
            </a:r>
            <a:r>
              <a:rPr lang="en-US" sz="800" dirty="0"/>
              <a:t> Data</a:t>
            </a:r>
          </a:p>
          <a:p>
            <a:pPr marL="0" indent="0">
              <a:buNone/>
            </a:pPr>
            <a:endParaRPr lang="en-US" sz="1600" dirty="0"/>
          </a:p>
        </p:txBody>
      </p:sp>
      <p:pic>
        <p:nvPicPr>
          <p:cNvPr id="7" name="Picture 6" descr="Div element HTML code example" title="Div element HTML code examp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2286000"/>
            <a:ext cx="4010585" cy="981212"/>
          </a:xfrm>
          <a:prstGeom prst="rect">
            <a:avLst/>
          </a:prstGeom>
        </p:spPr>
      </p:pic>
      <p:sp>
        <p:nvSpPr>
          <p:cNvPr id="5" name="Right Arrow 4" title="right arror"/>
          <p:cNvSpPr/>
          <p:nvPr/>
        </p:nvSpPr>
        <p:spPr>
          <a:xfrm>
            <a:off x="5334000" y="2505132"/>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v element HTML code rendered in a browser" title="Div element HTML code rendered in a browse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1981200"/>
            <a:ext cx="4934639" cy="2181529"/>
          </a:xfrm>
          <a:prstGeom prst="rect">
            <a:avLst/>
          </a:prstGeom>
        </p:spPr>
      </p:pic>
    </p:spTree>
    <p:extLst>
      <p:ext uri="{BB962C8B-B14F-4D97-AF65-F5344CB8AC3E}">
        <p14:creationId xmlns:p14="http://schemas.microsoft.com/office/powerpoint/2010/main" val="178773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Expected Learning Outcomes</a:t>
            </a:r>
            <a:endParaRPr dirty="0"/>
          </a:p>
        </p:txBody>
      </p:sp>
      <p:sp>
        <p:nvSpPr>
          <p:cNvPr id="14" name="Content Placeholder 13"/>
          <p:cNvSpPr>
            <a:spLocks noGrp="1"/>
          </p:cNvSpPr>
          <p:nvPr>
            <p:ph idx="1"/>
          </p:nvPr>
        </p:nvSpPr>
        <p:spPr/>
        <p:txBody>
          <a:bodyPr>
            <a:normAutofit/>
          </a:bodyPr>
          <a:lstStyle/>
          <a:p>
            <a:r>
              <a:rPr lang="en-US" sz="3200" dirty="0">
                <a:solidFill>
                  <a:schemeClr val="tx2"/>
                </a:solidFill>
              </a:rPr>
              <a:t>Heading element, paragraph element, line break and horizontal rule, blockquote element, phrase elements</a:t>
            </a:r>
          </a:p>
          <a:p>
            <a:r>
              <a:rPr lang="en-US" sz="3200" dirty="0"/>
              <a:t>HTML Lists</a:t>
            </a:r>
          </a:p>
          <a:p>
            <a:r>
              <a:rPr lang="en-US" sz="3200" dirty="0"/>
              <a:t>Special characters on the web</a:t>
            </a:r>
          </a:p>
          <a:p>
            <a:r>
              <a:rPr lang="en-US" sz="3200" dirty="0"/>
              <a:t>Syntax validation</a:t>
            </a:r>
          </a:p>
          <a:p>
            <a:r>
              <a:rPr lang="en-US" sz="3200" dirty="0"/>
              <a:t>Structural elements</a:t>
            </a:r>
          </a:p>
          <a:p>
            <a:r>
              <a:rPr lang="en-US" sz="3200" dirty="0"/>
              <a:t>Anchor element for links</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Hyperlinks</a:t>
            </a:r>
          </a:p>
        </p:txBody>
      </p:sp>
      <p:sp>
        <p:nvSpPr>
          <p:cNvPr id="3" name="Content Placeholder 2"/>
          <p:cNvSpPr>
            <a:spLocks noGrp="1"/>
          </p:cNvSpPr>
          <p:nvPr>
            <p:ph idx="1"/>
          </p:nvPr>
        </p:nvSpPr>
        <p:spPr>
          <a:xfrm>
            <a:off x="392776" y="838200"/>
            <a:ext cx="6541424" cy="5781676"/>
          </a:xfrm>
        </p:spPr>
        <p:txBody>
          <a:bodyPr>
            <a:normAutofit/>
          </a:bodyPr>
          <a:lstStyle/>
          <a:p>
            <a:r>
              <a:rPr lang="en-US" sz="2400" dirty="0"/>
              <a:t>Allow navigation from one web page to another, or to any other linkable resource such as images, videos, apps, and anything else that can live on the World Wide Web</a:t>
            </a:r>
          </a:p>
          <a:p>
            <a:r>
              <a:rPr lang="en-US" sz="2400" dirty="0"/>
              <a:t>Typically created by turning text into a “hot spot” that when clicked will open the linked web resource</a:t>
            </a:r>
          </a:p>
          <a:p>
            <a:pPr lvl="1"/>
            <a:r>
              <a:rPr lang="en-US" sz="2000" dirty="0"/>
              <a:t>Can be single or multiple words, or a block of elements</a:t>
            </a:r>
          </a:p>
          <a:p>
            <a:pPr lvl="1"/>
            <a:r>
              <a:rPr lang="en-US" sz="2000" dirty="0"/>
              <a:t>Images can be turned into links too</a:t>
            </a:r>
          </a:p>
          <a:p>
            <a:r>
              <a:rPr lang="en-US" sz="2400" dirty="0"/>
              <a:t>When linking amongst a site’s pages, all pages should have return links via a menu or text that can return the user to the page they came from</a:t>
            </a:r>
          </a:p>
          <a:p>
            <a:pPr marL="0" indent="0">
              <a:buNone/>
            </a:pPr>
            <a:r>
              <a:rPr lang="en-US" sz="900" dirty="0"/>
              <a:t>Source </a:t>
            </a:r>
            <a:r>
              <a:rPr lang="en-US" sz="900" dirty="0">
                <a:hlinkClick r:id="rId2"/>
              </a:rPr>
              <a:t>- Floyd, Kevin and </a:t>
            </a:r>
            <a:r>
              <a:rPr lang="en-US" sz="900" dirty="0" err="1">
                <a:hlinkClick r:id="rId2"/>
              </a:rPr>
              <a:t>Kwak</a:t>
            </a:r>
            <a:r>
              <a:rPr lang="en-US" sz="900" dirty="0">
                <a:hlinkClick r:id="rId2"/>
              </a:rPr>
              <a:t>, </a:t>
            </a:r>
            <a:r>
              <a:rPr lang="en-US" sz="900" dirty="0" err="1">
                <a:hlinkClick r:id="rId2"/>
              </a:rPr>
              <a:t>Myungjae</a:t>
            </a:r>
            <a:r>
              <a:rPr lang="en-US" sz="900" dirty="0">
                <a:hlinkClick r:id="rId2"/>
              </a:rPr>
              <a:t>, "Web Development" (2016). Computer Science and Information Technology Grants Collections. 7</a:t>
            </a:r>
            <a:r>
              <a:rPr lang="en-US" sz="900" dirty="0"/>
              <a:t>. https://oer.galileo.usg.edu/compsci-collections/7 </a:t>
            </a:r>
            <a:r>
              <a:rPr lang="en-US" sz="900" dirty="0">
                <a:hlinkClick r:id="rId3"/>
              </a:rPr>
              <a:t>Licensed by CC-BY</a:t>
            </a:r>
            <a:endParaRPr lang="en-US" sz="900" dirty="0"/>
          </a:p>
          <a:p>
            <a:pPr marL="0" indent="0">
              <a:buNone/>
            </a:pPr>
            <a:endParaRPr lang="en-US" sz="2400" dirty="0"/>
          </a:p>
        </p:txBody>
      </p:sp>
      <p:pic>
        <p:nvPicPr>
          <p:cNvPr id="4" name="Picture 3" descr="Hyperlinks example of two web pages linked to each other" title="Hyperlinks example of two web pages linked to each oth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2133600"/>
            <a:ext cx="5646851" cy="3048000"/>
          </a:xfrm>
          <a:prstGeom prst="rect">
            <a:avLst/>
          </a:prstGeom>
        </p:spPr>
      </p:pic>
    </p:spTree>
    <p:extLst>
      <p:ext uri="{BB962C8B-B14F-4D97-AF65-F5344CB8AC3E}">
        <p14:creationId xmlns:p14="http://schemas.microsoft.com/office/powerpoint/2010/main" val="2374053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 Element</a:t>
            </a:r>
          </a:p>
        </p:txBody>
      </p:sp>
      <p:sp>
        <p:nvSpPr>
          <p:cNvPr id="3" name="Content Placeholder 2"/>
          <p:cNvSpPr>
            <a:spLocks noGrp="1"/>
          </p:cNvSpPr>
          <p:nvPr>
            <p:ph idx="1"/>
          </p:nvPr>
        </p:nvSpPr>
        <p:spPr/>
        <p:txBody>
          <a:bodyPr>
            <a:normAutofit fontScale="92500" lnSpcReduction="20000"/>
          </a:bodyPr>
          <a:lstStyle/>
          <a:p>
            <a:r>
              <a:rPr lang="en-US" dirty="0"/>
              <a:t>Anchor element along with its attributes are what create a hyperlink</a:t>
            </a:r>
          </a:p>
          <a:p>
            <a:r>
              <a:rPr lang="en-US" dirty="0"/>
              <a:t>Classified as a container and inline-level tag</a:t>
            </a:r>
          </a:p>
          <a:p>
            <a:r>
              <a:rPr lang="en-US" dirty="0"/>
              <a:t>Tag is &lt;a&gt;&lt;/a&gt;</a:t>
            </a:r>
          </a:p>
          <a:p>
            <a:r>
              <a:rPr lang="en-US" dirty="0" err="1"/>
              <a:t>href</a:t>
            </a:r>
            <a:r>
              <a:rPr lang="en-US" dirty="0"/>
              <a:t> attribute of Anchor element is required</a:t>
            </a:r>
          </a:p>
          <a:p>
            <a:pPr lvl="1"/>
            <a:r>
              <a:rPr lang="en-US" dirty="0"/>
              <a:t>Hypertext reference – path to the linked file</a:t>
            </a:r>
          </a:p>
          <a:p>
            <a:r>
              <a:rPr lang="en-US" dirty="0"/>
              <a:t>target attribute toggle how link opens</a:t>
            </a:r>
          </a:p>
          <a:p>
            <a:pPr lvl="1"/>
            <a:r>
              <a:rPr lang="en-US" dirty="0"/>
              <a:t>target=“_blank” will open the link in a new tab or window</a:t>
            </a:r>
          </a:p>
          <a:p>
            <a:r>
              <a:rPr lang="en-US" dirty="0">
                <a:hlinkClick r:id="rId2"/>
              </a:rPr>
              <a:t>Online example</a:t>
            </a:r>
            <a:r>
              <a:rPr lang="en-US" dirty="0"/>
              <a:t>, </a:t>
            </a:r>
            <a:r>
              <a:rPr lang="en-US" dirty="0">
                <a:hlinkClick r:id="rId3"/>
              </a:rPr>
              <a:t>target example</a:t>
            </a:r>
            <a:endParaRPr lang="en-US" dirty="0"/>
          </a:p>
          <a:p>
            <a:pPr marL="0" indent="0">
              <a:buNone/>
            </a:pPr>
            <a:r>
              <a:rPr lang="en-US" dirty="0">
                <a:solidFill>
                  <a:schemeClr val="accent2"/>
                </a:solidFill>
              </a:rPr>
              <a:t>Practice</a:t>
            </a:r>
          </a:p>
          <a:p>
            <a:pPr marL="0" indent="0">
              <a:buNone/>
            </a:pPr>
            <a:r>
              <a:rPr lang="en-US" sz="1200" dirty="0"/>
              <a:t>Tweak the code in the left panel to see what happens in the right panel after you click “Run”</a:t>
            </a:r>
          </a:p>
          <a:p>
            <a:r>
              <a:rPr lang="en-US" sz="1200" dirty="0"/>
              <a:t>Complete Exercise 1 from the HTML Links exercises – </a:t>
            </a:r>
            <a:r>
              <a:rPr lang="en-US" sz="1200" dirty="0">
                <a:hlinkClick r:id="rId4"/>
              </a:rPr>
              <a:t>W3Schools HTML Links</a:t>
            </a:r>
            <a:endParaRPr lang="en-US" sz="1200" dirty="0"/>
          </a:p>
          <a:p>
            <a:r>
              <a:rPr lang="en-US" sz="1200" dirty="0"/>
              <a:t>Scroll to the “Active learning: creating your own example link” section and follow the directions. You can create content related to your favorite movie, and then link to that movie’s IMDB page if you’d like. – </a:t>
            </a:r>
            <a:r>
              <a:rPr lang="en-US" sz="1200" dirty="0">
                <a:hlinkClick r:id="rId5"/>
              </a:rPr>
              <a:t>MDN Web Docs Creating Hyperlinks</a:t>
            </a:r>
            <a:endParaRPr lang="en-US" sz="1200" dirty="0"/>
          </a:p>
          <a:p>
            <a:pPr marL="0" indent="0">
              <a:buNone/>
            </a:pPr>
            <a:endParaRPr lang="en-US" sz="1200" dirty="0"/>
          </a:p>
          <a:p>
            <a:pPr marL="0" indent="0">
              <a:buNone/>
            </a:pPr>
            <a:r>
              <a:rPr lang="en-US" sz="800" dirty="0"/>
              <a:t>Source - </a:t>
            </a:r>
            <a:r>
              <a:rPr lang="en-US" sz="800" dirty="0">
                <a:hlinkClick r:id="rId6"/>
              </a:rPr>
              <a:t>- Floyd, Kevin and </a:t>
            </a:r>
            <a:r>
              <a:rPr lang="en-US" sz="800" dirty="0" err="1">
                <a:hlinkClick r:id="rId6"/>
              </a:rPr>
              <a:t>Kwak</a:t>
            </a:r>
            <a:r>
              <a:rPr lang="en-US" sz="800" dirty="0">
                <a:hlinkClick r:id="rId6"/>
              </a:rPr>
              <a:t>, </a:t>
            </a:r>
            <a:r>
              <a:rPr lang="en-US" sz="800" dirty="0" err="1">
                <a:hlinkClick r:id="rId6"/>
              </a:rPr>
              <a:t>Myungjae</a:t>
            </a:r>
            <a:r>
              <a:rPr lang="en-US" sz="800" dirty="0">
                <a:hlinkClick r:id="rId6"/>
              </a:rPr>
              <a:t>, "Web Development" (2016). Computer Science and Information Technology Grants Collections. 7</a:t>
            </a:r>
            <a:r>
              <a:rPr lang="en-US" sz="800" dirty="0"/>
              <a:t>. https://oer.galileo.usg.edu/compsci-collections/7 </a:t>
            </a:r>
            <a:r>
              <a:rPr lang="en-US" sz="800" dirty="0">
                <a:hlinkClick r:id="rId7"/>
              </a:rPr>
              <a:t>Licensed by CC-BY</a:t>
            </a:r>
            <a:endParaRPr lang="en-US" sz="800" dirty="0"/>
          </a:p>
          <a:p>
            <a:pPr marL="0" indent="0">
              <a:buNone/>
            </a:pPr>
            <a:r>
              <a:rPr lang="en-US" sz="800" dirty="0"/>
              <a:t> HTML Examples from W3Schools.com, copyright </a:t>
            </a:r>
            <a:r>
              <a:rPr lang="en-US" sz="800" dirty="0" err="1"/>
              <a:t>Refsnes</a:t>
            </a:r>
            <a:r>
              <a:rPr lang="en-US" sz="800" dirty="0"/>
              <a:t> Data - </a:t>
            </a:r>
            <a:r>
              <a:rPr lang="en-US" sz="800" dirty="0">
                <a:hlinkClick r:id="rId5"/>
              </a:rPr>
              <a:t>"Learning HTML: Guides and Tutorials"</a:t>
            </a:r>
            <a:r>
              <a:rPr lang="en-US" sz="800" dirty="0"/>
              <a:t> by Mozilla Developers Network is licensed under </a:t>
            </a:r>
            <a:r>
              <a:rPr lang="en-US" sz="800" u="sng" dirty="0">
                <a:hlinkClick r:id="rId8"/>
              </a:rPr>
              <a:t>CC BY-SA 2.5</a:t>
            </a:r>
            <a:endParaRPr lang="en-US" sz="800" dirty="0">
              <a:solidFill>
                <a:schemeClr val="tx2"/>
              </a:solidFill>
            </a:endParaRPr>
          </a:p>
          <a:p>
            <a:pPr marL="0" indent="0">
              <a:buNone/>
            </a:pPr>
            <a:endParaRPr lang="en-US" dirty="0"/>
          </a:p>
          <a:p>
            <a:pPr marL="0" indent="0">
              <a:buNone/>
            </a:pPr>
            <a:endParaRPr lang="en-US" dirty="0"/>
          </a:p>
        </p:txBody>
      </p:sp>
      <p:sp>
        <p:nvSpPr>
          <p:cNvPr id="4" name="Rectangle 3"/>
          <p:cNvSpPr/>
          <p:nvPr/>
        </p:nvSpPr>
        <p:spPr>
          <a:xfrm>
            <a:off x="8695505" y="1072583"/>
            <a:ext cx="1487908" cy="523220"/>
          </a:xfrm>
          <a:prstGeom prst="rect">
            <a:avLst/>
          </a:prstGeom>
        </p:spPr>
        <p:txBody>
          <a:bodyPr wrap="none">
            <a:spAutoFit/>
          </a:bodyPr>
          <a:lstStyle/>
          <a:p>
            <a:r>
              <a:rPr lang="en-US" sz="2800" dirty="0"/>
              <a:t>Example</a:t>
            </a:r>
          </a:p>
        </p:txBody>
      </p:sp>
      <p:pic>
        <p:nvPicPr>
          <p:cNvPr id="6" name="Picture 5" descr="Anchor element HTML code example" title="Anchor element HTML code exampl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29400" y="1655970"/>
            <a:ext cx="5449060" cy="333422"/>
          </a:xfrm>
          <a:prstGeom prst="rect">
            <a:avLst/>
          </a:prstGeom>
        </p:spPr>
      </p:pic>
      <p:sp>
        <p:nvSpPr>
          <p:cNvPr id="7" name="Down Arrow 6" title="down arrow"/>
          <p:cNvSpPr/>
          <p:nvPr/>
        </p:nvSpPr>
        <p:spPr>
          <a:xfrm>
            <a:off x="9277718" y="2099163"/>
            <a:ext cx="323482" cy="284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nchor element HTML code rendered in a browser" title="Anchor element HTML code rendered in a browse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88588" y="2446824"/>
            <a:ext cx="4296375" cy="2048161"/>
          </a:xfrm>
          <a:prstGeom prst="rect">
            <a:avLst/>
          </a:prstGeom>
        </p:spPr>
      </p:pic>
    </p:spTree>
    <p:extLst>
      <p:ext uri="{BB962C8B-B14F-4D97-AF65-F5344CB8AC3E}">
        <p14:creationId xmlns:p14="http://schemas.microsoft.com/office/powerpoint/2010/main" val="139374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Level Links</a:t>
            </a:r>
          </a:p>
        </p:txBody>
      </p:sp>
      <p:sp>
        <p:nvSpPr>
          <p:cNvPr id="3" name="Content Placeholder 2"/>
          <p:cNvSpPr>
            <a:spLocks noGrp="1"/>
          </p:cNvSpPr>
          <p:nvPr>
            <p:ph idx="1"/>
          </p:nvPr>
        </p:nvSpPr>
        <p:spPr/>
        <p:txBody>
          <a:bodyPr/>
          <a:lstStyle/>
          <a:p>
            <a:r>
              <a:rPr lang="en-US" dirty="0"/>
              <a:t>Any content can be turned into links, including block level elements</a:t>
            </a:r>
          </a:p>
          <a:p>
            <a:r>
              <a:rPr lang="en-US" dirty="0"/>
              <a:t>Could be an image, headings, a paragraph, or a div, so any block level elements can be turned into a link</a:t>
            </a:r>
          </a:p>
          <a:p>
            <a:pPr marL="0" indent="0">
              <a:buNone/>
            </a:pPr>
            <a:r>
              <a:rPr lang="en-US" sz="3200" dirty="0"/>
              <a:t>Example</a:t>
            </a:r>
          </a:p>
          <a:p>
            <a:pPr marL="0" indent="0">
              <a:buNone/>
            </a:pPr>
            <a:r>
              <a:rPr lang="en-US" dirty="0">
                <a:solidFill>
                  <a:schemeClr val="accent2"/>
                </a:solidFill>
              </a:rPr>
              <a:t>&lt;a </a:t>
            </a:r>
            <a:r>
              <a:rPr lang="en-US" dirty="0" err="1">
                <a:solidFill>
                  <a:schemeClr val="accent2"/>
                </a:solidFill>
              </a:rPr>
              <a:t>href</a:t>
            </a:r>
            <a:r>
              <a:rPr lang="en-US" dirty="0">
                <a:solidFill>
                  <a:schemeClr val="accent2"/>
                </a:solidFill>
              </a:rPr>
              <a:t>=“https://google.com”&gt;</a:t>
            </a:r>
          </a:p>
          <a:p>
            <a:pPr marL="0" indent="0">
              <a:buNone/>
            </a:pPr>
            <a:r>
              <a:rPr lang="en-US" dirty="0">
                <a:solidFill>
                  <a:schemeClr val="accent2"/>
                </a:solidFill>
              </a:rPr>
              <a:t>&lt;h1&gt;Google&lt;/h1&gt;</a:t>
            </a:r>
          </a:p>
          <a:p>
            <a:pPr marL="0" indent="0">
              <a:buNone/>
            </a:pPr>
            <a:r>
              <a:rPr lang="en-US" dirty="0">
                <a:solidFill>
                  <a:schemeClr val="accent2"/>
                </a:solidFill>
              </a:rPr>
              <a:t>&lt;p&gt;Google is the best search engine in the galaxy!&lt;/p&gt;</a:t>
            </a:r>
          </a:p>
          <a:p>
            <a:pPr marL="0" indent="0">
              <a:buNone/>
            </a:pPr>
            <a:r>
              <a:rPr lang="en-US" dirty="0">
                <a:solidFill>
                  <a:schemeClr val="accent2"/>
                </a:solidFill>
              </a:rPr>
              <a:t>&lt;/a&gt;</a:t>
            </a:r>
          </a:p>
        </p:txBody>
      </p:sp>
      <p:sp>
        <p:nvSpPr>
          <p:cNvPr id="4" name="Right Arrow 3" title="right arrow"/>
          <p:cNvSpPr/>
          <p:nvPr/>
        </p:nvSpPr>
        <p:spPr>
          <a:xfrm>
            <a:off x="6248400" y="2971800"/>
            <a:ext cx="6096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ample of what a block level link looks like" title="Example of what a block level link looks l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220" y="2667000"/>
            <a:ext cx="4925112" cy="1781424"/>
          </a:xfrm>
          <a:prstGeom prst="rect">
            <a:avLst/>
          </a:prstGeom>
        </p:spPr>
      </p:pic>
    </p:spTree>
    <p:extLst>
      <p:ext uri="{BB962C8B-B14F-4D97-AF65-F5344CB8AC3E}">
        <p14:creationId xmlns:p14="http://schemas.microsoft.com/office/powerpoint/2010/main" val="221678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URLs and Paths</a:t>
            </a:r>
          </a:p>
        </p:txBody>
      </p:sp>
      <p:sp>
        <p:nvSpPr>
          <p:cNvPr id="3" name="Content Placeholder 2"/>
          <p:cNvSpPr>
            <a:spLocks noGrp="1"/>
          </p:cNvSpPr>
          <p:nvPr>
            <p:ph idx="1"/>
          </p:nvPr>
        </p:nvSpPr>
        <p:spPr>
          <a:xfrm>
            <a:off x="392776" y="838200"/>
            <a:ext cx="11646824" cy="5854244"/>
          </a:xfrm>
        </p:spPr>
        <p:txBody>
          <a:bodyPr>
            <a:normAutofit fontScale="92500" lnSpcReduction="20000"/>
          </a:bodyPr>
          <a:lstStyle/>
          <a:p>
            <a:r>
              <a:rPr lang="en-US" dirty="0"/>
              <a:t>The </a:t>
            </a:r>
            <a:r>
              <a:rPr lang="en-US" dirty="0" err="1"/>
              <a:t>href</a:t>
            </a:r>
            <a:r>
              <a:rPr lang="en-US" dirty="0"/>
              <a:t> value for most anchor elements to create a hyperlink is typically a URL</a:t>
            </a:r>
          </a:p>
          <a:p>
            <a:r>
              <a:rPr lang="en-US" dirty="0"/>
              <a:t>The URLs use paths to find a web file in a web server’s </a:t>
            </a:r>
            <a:r>
              <a:rPr lang="en-US" dirty="0" err="1"/>
              <a:t>filesystem</a:t>
            </a:r>
            <a:endParaRPr lang="en-US" dirty="0"/>
          </a:p>
          <a:p>
            <a:pPr lvl="1"/>
            <a:r>
              <a:rPr lang="en-US" dirty="0"/>
              <a:t>E.g., Mozilla’s English homepage file is found at </a:t>
            </a:r>
            <a:r>
              <a:rPr lang="en-US" dirty="0">
                <a:solidFill>
                  <a:schemeClr val="accent2"/>
                </a:solidFill>
                <a:hlinkClick r:id="rId2"/>
              </a:rPr>
              <a:t>https://www.Mozilla.org/en-US/</a:t>
            </a:r>
            <a:endParaRPr lang="en-US" dirty="0">
              <a:solidFill>
                <a:schemeClr val="accent2"/>
              </a:solidFill>
            </a:endParaRPr>
          </a:p>
          <a:p>
            <a:pPr lvl="1"/>
            <a:r>
              <a:rPr lang="en-US" dirty="0">
                <a:solidFill>
                  <a:schemeClr val="tx2"/>
                </a:solidFill>
              </a:rPr>
              <a:t>The path implies that an index.html file is located on a Mozilla server under the </a:t>
            </a:r>
            <a:r>
              <a:rPr lang="en-US" dirty="0" err="1">
                <a:solidFill>
                  <a:schemeClr val="tx2"/>
                </a:solidFill>
              </a:rPr>
              <a:t>en</a:t>
            </a:r>
            <a:r>
              <a:rPr lang="en-US" dirty="0">
                <a:solidFill>
                  <a:schemeClr val="tx2"/>
                </a:solidFill>
              </a:rPr>
              <a:t>-US directory</a:t>
            </a:r>
          </a:p>
          <a:p>
            <a:r>
              <a:rPr lang="en-US" dirty="0">
                <a:solidFill>
                  <a:schemeClr val="tx2"/>
                </a:solidFill>
              </a:rPr>
              <a:t>If you know the path to a web file on a web server it can be linked</a:t>
            </a:r>
          </a:p>
          <a:p>
            <a:r>
              <a:rPr lang="en-US" dirty="0">
                <a:solidFill>
                  <a:schemeClr val="tx2"/>
                </a:solidFill>
              </a:rPr>
              <a:t>The type of link to access web files depends on where you are linking out from</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sz="900" dirty="0">
              <a:solidFill>
                <a:schemeClr val="tx2"/>
              </a:solidFill>
            </a:endParaRPr>
          </a:p>
          <a:p>
            <a:pPr marL="0" indent="0">
              <a:buNone/>
            </a:pPr>
            <a:endParaRPr lang="en-US" dirty="0">
              <a:solidFill>
                <a:schemeClr val="tx2"/>
              </a:solidFill>
            </a:endParaRPr>
          </a:p>
          <a:p>
            <a:pPr marL="0" indent="0">
              <a:buNone/>
            </a:pPr>
            <a:r>
              <a:rPr lang="en-US" dirty="0">
                <a:solidFill>
                  <a:schemeClr val="tx2"/>
                </a:solidFill>
              </a:rPr>
              <a:t>             				</a:t>
            </a:r>
          </a:p>
        </p:txBody>
      </p:sp>
      <p:sp>
        <p:nvSpPr>
          <p:cNvPr id="6" name="Rectangle 5"/>
          <p:cNvSpPr/>
          <p:nvPr/>
        </p:nvSpPr>
        <p:spPr>
          <a:xfrm>
            <a:off x="4561054" y="3038075"/>
            <a:ext cx="3310265" cy="369332"/>
          </a:xfrm>
          <a:prstGeom prst="rect">
            <a:avLst/>
          </a:prstGeom>
        </p:spPr>
        <p:txBody>
          <a:bodyPr wrap="none">
            <a:spAutoFit/>
          </a:bodyPr>
          <a:lstStyle/>
          <a:p>
            <a:r>
              <a:rPr lang="en-US" dirty="0">
                <a:solidFill>
                  <a:schemeClr val="accent2"/>
                </a:solidFill>
              </a:rPr>
              <a:t>Web Server Directories Example</a:t>
            </a:r>
          </a:p>
        </p:txBody>
      </p:sp>
      <p:pic>
        <p:nvPicPr>
          <p:cNvPr id="4" name="Picture 3" descr="Example of what a web server's directories may look like" title="Example of what a web server's directories may look li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366" y="3122588"/>
            <a:ext cx="6205642" cy="3855660"/>
          </a:xfrm>
          <a:prstGeom prst="rect">
            <a:avLst/>
          </a:prstGeom>
        </p:spPr>
      </p:pic>
      <p:sp>
        <p:nvSpPr>
          <p:cNvPr id="7" name="Rectangle 6"/>
          <p:cNvSpPr/>
          <p:nvPr/>
        </p:nvSpPr>
        <p:spPr>
          <a:xfrm>
            <a:off x="120187" y="6477000"/>
            <a:ext cx="6096001" cy="215444"/>
          </a:xfrm>
          <a:prstGeom prst="rect">
            <a:avLst/>
          </a:prstGeom>
        </p:spPr>
        <p:txBody>
          <a:bodyPr>
            <a:spAutoFit/>
          </a:bodyPr>
          <a:lstStyle/>
          <a:p>
            <a:r>
              <a:rPr lang="en-US" sz="800" dirty="0"/>
              <a:t>Source - </a:t>
            </a:r>
            <a:r>
              <a:rPr lang="en-US" sz="800" dirty="0">
                <a:hlinkClick r:id="rId4"/>
              </a:rPr>
              <a:t>"Learning HTML: Guides and Tutorials"</a:t>
            </a:r>
            <a:r>
              <a:rPr lang="en-US" sz="800" dirty="0"/>
              <a:t> by Mozilla Developers Network is licensed under </a:t>
            </a:r>
            <a:r>
              <a:rPr lang="en-US" sz="800" u="sng" dirty="0">
                <a:hlinkClick r:id="rId5"/>
              </a:rPr>
              <a:t>CC BY-SA 2.5</a:t>
            </a:r>
            <a:endParaRPr lang="en-US" sz="800" dirty="0">
              <a:solidFill>
                <a:schemeClr val="tx2"/>
              </a:solidFill>
            </a:endParaRPr>
          </a:p>
        </p:txBody>
      </p:sp>
    </p:spTree>
    <p:extLst>
      <p:ext uri="{BB962C8B-B14F-4D97-AF65-F5344CB8AC3E}">
        <p14:creationId xmlns:p14="http://schemas.microsoft.com/office/powerpoint/2010/main" val="3989978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Types of Hyperlinks</a:t>
            </a:r>
          </a:p>
        </p:txBody>
      </p:sp>
      <p:sp>
        <p:nvSpPr>
          <p:cNvPr id="3" name="Content Placeholder 2"/>
          <p:cNvSpPr>
            <a:spLocks noGrp="1"/>
          </p:cNvSpPr>
          <p:nvPr>
            <p:ph idx="1"/>
          </p:nvPr>
        </p:nvSpPr>
        <p:spPr>
          <a:xfrm>
            <a:off x="392776" y="838200"/>
            <a:ext cx="11570624" cy="5781676"/>
          </a:xfrm>
        </p:spPr>
        <p:txBody>
          <a:bodyPr>
            <a:noAutofit/>
          </a:bodyPr>
          <a:lstStyle/>
          <a:p>
            <a:r>
              <a:rPr lang="en-US" sz="2400" dirty="0"/>
              <a:t>3 main types of hyperlinks </a:t>
            </a:r>
            <a:r>
              <a:rPr lang="en-US" sz="2400" dirty="0">
                <a:solidFill>
                  <a:schemeClr val="tx2"/>
                </a:solidFill>
              </a:rPr>
              <a:t>are</a:t>
            </a:r>
            <a:r>
              <a:rPr lang="en-US" sz="2400" dirty="0"/>
              <a:t> used on the web</a:t>
            </a:r>
          </a:p>
          <a:p>
            <a:pPr lvl="1"/>
            <a:r>
              <a:rPr lang="en-US" sz="2000" b="1" dirty="0">
                <a:solidFill>
                  <a:schemeClr val="accent2"/>
                </a:solidFill>
              </a:rPr>
              <a:t>Relative links - </a:t>
            </a:r>
            <a:r>
              <a:rPr lang="en-US" sz="2000" dirty="0"/>
              <a:t>for local linking on your own website server</a:t>
            </a:r>
          </a:p>
          <a:p>
            <a:pPr lvl="2"/>
            <a:r>
              <a:rPr lang="en-US" sz="1800" dirty="0"/>
              <a:t>Can’t be used to link to files that reside on a remote server</a:t>
            </a:r>
          </a:p>
          <a:p>
            <a:pPr lvl="1"/>
            <a:r>
              <a:rPr lang="en-US" sz="2000" b="1" dirty="0">
                <a:solidFill>
                  <a:schemeClr val="accent2"/>
                </a:solidFill>
              </a:rPr>
              <a:t>Absolute links - </a:t>
            </a:r>
            <a:r>
              <a:rPr lang="en-US" sz="2000" dirty="0"/>
              <a:t>for remote linking to files on external websites</a:t>
            </a:r>
          </a:p>
          <a:p>
            <a:pPr lvl="2"/>
            <a:r>
              <a:rPr lang="en-US" sz="1800" dirty="0"/>
              <a:t>Can also be used to link to local files</a:t>
            </a:r>
          </a:p>
          <a:p>
            <a:pPr lvl="1"/>
            <a:r>
              <a:rPr lang="en-US" sz="2000" b="1" dirty="0">
                <a:solidFill>
                  <a:schemeClr val="accent2"/>
                </a:solidFill>
              </a:rPr>
              <a:t>Fragment identifiers aka bookmark links </a:t>
            </a:r>
            <a:r>
              <a:rPr lang="en-US" sz="2000" dirty="0"/>
              <a:t>– for linking to a specific section of an HTML document</a:t>
            </a:r>
          </a:p>
          <a:p>
            <a:r>
              <a:rPr lang="en-US" sz="2400" dirty="0"/>
              <a:t>Linking best practices</a:t>
            </a:r>
          </a:p>
          <a:p>
            <a:pPr lvl="1"/>
            <a:r>
              <a:rPr lang="en-US" sz="2000" dirty="0"/>
              <a:t>Relative links should be used to link to files that reside on the same web server as your website files. For example, a website’s menu would use relative links since all of the main pages are more than likely stored on the same server in a common directory.</a:t>
            </a:r>
          </a:p>
          <a:p>
            <a:pPr lvl="1"/>
            <a:r>
              <a:rPr lang="en-US" sz="2000" dirty="0"/>
              <a:t>Absolute links have to be used to link to web files that reside on remote servers. For example, if you want to link to Google’s homepage from your own website, you would have to use an Absolute link. These links can also be used to link to your local web files too though.</a:t>
            </a:r>
          </a:p>
        </p:txBody>
      </p:sp>
    </p:spTree>
    <p:extLst>
      <p:ext uri="{BB962C8B-B14F-4D97-AF65-F5344CB8AC3E}">
        <p14:creationId xmlns:p14="http://schemas.microsoft.com/office/powerpoint/2010/main" val="4207238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Links</a:t>
            </a:r>
          </a:p>
        </p:txBody>
      </p:sp>
      <p:sp>
        <p:nvSpPr>
          <p:cNvPr id="3" name="Content Placeholder 2"/>
          <p:cNvSpPr>
            <a:spLocks noGrp="1"/>
          </p:cNvSpPr>
          <p:nvPr>
            <p:ph idx="1"/>
          </p:nvPr>
        </p:nvSpPr>
        <p:spPr>
          <a:xfrm>
            <a:off x="392776" y="838200"/>
            <a:ext cx="4712624" cy="5781676"/>
          </a:xfrm>
        </p:spPr>
        <p:txBody>
          <a:bodyPr>
            <a:normAutofit fontScale="77500" lnSpcReduction="20000"/>
          </a:bodyPr>
          <a:lstStyle/>
          <a:p>
            <a:r>
              <a:rPr lang="en-US" dirty="0"/>
              <a:t>Local URL that links to content on your own website</a:t>
            </a:r>
          </a:p>
          <a:p>
            <a:r>
              <a:rPr lang="en-US" dirty="0"/>
              <a:t>URL will depend on the directory structure of your web server</a:t>
            </a:r>
          </a:p>
          <a:p>
            <a:r>
              <a:rPr lang="en-US" dirty="0"/>
              <a:t>In this example the </a:t>
            </a:r>
            <a:r>
              <a:rPr lang="en-US" dirty="0">
                <a:solidFill>
                  <a:schemeClr val="accent2"/>
                </a:solidFill>
              </a:rPr>
              <a:t>creating-hyperlinks</a:t>
            </a:r>
            <a:r>
              <a:rPr lang="en-US" dirty="0"/>
              <a:t> directory would be called the “root” directory. In its root it has 2 HTML files and two sub-directories with files.</a:t>
            </a:r>
          </a:p>
          <a:p>
            <a:r>
              <a:rPr lang="en-US" dirty="0"/>
              <a:t>If you wanted to link to the index.html file under the “projects” directory from the contacts.html file under the “root” directory the URL would be:</a:t>
            </a:r>
          </a:p>
          <a:p>
            <a:pPr lvl="1"/>
            <a:r>
              <a:rPr lang="en-US" dirty="0">
                <a:solidFill>
                  <a:schemeClr val="accent2"/>
                </a:solidFill>
              </a:rPr>
              <a:t>projects/index.html</a:t>
            </a:r>
          </a:p>
          <a:p>
            <a:r>
              <a:rPr lang="en-US" dirty="0">
                <a:solidFill>
                  <a:schemeClr val="tx2"/>
                </a:solidFill>
              </a:rPr>
              <a:t>If you wanted to link to the index.html file found under “root” from the contacts.html file the URL would be:</a:t>
            </a:r>
          </a:p>
          <a:p>
            <a:pPr lvl="1"/>
            <a:r>
              <a:rPr lang="en-US" dirty="0">
                <a:solidFill>
                  <a:schemeClr val="accent2"/>
                </a:solidFill>
              </a:rPr>
              <a:t>index.html</a:t>
            </a:r>
          </a:p>
          <a:p>
            <a:r>
              <a:rPr lang="en-US" dirty="0">
                <a:solidFill>
                  <a:schemeClr val="tx2"/>
                </a:solidFill>
              </a:rPr>
              <a:t>If you wanted to link to the contacts.html file from the index.html file that is under the “projects” directory the URL would be:</a:t>
            </a:r>
          </a:p>
          <a:p>
            <a:pPr lvl="1"/>
            <a:r>
              <a:rPr lang="en-US" dirty="0">
                <a:solidFill>
                  <a:schemeClr val="accent2"/>
                </a:solidFill>
              </a:rPr>
              <a:t>../contacts.html</a:t>
            </a:r>
          </a:p>
          <a:p>
            <a:pPr lvl="1"/>
            <a:r>
              <a:rPr lang="en-US" dirty="0">
                <a:solidFill>
                  <a:schemeClr val="tx2"/>
                </a:solidFill>
              </a:rPr>
              <a:t>The “..” command can be strung together if the link needs to traverse multiple sub-directories to get to the source file</a:t>
            </a:r>
          </a:p>
          <a:p>
            <a:pPr marL="365760" lvl="1" indent="0">
              <a:buNone/>
            </a:pPr>
            <a:endParaRPr lang="en-US" sz="1100" dirty="0"/>
          </a:p>
          <a:p>
            <a:pPr marL="365760" lvl="1" indent="0">
              <a:buNone/>
            </a:pPr>
            <a:endParaRPr lang="en-US" dirty="0">
              <a:solidFill>
                <a:schemeClr val="tx2"/>
              </a:solidFill>
            </a:endParaRPr>
          </a:p>
          <a:p>
            <a:endParaRPr lang="en-US" dirty="0">
              <a:solidFill>
                <a:schemeClr val="tx2"/>
              </a:solidFill>
            </a:endParaRPr>
          </a:p>
          <a:p>
            <a:endParaRPr lang="en-US" dirty="0"/>
          </a:p>
        </p:txBody>
      </p:sp>
      <p:sp>
        <p:nvSpPr>
          <p:cNvPr id="5" name="Rectangle 4"/>
          <p:cNvSpPr/>
          <p:nvPr/>
        </p:nvSpPr>
        <p:spPr>
          <a:xfrm>
            <a:off x="6934200" y="838200"/>
            <a:ext cx="3872920" cy="369332"/>
          </a:xfrm>
          <a:prstGeom prst="rect">
            <a:avLst/>
          </a:prstGeom>
        </p:spPr>
        <p:txBody>
          <a:bodyPr wrap="none">
            <a:spAutoFit/>
          </a:bodyPr>
          <a:lstStyle/>
          <a:p>
            <a:r>
              <a:rPr lang="en-US" dirty="0">
                <a:solidFill>
                  <a:schemeClr val="accent2"/>
                </a:solidFill>
              </a:rPr>
              <a:t>Local Web Server Directories Example</a:t>
            </a:r>
          </a:p>
        </p:txBody>
      </p:sp>
      <p:pic>
        <p:nvPicPr>
          <p:cNvPr id="4" name="Picture 3" descr="Example of what a local web server's directories may look lik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675" y="1052066"/>
            <a:ext cx="7334250" cy="4556881"/>
          </a:xfrm>
          <a:prstGeom prst="rect">
            <a:avLst/>
          </a:prstGeom>
        </p:spPr>
      </p:pic>
      <p:sp>
        <p:nvSpPr>
          <p:cNvPr id="7" name="Rectangle 6"/>
          <p:cNvSpPr/>
          <p:nvPr/>
        </p:nvSpPr>
        <p:spPr>
          <a:xfrm>
            <a:off x="5486400" y="5008782"/>
            <a:ext cx="6400800" cy="1200329"/>
          </a:xfrm>
          <a:prstGeom prst="rect">
            <a:avLst/>
          </a:prstGeom>
        </p:spPr>
        <p:txBody>
          <a:bodyPr wrap="square">
            <a:spAutoFit/>
          </a:bodyPr>
          <a:lstStyle/>
          <a:p>
            <a:r>
              <a:rPr lang="en-US" dirty="0">
                <a:solidFill>
                  <a:schemeClr val="accent2"/>
                </a:solidFill>
              </a:rPr>
              <a:t>Practice</a:t>
            </a:r>
          </a:p>
          <a:p>
            <a:r>
              <a:rPr lang="en-US" sz="1200" dirty="0"/>
              <a:t>Tweak the code in the left panel to see what happens in the right panel after you click “Check Your Code”</a:t>
            </a:r>
          </a:p>
          <a:p>
            <a:pPr marL="171450" indent="-171450">
              <a:buFont typeface="Arial" panose="020B0604020202020204" pitchFamily="34" charset="0"/>
              <a:buChar char="•"/>
            </a:pPr>
            <a:r>
              <a:rPr lang="en-US" sz="1200" dirty="0"/>
              <a:t>Complete the Relative Link </a:t>
            </a:r>
            <a:r>
              <a:rPr lang="en-US" sz="1200" dirty="0" smtClean="0"/>
              <a:t>exercise in HTML Links exercises </a:t>
            </a:r>
            <a:r>
              <a:rPr lang="en-US" sz="1200" dirty="0"/>
              <a:t>from </a:t>
            </a:r>
            <a:r>
              <a:rPr lang="en-US" sz="1200" dirty="0">
                <a:hlinkClick r:id="rId3"/>
              </a:rPr>
              <a:t>W3Schools</a:t>
            </a:r>
            <a:endParaRPr lang="en-US" sz="1200" dirty="0"/>
          </a:p>
          <a:p>
            <a:endParaRPr lang="en-US" dirty="0">
              <a:solidFill>
                <a:schemeClr val="accent2"/>
              </a:solidFill>
            </a:endParaRPr>
          </a:p>
        </p:txBody>
      </p:sp>
      <p:sp>
        <p:nvSpPr>
          <p:cNvPr id="6" name="Rectangle 5"/>
          <p:cNvSpPr/>
          <p:nvPr/>
        </p:nvSpPr>
        <p:spPr>
          <a:xfrm>
            <a:off x="152400" y="6404431"/>
            <a:ext cx="6096000" cy="338554"/>
          </a:xfrm>
          <a:prstGeom prst="rect">
            <a:avLst/>
          </a:prstGeom>
        </p:spPr>
        <p:txBody>
          <a:bodyPr>
            <a:spAutoFit/>
          </a:bodyPr>
          <a:lstStyle/>
          <a:p>
            <a:pPr marL="365760" lvl="1" indent="0">
              <a:buNone/>
            </a:pPr>
            <a:r>
              <a:rPr lang="en-US" sz="800" dirty="0"/>
              <a:t>Source - </a:t>
            </a:r>
            <a:r>
              <a:rPr lang="en-US" sz="800" dirty="0">
                <a:hlinkClick r:id="rId4"/>
              </a:rPr>
              <a:t>"Learning HTML: Guides and Tutorials"</a:t>
            </a:r>
            <a:r>
              <a:rPr lang="en-US" sz="800" dirty="0"/>
              <a:t> by Mozilla Developers Network is licensed under </a:t>
            </a:r>
            <a:r>
              <a:rPr lang="en-US" sz="800" u="sng" dirty="0">
                <a:hlinkClick r:id="rId5"/>
              </a:rPr>
              <a:t>CC BY-SA 2.5</a:t>
            </a:r>
            <a:r>
              <a:rPr lang="en-US" sz="800" u="sng" dirty="0"/>
              <a:t> - </a:t>
            </a:r>
            <a:r>
              <a:rPr lang="en-US" sz="800" dirty="0"/>
              <a:t> HTML Examples from W3Schools.com, copyright </a:t>
            </a:r>
            <a:r>
              <a:rPr lang="en-US" sz="800" dirty="0" err="1"/>
              <a:t>Refsnes</a:t>
            </a:r>
            <a:r>
              <a:rPr lang="en-US" sz="800" dirty="0"/>
              <a:t> Data </a:t>
            </a:r>
            <a:endParaRPr lang="en-US" sz="800" dirty="0">
              <a:solidFill>
                <a:schemeClr val="tx2"/>
              </a:solidFill>
            </a:endParaRPr>
          </a:p>
        </p:txBody>
      </p:sp>
    </p:spTree>
    <p:extLst>
      <p:ext uri="{BB962C8B-B14F-4D97-AF65-F5344CB8AC3E}">
        <p14:creationId xmlns:p14="http://schemas.microsoft.com/office/powerpoint/2010/main" val="667401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Links</a:t>
            </a:r>
          </a:p>
        </p:txBody>
      </p:sp>
      <p:sp>
        <p:nvSpPr>
          <p:cNvPr id="3" name="Content Placeholder 2"/>
          <p:cNvSpPr>
            <a:spLocks noGrp="1"/>
          </p:cNvSpPr>
          <p:nvPr>
            <p:ph idx="1"/>
          </p:nvPr>
        </p:nvSpPr>
        <p:spPr>
          <a:xfrm>
            <a:off x="152400" y="762000"/>
            <a:ext cx="6172200" cy="6019800"/>
          </a:xfrm>
        </p:spPr>
        <p:txBody>
          <a:bodyPr>
            <a:normAutofit fontScale="70000" lnSpcReduction="20000"/>
          </a:bodyPr>
          <a:lstStyle/>
          <a:p>
            <a:r>
              <a:rPr lang="en-US" dirty="0"/>
              <a:t>URL that requires an absolute location on the web, including protocol and domain name</a:t>
            </a:r>
          </a:p>
          <a:p>
            <a:r>
              <a:rPr lang="en-US" dirty="0"/>
              <a:t>Must be used to link to remote web pages on remote web servers</a:t>
            </a:r>
          </a:p>
          <a:p>
            <a:r>
              <a:rPr lang="en-US" dirty="0"/>
              <a:t>Can also be used to link to local web pages on a local web server</a:t>
            </a:r>
          </a:p>
          <a:p>
            <a:pPr lvl="1"/>
            <a:r>
              <a:rPr lang="en-US" dirty="0"/>
              <a:t>Although it’s recommended to use Relative links whenever possible</a:t>
            </a:r>
          </a:p>
          <a:p>
            <a:r>
              <a:rPr lang="en-US" dirty="0"/>
              <a:t>In the top example the Absolute link to reach Google’s homepage if you were linking to it from your own web page would be:</a:t>
            </a:r>
          </a:p>
          <a:p>
            <a:pPr lvl="1"/>
            <a:r>
              <a:rPr lang="en-US" dirty="0">
                <a:solidFill>
                  <a:schemeClr val="accent2"/>
                </a:solidFill>
              </a:rPr>
              <a:t>https://www.google.com</a:t>
            </a:r>
          </a:p>
          <a:p>
            <a:r>
              <a:rPr lang="en-US" dirty="0">
                <a:solidFill>
                  <a:schemeClr val="tx2"/>
                </a:solidFill>
              </a:rPr>
              <a:t>In the bottom example the absolute link to reach Mozilla’s HTML tutorials if you were linking to it from your own web page would be:</a:t>
            </a:r>
          </a:p>
          <a:p>
            <a:pPr lvl="1"/>
            <a:r>
              <a:rPr lang="en-US" dirty="0">
                <a:solidFill>
                  <a:schemeClr val="accent2"/>
                </a:solidFill>
              </a:rPr>
              <a:t>https://developer.mozilla.org/en-US/docs/Learn/HTML</a:t>
            </a:r>
          </a:p>
          <a:p>
            <a:pPr lvl="1"/>
            <a:r>
              <a:rPr lang="en-US" dirty="0">
                <a:solidFill>
                  <a:schemeClr val="tx2"/>
                </a:solidFill>
              </a:rPr>
              <a:t>This URL implies that the web page file you see is stored on the </a:t>
            </a:r>
            <a:r>
              <a:rPr lang="en-US" dirty="0">
                <a:solidFill>
                  <a:schemeClr val="accent2"/>
                </a:solidFill>
              </a:rPr>
              <a:t>developer.Mozilla.org</a:t>
            </a:r>
            <a:r>
              <a:rPr lang="en-US" dirty="0">
                <a:solidFill>
                  <a:schemeClr val="tx2"/>
                </a:solidFill>
              </a:rPr>
              <a:t> domain’s web server’s file system under the </a:t>
            </a:r>
            <a:r>
              <a:rPr lang="en-US" dirty="0" err="1">
                <a:solidFill>
                  <a:schemeClr val="accent2"/>
                </a:solidFill>
              </a:rPr>
              <a:t>en</a:t>
            </a:r>
            <a:r>
              <a:rPr lang="en-US" dirty="0">
                <a:solidFill>
                  <a:schemeClr val="accent2"/>
                </a:solidFill>
              </a:rPr>
              <a:t>-US/docs/Learn/HTML</a:t>
            </a:r>
            <a:r>
              <a:rPr lang="en-US" dirty="0">
                <a:solidFill>
                  <a:schemeClr val="tx2"/>
                </a:solidFill>
              </a:rPr>
              <a:t> directories</a:t>
            </a:r>
          </a:p>
          <a:p>
            <a:pPr lvl="2"/>
            <a:r>
              <a:rPr lang="en-US" dirty="0">
                <a:solidFill>
                  <a:schemeClr val="tx2"/>
                </a:solidFill>
              </a:rPr>
              <a:t>Note that </a:t>
            </a:r>
            <a:r>
              <a:rPr lang="en-US" dirty="0" err="1">
                <a:solidFill>
                  <a:schemeClr val="accent2"/>
                </a:solidFill>
              </a:rPr>
              <a:t>en</a:t>
            </a:r>
            <a:r>
              <a:rPr lang="en-US" dirty="0">
                <a:solidFill>
                  <a:schemeClr val="accent2"/>
                </a:solidFill>
              </a:rPr>
              <a:t>-US, docs, Learn, and HTML </a:t>
            </a:r>
            <a:r>
              <a:rPr lang="en-US" dirty="0">
                <a:solidFill>
                  <a:schemeClr val="tx2"/>
                </a:solidFill>
              </a:rPr>
              <a:t>are all directories themselves, so the actual web page file you see to the right would be saved under the HTML directory</a:t>
            </a:r>
          </a:p>
          <a:p>
            <a:pPr lvl="2"/>
            <a:r>
              <a:rPr lang="en-US" dirty="0">
                <a:solidFill>
                  <a:schemeClr val="tx2"/>
                </a:solidFill>
              </a:rPr>
              <a:t>If the filename isn’t included in the full URL browsers will automatically load any web file named </a:t>
            </a:r>
            <a:r>
              <a:rPr lang="en-US" dirty="0">
                <a:solidFill>
                  <a:schemeClr val="accent2"/>
                </a:solidFill>
              </a:rPr>
              <a:t>default.html</a:t>
            </a:r>
            <a:r>
              <a:rPr lang="en-US" dirty="0">
                <a:solidFill>
                  <a:schemeClr val="tx2"/>
                </a:solidFill>
              </a:rPr>
              <a:t> or </a:t>
            </a:r>
            <a:r>
              <a:rPr lang="en-US" dirty="0" smtClean="0">
                <a:solidFill>
                  <a:schemeClr val="accent2"/>
                </a:solidFill>
              </a:rPr>
              <a:t>index.html</a:t>
            </a:r>
          </a:p>
          <a:p>
            <a:pPr marL="0" indent="0">
              <a:buNone/>
            </a:pPr>
            <a:r>
              <a:rPr lang="en-US" dirty="0" smtClean="0">
                <a:solidFill>
                  <a:schemeClr val="accent2"/>
                </a:solidFill>
              </a:rPr>
              <a:t>Practice</a:t>
            </a:r>
          </a:p>
          <a:p>
            <a:pPr marL="0" indent="0">
              <a:buNone/>
            </a:pPr>
            <a:r>
              <a:rPr lang="en-US" sz="1700" dirty="0"/>
              <a:t>Tweak the code in the left panel to see what happens in the right </a:t>
            </a:r>
            <a:r>
              <a:rPr lang="en-US" sz="1700" dirty="0" smtClean="0"/>
              <a:t>panel</a:t>
            </a:r>
          </a:p>
          <a:p>
            <a:r>
              <a:rPr lang="en-US" sz="1700" dirty="0" smtClean="0">
                <a:solidFill>
                  <a:schemeClr val="tx2"/>
                </a:solidFill>
              </a:rPr>
              <a:t>Complete the Khan Academy Links you love challenge – </a:t>
            </a:r>
            <a:r>
              <a:rPr lang="en-US" sz="1700" dirty="0" smtClean="0">
                <a:solidFill>
                  <a:schemeClr val="accent2"/>
                </a:solidFill>
                <a:hlinkClick r:id="rId2"/>
              </a:rPr>
              <a:t>Khan Academy Links you Love</a:t>
            </a:r>
            <a:endParaRPr lang="en-US" sz="1700" dirty="0">
              <a:solidFill>
                <a:schemeClr val="accent2"/>
              </a:solidFill>
            </a:endParaRPr>
          </a:p>
          <a:p>
            <a:pPr marL="0" indent="0">
              <a:buNone/>
            </a:pPr>
            <a:r>
              <a:rPr lang="en-US" sz="1000" dirty="0"/>
              <a:t>Source - </a:t>
            </a:r>
            <a:r>
              <a:rPr lang="en-US" sz="1000" dirty="0">
                <a:hlinkClick r:id="rId3"/>
              </a:rPr>
              <a:t>"Learning HTML: Guides and Tutorials"</a:t>
            </a:r>
            <a:r>
              <a:rPr lang="en-US" sz="1000" dirty="0"/>
              <a:t> by Mozilla Developers Network is licensed under </a:t>
            </a:r>
            <a:r>
              <a:rPr lang="en-US" sz="1000" u="sng" dirty="0">
                <a:hlinkClick r:id="rId4"/>
              </a:rPr>
              <a:t>CC BY-SA </a:t>
            </a:r>
            <a:r>
              <a:rPr lang="en-US" sz="1000" u="sng" dirty="0" smtClean="0">
                <a:hlinkClick r:id="rId4"/>
              </a:rPr>
              <a:t>2.5</a:t>
            </a:r>
            <a:r>
              <a:rPr lang="en-US" sz="1000" u="sng" dirty="0"/>
              <a:t> </a:t>
            </a:r>
            <a:r>
              <a:rPr lang="en-US" sz="1000" dirty="0"/>
              <a:t>- </a:t>
            </a:r>
            <a:r>
              <a:rPr lang="en-US" sz="1000" dirty="0">
                <a:hlinkClick r:id="rId2"/>
              </a:rPr>
              <a:t>Intro to HTML/CSS: Making webpages</a:t>
            </a:r>
            <a:r>
              <a:rPr lang="en-US" sz="1000" dirty="0"/>
              <a:t>" by Kahn Academy is licensed under</a:t>
            </a:r>
            <a:r>
              <a:rPr lang="en-US" sz="1000" dirty="0">
                <a:hlinkClick r:id="rId5"/>
              </a:rPr>
              <a:t> CC BY 4.0</a:t>
            </a:r>
            <a:endParaRPr lang="en-US" sz="1000" dirty="0"/>
          </a:p>
        </p:txBody>
      </p:sp>
      <p:pic>
        <p:nvPicPr>
          <p:cNvPr id="5" name="Picture 4" descr="Example of Google.com's absolute link" title="Example of Google.com's absolute link"/>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5371" y="457762"/>
            <a:ext cx="5074186" cy="2594506"/>
          </a:xfrm>
          <a:prstGeom prst="rect">
            <a:avLst/>
          </a:prstGeom>
        </p:spPr>
      </p:pic>
      <p:pic>
        <p:nvPicPr>
          <p:cNvPr id="6" name="Picture 5" descr="Example of Mozilla's HTML tutorials absolute link" title="Example of Mozilla's HTML tutorials absolute link"/>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5371" y="3255484"/>
            <a:ext cx="5074186" cy="2974522"/>
          </a:xfrm>
          <a:prstGeom prst="rect">
            <a:avLst/>
          </a:prstGeom>
        </p:spPr>
      </p:pic>
    </p:spTree>
    <p:extLst>
      <p:ext uri="{BB962C8B-B14F-4D97-AF65-F5344CB8AC3E}">
        <p14:creationId xmlns:p14="http://schemas.microsoft.com/office/powerpoint/2010/main" val="526002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Identifiers</a:t>
            </a:r>
          </a:p>
        </p:txBody>
      </p:sp>
      <p:sp>
        <p:nvSpPr>
          <p:cNvPr id="3" name="Content Placeholder 2"/>
          <p:cNvSpPr>
            <a:spLocks noGrp="1"/>
          </p:cNvSpPr>
          <p:nvPr>
            <p:ph idx="1"/>
          </p:nvPr>
        </p:nvSpPr>
        <p:spPr>
          <a:xfrm>
            <a:off x="152400" y="838200"/>
            <a:ext cx="11887200" cy="5781676"/>
          </a:xfrm>
        </p:spPr>
        <p:txBody>
          <a:bodyPr>
            <a:normAutofit fontScale="77500" lnSpcReduction="20000"/>
          </a:bodyPr>
          <a:lstStyle/>
          <a:p>
            <a:r>
              <a:rPr lang="en-US" dirty="0"/>
              <a:t>This type of link can be used to link to a specific part of an HTML document, rather than just to the top of the document</a:t>
            </a:r>
          </a:p>
          <a:p>
            <a:r>
              <a:rPr lang="en-US" dirty="0"/>
              <a:t>Can also be used to link to a specific section of a document from within the document itself</a:t>
            </a:r>
          </a:p>
          <a:p>
            <a:r>
              <a:rPr lang="en-US" dirty="0"/>
              <a:t>Requires the use of the &lt;a&gt; element, and the “id” attribute</a:t>
            </a:r>
          </a:p>
          <a:p>
            <a:pPr lvl="1"/>
            <a:r>
              <a:rPr lang="en-US" dirty="0"/>
              <a:t>The “id” attribute is what is used to create the link-to point in a particular document</a:t>
            </a:r>
          </a:p>
          <a:p>
            <a:pPr lvl="1"/>
            <a:r>
              <a:rPr lang="en-US" dirty="0"/>
              <a:t>The &lt;a&gt; is used to provide the text to click on to make the jump to the “id”</a:t>
            </a:r>
          </a:p>
          <a:p>
            <a:pPr marL="0" indent="0">
              <a:buNone/>
            </a:pPr>
            <a:r>
              <a:rPr lang="en-US" dirty="0"/>
              <a:t>Example</a:t>
            </a:r>
          </a:p>
          <a:p>
            <a:pPr marL="457200" indent="-457200">
              <a:buFont typeface="+mj-lt"/>
              <a:buAutoNum type="arabicPeriod"/>
            </a:pPr>
            <a:r>
              <a:rPr lang="en-US" dirty="0">
                <a:solidFill>
                  <a:schemeClr val="accent2"/>
                </a:solidFill>
              </a:rPr>
              <a:t>&lt;h2 id=“</a:t>
            </a:r>
            <a:r>
              <a:rPr lang="en-US" dirty="0" err="1">
                <a:solidFill>
                  <a:schemeClr val="accent2"/>
                </a:solidFill>
              </a:rPr>
              <a:t>mailingaddress</a:t>
            </a:r>
            <a:r>
              <a:rPr lang="en-US" dirty="0">
                <a:solidFill>
                  <a:schemeClr val="accent2"/>
                </a:solidFill>
              </a:rPr>
              <a:t>”&gt;Mailing Address&lt;/h2&gt; </a:t>
            </a:r>
            <a:r>
              <a:rPr lang="en-US" dirty="0"/>
              <a:t>- This code establishes the section where the Fragment Identifier will jump to on a document when the links below are clicked.</a:t>
            </a:r>
          </a:p>
          <a:p>
            <a:pPr marL="457200" indent="-457200">
              <a:buFont typeface="+mj-lt"/>
              <a:buAutoNum type="arabicPeriod"/>
            </a:pPr>
            <a:r>
              <a:rPr lang="en-US" dirty="0">
                <a:solidFill>
                  <a:schemeClr val="accent2"/>
                </a:solidFill>
              </a:rPr>
              <a:t>&lt;p&gt;Want to write us a letter? Use our &lt;a </a:t>
            </a:r>
            <a:r>
              <a:rPr lang="en-US" dirty="0" err="1">
                <a:solidFill>
                  <a:schemeClr val="accent2"/>
                </a:solidFill>
              </a:rPr>
              <a:t>href</a:t>
            </a:r>
            <a:r>
              <a:rPr lang="en-US" dirty="0">
                <a:solidFill>
                  <a:schemeClr val="accent2"/>
                </a:solidFill>
              </a:rPr>
              <a:t>=“</a:t>
            </a:r>
            <a:r>
              <a:rPr lang="en-US" dirty="0" err="1">
                <a:solidFill>
                  <a:schemeClr val="accent2"/>
                </a:solidFill>
              </a:rPr>
              <a:t>contacts.html#mailingaddress</a:t>
            </a:r>
            <a:r>
              <a:rPr lang="en-US" dirty="0">
                <a:solidFill>
                  <a:schemeClr val="accent2"/>
                </a:solidFill>
              </a:rPr>
              <a:t>”&gt;mailing address&lt;/a&gt;.&lt;/p&gt; </a:t>
            </a:r>
            <a:r>
              <a:rPr lang="en-US" dirty="0">
                <a:solidFill>
                  <a:schemeClr val="tx2"/>
                </a:solidFill>
              </a:rPr>
              <a:t>- This code when clicked would take the user to the contacts.html page, directly to the Mailing Address heading established in #1 above.</a:t>
            </a:r>
          </a:p>
          <a:p>
            <a:pPr marL="457200" indent="-457200">
              <a:buFont typeface="+mj-lt"/>
              <a:buAutoNum type="arabicPeriod"/>
            </a:pPr>
            <a:r>
              <a:rPr lang="en-US" dirty="0">
                <a:solidFill>
                  <a:schemeClr val="accent2"/>
                </a:solidFill>
              </a:rPr>
              <a:t>&lt;p&gt; The &lt;a </a:t>
            </a:r>
            <a:r>
              <a:rPr lang="en-US" dirty="0" err="1">
                <a:solidFill>
                  <a:schemeClr val="accent2"/>
                </a:solidFill>
              </a:rPr>
              <a:t>href</a:t>
            </a:r>
            <a:r>
              <a:rPr lang="en-US" dirty="0">
                <a:solidFill>
                  <a:schemeClr val="accent2"/>
                </a:solidFill>
              </a:rPr>
              <a:t>=“#</a:t>
            </a:r>
            <a:r>
              <a:rPr lang="en-US" dirty="0" err="1">
                <a:solidFill>
                  <a:schemeClr val="accent2"/>
                </a:solidFill>
              </a:rPr>
              <a:t>mailingaddress</a:t>
            </a:r>
            <a:r>
              <a:rPr lang="en-US" dirty="0">
                <a:solidFill>
                  <a:schemeClr val="accent2"/>
                </a:solidFill>
              </a:rPr>
              <a:t>”&gt;company mailing address&lt;/a&gt; can be found at the bottom of this page.&lt;/p&gt; </a:t>
            </a:r>
            <a:r>
              <a:rPr lang="en-US" dirty="0">
                <a:solidFill>
                  <a:schemeClr val="tx2"/>
                </a:solidFill>
              </a:rPr>
              <a:t>- This code when clicked would take the user to the bottom of the page, directly to the Mailing Address heading established in #1 above.</a:t>
            </a:r>
          </a:p>
          <a:p>
            <a:pPr marL="0" indent="0">
              <a:buNone/>
            </a:pPr>
            <a:r>
              <a:rPr lang="en-US" dirty="0">
                <a:solidFill>
                  <a:schemeClr val="accent2"/>
                </a:solidFill>
              </a:rPr>
              <a:t>Practice</a:t>
            </a:r>
          </a:p>
          <a:p>
            <a:pPr marL="0" indent="0">
              <a:buNone/>
            </a:pPr>
            <a:r>
              <a:rPr lang="en-US" sz="1300" dirty="0"/>
              <a:t>Tweak the code in the left panel to see what happens in the right panel after you click “Run”</a:t>
            </a:r>
          </a:p>
          <a:p>
            <a:r>
              <a:rPr lang="en-US" sz="1300" dirty="0"/>
              <a:t>Try altering the code on the left panel so that the Jump to Chapter 4 link reads Jump to Chapter 11. Then change the </a:t>
            </a:r>
            <a:r>
              <a:rPr lang="en-US" sz="1300" dirty="0" err="1"/>
              <a:t>href</a:t>
            </a:r>
            <a:r>
              <a:rPr lang="en-US" sz="1300" dirty="0"/>
              <a:t> value on the left panel to #C11. Delete the id for the Chapter 4 heading on the left panel, and then add a new id to the heading for Chapter 11 with a value of #C11. Run the changes to see if the link now jumps to Chapter 11. – </a:t>
            </a:r>
            <a:r>
              <a:rPr lang="en-US" sz="1300" dirty="0">
                <a:hlinkClick r:id="rId2"/>
              </a:rPr>
              <a:t>W3Schools </a:t>
            </a:r>
            <a:r>
              <a:rPr lang="en-US" sz="1300" dirty="0" smtClean="0">
                <a:hlinkClick r:id="rId2"/>
              </a:rPr>
              <a:t>Links</a:t>
            </a:r>
            <a:endParaRPr lang="en-US" sz="1300" dirty="0" smtClean="0"/>
          </a:p>
          <a:p>
            <a:r>
              <a:rPr lang="en-US" sz="1300" dirty="0" smtClean="0"/>
              <a:t>Complete the Khan Academy Jump around challenge – </a:t>
            </a:r>
            <a:r>
              <a:rPr lang="en-US" sz="1300" dirty="0" smtClean="0">
                <a:hlinkClick r:id="rId3"/>
              </a:rPr>
              <a:t>Khan Academy Challenge Jump Around</a:t>
            </a:r>
            <a:endParaRPr lang="en-US" sz="1300" dirty="0"/>
          </a:p>
          <a:p>
            <a:pPr marL="0" indent="0">
              <a:buNone/>
            </a:pPr>
            <a:r>
              <a:rPr lang="en-US" sz="900" dirty="0"/>
              <a:t>Source - </a:t>
            </a:r>
            <a:r>
              <a:rPr lang="en-US" sz="900" dirty="0">
                <a:hlinkClick r:id="rId4"/>
              </a:rPr>
              <a:t>"Learning HTML: Guides and Tutorials"</a:t>
            </a:r>
            <a:r>
              <a:rPr lang="en-US" sz="900" dirty="0"/>
              <a:t> by Mozilla Developers Network is licensed under </a:t>
            </a:r>
            <a:r>
              <a:rPr lang="en-US" sz="900" u="sng" dirty="0">
                <a:hlinkClick r:id="rId5"/>
              </a:rPr>
              <a:t>CC BY-SA 2.5</a:t>
            </a:r>
            <a:r>
              <a:rPr lang="en-US" sz="900" u="sng" dirty="0"/>
              <a:t> - </a:t>
            </a:r>
            <a:r>
              <a:rPr lang="en-US" sz="900" dirty="0"/>
              <a:t> HTML Examples from W3Schools.com, copyright </a:t>
            </a:r>
            <a:r>
              <a:rPr lang="en-US" sz="900" dirty="0" err="1"/>
              <a:t>Refsnes</a:t>
            </a:r>
            <a:r>
              <a:rPr lang="en-US" sz="900" dirty="0"/>
              <a:t> Data - </a:t>
            </a:r>
            <a:r>
              <a:rPr lang="en-US" sz="900" dirty="0" smtClean="0"/>
              <a:t> </a:t>
            </a:r>
            <a:r>
              <a:rPr lang="en-US" sz="900" dirty="0">
                <a:hlinkClick r:id="rId3"/>
              </a:rPr>
              <a:t>Intro to HTML/CSS: Making webpages</a:t>
            </a:r>
            <a:r>
              <a:rPr lang="en-US" sz="900" dirty="0"/>
              <a:t>" by Kahn Academy is licensed under</a:t>
            </a:r>
            <a:r>
              <a:rPr lang="en-US" sz="900" dirty="0">
                <a:hlinkClick r:id="rId6"/>
              </a:rPr>
              <a:t> CC BY 4.0</a:t>
            </a:r>
            <a:endParaRPr lang="en-US" sz="900" dirty="0"/>
          </a:p>
          <a:p>
            <a:pPr marL="0" indent="0">
              <a:buNone/>
            </a:pPr>
            <a:endParaRPr lang="en-US" sz="900" dirty="0">
              <a:solidFill>
                <a:schemeClr val="tx2"/>
              </a:solidFill>
            </a:endParaRPr>
          </a:p>
          <a:p>
            <a:pPr marL="0" indent="0">
              <a:buNone/>
            </a:pPr>
            <a:endParaRPr lang="en-US" sz="1300" dirty="0"/>
          </a:p>
          <a:p>
            <a:pPr marL="0" indent="0">
              <a:buNone/>
            </a:pPr>
            <a:endParaRPr lang="en-US" dirty="0">
              <a:solidFill>
                <a:schemeClr val="tx2"/>
              </a:solidFill>
            </a:endParaRPr>
          </a:p>
          <a:p>
            <a:endParaRPr lang="en-US" dirty="0"/>
          </a:p>
        </p:txBody>
      </p:sp>
    </p:spTree>
    <p:extLst>
      <p:ext uri="{BB962C8B-B14F-4D97-AF65-F5344CB8AC3E}">
        <p14:creationId xmlns:p14="http://schemas.microsoft.com/office/powerpoint/2010/main" val="2531298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Hyperlinks</a:t>
            </a:r>
          </a:p>
        </p:txBody>
      </p:sp>
      <p:sp>
        <p:nvSpPr>
          <p:cNvPr id="3" name="Content Placeholder 2"/>
          <p:cNvSpPr>
            <a:spLocks noGrp="1"/>
          </p:cNvSpPr>
          <p:nvPr>
            <p:ph idx="1"/>
          </p:nvPr>
        </p:nvSpPr>
        <p:spPr>
          <a:xfrm>
            <a:off x="392776" y="838200"/>
            <a:ext cx="11189624" cy="5781676"/>
          </a:xfrm>
        </p:spPr>
        <p:txBody>
          <a:bodyPr>
            <a:normAutofit fontScale="92500" lnSpcReduction="20000"/>
          </a:bodyPr>
          <a:lstStyle/>
          <a:p>
            <a:r>
              <a:rPr lang="en-US" dirty="0"/>
              <a:t>This type of link, when clicked, opens a new outgoing email message rather than linking to a resource or a web page. </a:t>
            </a:r>
          </a:p>
          <a:p>
            <a:r>
              <a:rPr lang="en-US" dirty="0">
                <a:solidFill>
                  <a:schemeClr val="tx2"/>
                </a:solidFill>
              </a:rPr>
              <a:t>Require</a:t>
            </a:r>
            <a:r>
              <a:rPr lang="en-US" dirty="0"/>
              <a:t> the </a:t>
            </a:r>
            <a:r>
              <a:rPr lang="en-US" dirty="0">
                <a:solidFill>
                  <a:schemeClr val="accent2"/>
                </a:solidFill>
              </a:rPr>
              <a:t>&lt;a&gt;</a:t>
            </a:r>
            <a:r>
              <a:rPr lang="en-US" dirty="0"/>
              <a:t> element and the </a:t>
            </a:r>
            <a:r>
              <a:rPr lang="en-US" dirty="0">
                <a:solidFill>
                  <a:schemeClr val="accent2"/>
                </a:solidFill>
              </a:rPr>
              <a:t>mailto:</a:t>
            </a:r>
            <a:r>
              <a:rPr lang="en-US" dirty="0"/>
              <a:t> URL scheme</a:t>
            </a:r>
          </a:p>
          <a:p>
            <a:pPr marL="0" indent="0">
              <a:buNone/>
            </a:pPr>
            <a:r>
              <a:rPr lang="en-US" dirty="0"/>
              <a:t>Example</a:t>
            </a:r>
          </a:p>
          <a:p>
            <a:pPr marL="0" indent="0">
              <a:buNone/>
            </a:pPr>
            <a:r>
              <a:rPr lang="en-US" dirty="0">
                <a:solidFill>
                  <a:schemeClr val="accent2"/>
                </a:solidFill>
              </a:rPr>
              <a:t>&lt;a </a:t>
            </a:r>
            <a:r>
              <a:rPr lang="en-US" dirty="0" err="1">
                <a:solidFill>
                  <a:schemeClr val="accent2"/>
                </a:solidFill>
              </a:rPr>
              <a:t>href</a:t>
            </a:r>
            <a:r>
              <a:rPr lang="en-US" dirty="0">
                <a:solidFill>
                  <a:schemeClr val="accent2"/>
                </a:solidFill>
              </a:rPr>
              <a:t>=“mailto:nowhere@Mozilla.org”&gt;Send email to nowhere&lt;/a&gt;</a:t>
            </a:r>
          </a:p>
          <a:p>
            <a:pPr marL="0" indent="0">
              <a:buNone/>
            </a:pPr>
            <a:r>
              <a:rPr lang="en-US" dirty="0"/>
              <a:t>This code results in: </a:t>
            </a:r>
            <a:r>
              <a:rPr lang="en-US" dirty="0">
                <a:hlinkClick r:id="rId2"/>
              </a:rPr>
              <a:t>Send email to nowhere</a:t>
            </a:r>
            <a:r>
              <a:rPr lang="en-US" dirty="0"/>
              <a:t> (click to see what happens)</a:t>
            </a:r>
          </a:p>
          <a:p>
            <a:r>
              <a:rPr lang="en-US" dirty="0"/>
              <a:t>The email address itself isn’t required, just mailto:</a:t>
            </a:r>
          </a:p>
          <a:p>
            <a:pPr lvl="1"/>
            <a:r>
              <a:rPr lang="en-US" dirty="0"/>
              <a:t>This method would open a new outgoing email window with no address filled in</a:t>
            </a:r>
          </a:p>
          <a:p>
            <a:r>
              <a:rPr lang="en-US" dirty="0"/>
              <a:t>In addition to the email address you can use any standard mail header fields such as “subject”, “cc”, and “body” (not a true header but will specify short content message).</a:t>
            </a:r>
          </a:p>
          <a:p>
            <a:pPr lvl="1"/>
            <a:r>
              <a:rPr lang="en-US" dirty="0"/>
              <a:t>E.g., </a:t>
            </a:r>
            <a:r>
              <a:rPr lang="en-US" dirty="0">
                <a:solidFill>
                  <a:schemeClr val="accent2"/>
                </a:solidFill>
              </a:rPr>
              <a:t>mailto:nowhere@mozilla.org?cc=nobody@mozilla.org or    		  	mailto:nowhere@mozilla.org?cc=nobody@mozilla.org&amp;subject=This%20is%20the%20subject</a:t>
            </a:r>
          </a:p>
          <a:p>
            <a:pPr marL="0" indent="0">
              <a:buNone/>
            </a:pPr>
            <a:r>
              <a:rPr lang="en-US" dirty="0">
                <a:solidFill>
                  <a:schemeClr val="accent2"/>
                </a:solidFill>
              </a:rPr>
              <a:t>Practice</a:t>
            </a:r>
          </a:p>
          <a:p>
            <a:pPr marL="0" indent="0">
              <a:buNone/>
            </a:pPr>
            <a:r>
              <a:rPr lang="en-US" sz="1200" dirty="0"/>
              <a:t>Tweak the code in the left panel to see what happens in the right panel after you click “Run”</a:t>
            </a:r>
          </a:p>
          <a:p>
            <a:r>
              <a:rPr lang="en-US" sz="1200" dirty="0"/>
              <a:t>Using the example code, create a new email link with your own email address and a subject of I can do this!. After you run the changes, click on the new Send Mail link in the right panel to send yourself an email. – </a:t>
            </a:r>
            <a:r>
              <a:rPr lang="en-US" sz="1200" dirty="0">
                <a:hlinkClick r:id="rId3"/>
              </a:rPr>
              <a:t>W3Schools Email Link</a:t>
            </a:r>
            <a:endParaRPr lang="en-US" sz="1200" dirty="0"/>
          </a:p>
          <a:p>
            <a:pPr marL="0" indent="0">
              <a:buNone/>
            </a:pPr>
            <a:r>
              <a:rPr lang="en-US" sz="900" dirty="0"/>
              <a:t>Source - </a:t>
            </a:r>
            <a:r>
              <a:rPr lang="en-US" sz="900" dirty="0">
                <a:hlinkClick r:id="rId4"/>
              </a:rPr>
              <a:t>"Learning HTML: Guides and Tutorials"</a:t>
            </a:r>
            <a:r>
              <a:rPr lang="en-US" sz="900" dirty="0"/>
              <a:t> by Mozilla Developers Network is licensed under </a:t>
            </a:r>
            <a:r>
              <a:rPr lang="en-US" sz="900" u="sng" dirty="0">
                <a:hlinkClick r:id="rId5"/>
              </a:rPr>
              <a:t>CC BY-SA 2.5</a:t>
            </a:r>
            <a:r>
              <a:rPr lang="en-US" sz="900" u="sng" dirty="0"/>
              <a:t> - </a:t>
            </a:r>
            <a:r>
              <a:rPr lang="en-US" sz="900" dirty="0"/>
              <a:t> HTML Examples from W3Schools.com, copyright </a:t>
            </a:r>
            <a:r>
              <a:rPr lang="en-US" sz="900" dirty="0" err="1"/>
              <a:t>Refsnes</a:t>
            </a:r>
            <a:r>
              <a:rPr lang="en-US" sz="900" dirty="0"/>
              <a:t> Data </a:t>
            </a:r>
            <a:endParaRPr lang="en-US" sz="900" dirty="0">
              <a:solidFill>
                <a:schemeClr val="tx2"/>
              </a:solidFill>
            </a:endParaRPr>
          </a:p>
          <a:p>
            <a:pPr marL="0" indent="0">
              <a:buNone/>
            </a:pPr>
            <a:endParaRPr lang="en-US" sz="2400" dirty="0"/>
          </a:p>
          <a:p>
            <a:pPr marL="0" indent="0">
              <a:buNone/>
            </a:pPr>
            <a:endParaRPr lang="en-US" sz="1200" dirty="0"/>
          </a:p>
          <a:p>
            <a:pPr marL="0" indent="0">
              <a:buNone/>
            </a:pPr>
            <a:endParaRPr lang="en-US" dirty="0"/>
          </a:p>
          <a:p>
            <a:pPr marL="365760" lvl="1" indent="0">
              <a:buNone/>
            </a:pPr>
            <a:endParaRPr lang="en-US" dirty="0"/>
          </a:p>
          <a:p>
            <a:pPr lvl="1"/>
            <a:endParaRPr lang="en-US" dirty="0"/>
          </a:p>
        </p:txBody>
      </p:sp>
    </p:spTree>
    <p:extLst>
      <p:ext uri="{BB962C8B-B14F-4D97-AF65-F5344CB8AC3E}">
        <p14:creationId xmlns:p14="http://schemas.microsoft.com/office/powerpoint/2010/main" val="455689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Debugging and Validation</a:t>
            </a:r>
          </a:p>
        </p:txBody>
      </p:sp>
      <p:sp>
        <p:nvSpPr>
          <p:cNvPr id="3" name="Content Placeholder 2"/>
          <p:cNvSpPr>
            <a:spLocks noGrp="1"/>
          </p:cNvSpPr>
          <p:nvPr>
            <p:ph idx="1"/>
          </p:nvPr>
        </p:nvSpPr>
        <p:spPr>
          <a:xfrm>
            <a:off x="392776" y="838200"/>
            <a:ext cx="7455824" cy="5781676"/>
          </a:xfrm>
        </p:spPr>
        <p:txBody>
          <a:bodyPr>
            <a:normAutofit lnSpcReduction="10000"/>
          </a:bodyPr>
          <a:lstStyle/>
          <a:p>
            <a:r>
              <a:rPr lang="en-US" dirty="0"/>
              <a:t>HTML is parsed permissively by browsers, unlike a true programming language such as Java, which needs </a:t>
            </a:r>
            <a:r>
              <a:rPr lang="en-US" dirty="0">
                <a:solidFill>
                  <a:schemeClr val="tx2"/>
                </a:solidFill>
              </a:rPr>
              <a:t>to be</a:t>
            </a:r>
            <a:r>
              <a:rPr lang="en-US" dirty="0">
                <a:solidFill>
                  <a:srgbClr val="FF0000"/>
                </a:solidFill>
              </a:rPr>
              <a:t> </a:t>
            </a:r>
            <a:r>
              <a:rPr lang="en-US" dirty="0"/>
              <a:t>compiled before the code will run to ensure there are no syntax errors.</a:t>
            </a:r>
          </a:p>
          <a:p>
            <a:r>
              <a:rPr lang="en-US" dirty="0"/>
              <a:t>Means web pages will still display even with syntax errors, which is both a good and bad thing</a:t>
            </a:r>
          </a:p>
          <a:p>
            <a:pPr lvl="1"/>
            <a:r>
              <a:rPr lang="en-US" dirty="0"/>
              <a:t>Good because anyone can pretty much get content published</a:t>
            </a:r>
          </a:p>
          <a:p>
            <a:pPr lvl="1"/>
            <a:r>
              <a:rPr lang="en-US" dirty="0"/>
              <a:t>Bad because certain syntax errors can cause the content to not display properly or break other aspects of the site</a:t>
            </a:r>
          </a:p>
          <a:p>
            <a:r>
              <a:rPr lang="en-US" dirty="0"/>
              <a:t>For pages with minimal HTML code, self-debugging with a browser’s Developer Tools should suffice for finding syntax issues</a:t>
            </a:r>
          </a:p>
          <a:p>
            <a:pPr lvl="1"/>
            <a:r>
              <a:rPr lang="en-US" dirty="0">
                <a:hlinkClick r:id="rId2"/>
              </a:rPr>
              <a:t>Learn more about browser Developer tools </a:t>
            </a:r>
            <a:r>
              <a:rPr lang="en-US" dirty="0"/>
              <a:t>(invaluable for any level of web developer)</a:t>
            </a:r>
          </a:p>
          <a:p>
            <a:r>
              <a:rPr lang="en-US" dirty="0"/>
              <a:t>For pages and sites with large amounts of code, an online validator is the best option</a:t>
            </a:r>
          </a:p>
          <a:p>
            <a:pPr lvl="1"/>
            <a:r>
              <a:rPr lang="en-US" dirty="0">
                <a:hlinkClick r:id="rId3"/>
              </a:rPr>
              <a:t>Markup Validation Service</a:t>
            </a:r>
            <a:r>
              <a:rPr lang="en-US" dirty="0"/>
              <a:t> – hosted by the W3C</a:t>
            </a:r>
          </a:p>
          <a:p>
            <a:pPr lvl="1"/>
            <a:r>
              <a:rPr lang="en-US" dirty="0"/>
              <a:t>Can scan via URL, File Upload, or Direct Input</a:t>
            </a:r>
          </a:p>
          <a:p>
            <a:pPr marL="0" indent="0">
              <a:buNone/>
            </a:pPr>
            <a:r>
              <a:rPr lang="en-US" sz="900" dirty="0"/>
              <a:t>Source - </a:t>
            </a:r>
            <a:r>
              <a:rPr lang="en-US" sz="900" dirty="0">
                <a:hlinkClick r:id="rId4"/>
              </a:rPr>
              <a:t>"Learning HTML: Guides and Tutorials"</a:t>
            </a:r>
            <a:r>
              <a:rPr lang="en-US" sz="900" dirty="0"/>
              <a:t> by Mozilla Developers Network is licensed under </a:t>
            </a:r>
            <a:r>
              <a:rPr lang="en-US" sz="900" u="sng" dirty="0">
                <a:hlinkClick r:id="rId5"/>
              </a:rPr>
              <a:t>CC BY-SA 2.5</a:t>
            </a:r>
            <a:endParaRPr lang="en-US" sz="900" dirty="0"/>
          </a:p>
        </p:txBody>
      </p:sp>
      <p:sp>
        <p:nvSpPr>
          <p:cNvPr id="5" name="TextBox 4"/>
          <p:cNvSpPr txBox="1"/>
          <p:nvPr/>
        </p:nvSpPr>
        <p:spPr>
          <a:xfrm>
            <a:off x="8839200" y="387178"/>
            <a:ext cx="2895600" cy="369332"/>
          </a:xfrm>
          <a:prstGeom prst="rect">
            <a:avLst/>
          </a:prstGeom>
          <a:noFill/>
        </p:spPr>
        <p:txBody>
          <a:bodyPr wrap="square" rtlCol="0">
            <a:spAutoFit/>
          </a:bodyPr>
          <a:lstStyle/>
          <a:p>
            <a:r>
              <a:rPr lang="en-US" dirty="0">
                <a:solidFill>
                  <a:schemeClr val="accent2"/>
                </a:solidFill>
              </a:rPr>
              <a:t>Browser Developer Tools</a:t>
            </a:r>
          </a:p>
        </p:txBody>
      </p:sp>
      <p:pic>
        <p:nvPicPr>
          <p:cNvPr id="4" name="Picture 3" descr="Example of a browser's developer tools " title="Example of a browser's developer tools "/>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2913" y="591255"/>
            <a:ext cx="4129087" cy="3469209"/>
          </a:xfrm>
          <a:prstGeom prst="rect">
            <a:avLst/>
          </a:prstGeom>
        </p:spPr>
      </p:pic>
      <p:sp>
        <p:nvSpPr>
          <p:cNvPr id="7" name="TextBox 6"/>
          <p:cNvSpPr txBox="1"/>
          <p:nvPr/>
        </p:nvSpPr>
        <p:spPr>
          <a:xfrm>
            <a:off x="9285793" y="3902966"/>
            <a:ext cx="2002414" cy="369332"/>
          </a:xfrm>
          <a:prstGeom prst="rect">
            <a:avLst/>
          </a:prstGeom>
          <a:noFill/>
        </p:spPr>
        <p:txBody>
          <a:bodyPr wrap="square" rtlCol="0">
            <a:spAutoFit/>
          </a:bodyPr>
          <a:lstStyle/>
          <a:p>
            <a:r>
              <a:rPr lang="en-US" dirty="0">
                <a:solidFill>
                  <a:schemeClr val="accent2"/>
                </a:solidFill>
              </a:rPr>
              <a:t>Online Validator</a:t>
            </a:r>
          </a:p>
        </p:txBody>
      </p:sp>
      <p:pic>
        <p:nvPicPr>
          <p:cNvPr id="6" name="Picture 5" descr="w3C online validator" title="w3C online validato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986" y="4114800"/>
            <a:ext cx="4201138" cy="2950302"/>
          </a:xfrm>
          <a:prstGeom prst="rect">
            <a:avLst/>
          </a:prstGeom>
        </p:spPr>
      </p:pic>
    </p:spTree>
    <p:extLst>
      <p:ext uri="{BB962C8B-B14F-4D97-AF65-F5344CB8AC3E}">
        <p14:creationId xmlns:p14="http://schemas.microsoft.com/office/powerpoint/2010/main" val="1465241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866905"/>
          </a:xfrm>
        </p:spPr>
        <p:txBody>
          <a:bodyPr/>
          <a:lstStyle/>
          <a:p>
            <a:r>
              <a:rPr lang="en-US" dirty="0"/>
              <a:t>Heading Element</a:t>
            </a:r>
            <a:endParaRPr dirty="0"/>
          </a:p>
        </p:txBody>
      </p:sp>
      <p:sp>
        <p:nvSpPr>
          <p:cNvPr id="3" name="Content Placeholder 2"/>
          <p:cNvSpPr>
            <a:spLocks noGrp="1"/>
          </p:cNvSpPr>
          <p:nvPr>
            <p:ph idx="1"/>
          </p:nvPr>
        </p:nvSpPr>
        <p:spPr>
          <a:xfrm>
            <a:off x="228600" y="1219200"/>
            <a:ext cx="9144000" cy="5486400"/>
          </a:xfrm>
        </p:spPr>
        <p:txBody>
          <a:bodyPr>
            <a:normAutofit fontScale="92500" lnSpcReduction="10000"/>
          </a:bodyPr>
          <a:lstStyle/>
          <a:p>
            <a:r>
              <a:rPr lang="en-US" sz="2200" dirty="0"/>
              <a:t>Heading tag is a block-level container tag that formats text display using one of six heading styles</a:t>
            </a:r>
          </a:p>
          <a:p>
            <a:pPr lvl="1"/>
            <a:r>
              <a:rPr lang="en-US" sz="1900" dirty="0"/>
              <a:t>Used to provide contrast on a page </a:t>
            </a:r>
          </a:p>
          <a:p>
            <a:pPr lvl="1"/>
            <a:r>
              <a:rPr lang="en-US" sz="1900" dirty="0"/>
              <a:t>Used for section and sub-section headings</a:t>
            </a:r>
          </a:p>
          <a:p>
            <a:pPr lvl="1"/>
            <a:r>
              <a:rPr lang="en-US" sz="1900" dirty="0"/>
              <a:t>Tags go from &lt;h1&gt; (largest) to &lt;h6&gt; (smallest)</a:t>
            </a:r>
          </a:p>
          <a:p>
            <a:pPr lvl="1"/>
            <a:r>
              <a:rPr lang="en-US" sz="1900" dirty="0">
                <a:hlinkClick r:id="rId2"/>
              </a:rPr>
              <a:t>Online example</a:t>
            </a:r>
            <a:endParaRPr lang="en-US" sz="1900" dirty="0"/>
          </a:p>
          <a:p>
            <a:pPr marL="0" indent="0">
              <a:buNone/>
            </a:pPr>
            <a:endParaRPr lang="en-US" dirty="0"/>
          </a:p>
          <a:p>
            <a:pPr marL="0" indent="0">
              <a:buNone/>
            </a:pPr>
            <a:endParaRPr lang="en-US" dirty="0"/>
          </a:p>
          <a:p>
            <a:pPr marL="0" indent="0">
              <a:buNone/>
            </a:pPr>
            <a:endParaRPr lang="en-US"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r>
              <a:rPr lang="en-US" sz="800" dirty="0"/>
              <a:t>Source - </a:t>
            </a:r>
            <a:r>
              <a:rPr lang="en-US" sz="800" dirty="0">
                <a:hlinkClick r:id="rId3"/>
              </a:rPr>
              <a:t>Floyd, Kevin and </a:t>
            </a:r>
            <a:r>
              <a:rPr lang="en-US" sz="800" dirty="0" err="1">
                <a:hlinkClick r:id="rId3"/>
              </a:rPr>
              <a:t>Kwak</a:t>
            </a:r>
            <a:r>
              <a:rPr lang="en-US" sz="800" dirty="0">
                <a:hlinkClick r:id="rId3"/>
              </a:rPr>
              <a:t>, </a:t>
            </a:r>
            <a:r>
              <a:rPr lang="en-US" sz="800" dirty="0" err="1">
                <a:hlinkClick r:id="rId3"/>
              </a:rPr>
              <a:t>Myungjae</a:t>
            </a:r>
            <a:r>
              <a:rPr lang="en-US" sz="800" dirty="0">
                <a:hlinkClick r:id="rId3"/>
              </a:rPr>
              <a:t>, "Web Development" (2016). Computer Science and Information Technology Grants Collections. 7</a:t>
            </a:r>
            <a:r>
              <a:rPr lang="en-US" sz="800" dirty="0"/>
              <a:t>. https://oer.galileo.usg.edu/compsci-collections/7 </a:t>
            </a:r>
            <a:r>
              <a:rPr lang="en-US" sz="800" dirty="0">
                <a:hlinkClick r:id="rId4"/>
              </a:rPr>
              <a:t>Licensed by CC-BY</a:t>
            </a:r>
            <a:endParaRPr lang="en-US" sz="800" dirty="0"/>
          </a:p>
        </p:txBody>
      </p:sp>
      <p:pic>
        <p:nvPicPr>
          <p:cNvPr id="4" name="Picture 3" descr="Example code of the heading element" title="Heading Element HTML cod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097" y="3490962"/>
            <a:ext cx="3972204" cy="1309637"/>
          </a:xfrm>
          <a:prstGeom prst="rect">
            <a:avLst/>
          </a:prstGeom>
        </p:spPr>
      </p:pic>
      <p:sp>
        <p:nvSpPr>
          <p:cNvPr id="6" name="Right Arrow 5" descr="Right arrow" title="Right arrow"/>
          <p:cNvSpPr/>
          <p:nvPr/>
        </p:nvSpPr>
        <p:spPr>
          <a:xfrm>
            <a:off x="4419600" y="3786253"/>
            <a:ext cx="990600" cy="562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xample of heading element browser output" title="Heading element browser output"/>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8800" y="1847671"/>
            <a:ext cx="5410955" cy="4439270"/>
          </a:xfrm>
          <a:prstGeom prst="rect">
            <a:avLst/>
          </a:prstGeom>
        </p:spPr>
      </p:pic>
    </p:spTree>
    <p:extLst>
      <p:ext uri="{BB962C8B-B14F-4D97-AF65-F5344CB8AC3E}">
        <p14:creationId xmlns:p14="http://schemas.microsoft.com/office/powerpoint/2010/main" val="974121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Debugging and </a:t>
            </a:r>
            <a:r>
              <a:rPr lang="en-US" dirty="0" smtClean="0"/>
              <a:t>Validation Cont.</a:t>
            </a:r>
            <a:endParaRPr lang="en-US" dirty="0"/>
          </a:p>
        </p:txBody>
      </p:sp>
      <p:sp>
        <p:nvSpPr>
          <p:cNvPr id="3" name="Content Placeholder 2"/>
          <p:cNvSpPr>
            <a:spLocks noGrp="1"/>
          </p:cNvSpPr>
          <p:nvPr>
            <p:ph idx="1"/>
          </p:nvPr>
        </p:nvSpPr>
        <p:spPr>
          <a:xfrm>
            <a:off x="392776" y="838200"/>
            <a:ext cx="11646824" cy="5781676"/>
          </a:xfrm>
        </p:spPr>
        <p:txBody>
          <a:bodyPr>
            <a:normAutofit/>
          </a:bodyPr>
          <a:lstStyle/>
          <a:p>
            <a:pPr marL="0" indent="0">
              <a:buNone/>
            </a:pPr>
            <a:r>
              <a:rPr lang="en-US" sz="3600" dirty="0">
                <a:solidFill>
                  <a:schemeClr val="accent2"/>
                </a:solidFill>
              </a:rPr>
              <a:t>Practice</a:t>
            </a:r>
          </a:p>
          <a:p>
            <a:r>
              <a:rPr lang="en-US" sz="2800" dirty="0"/>
              <a:t>Complete Steps 1-7 under the “Active Learning: Studying permissive code” section – </a:t>
            </a:r>
            <a:r>
              <a:rPr lang="en-US" sz="2800" dirty="0">
                <a:hlinkClick r:id="rId2"/>
              </a:rPr>
              <a:t>MDN web docs – Debugging HTML</a:t>
            </a:r>
            <a:endParaRPr lang="en-US" sz="2800" dirty="0"/>
          </a:p>
          <a:p>
            <a:pPr lvl="1"/>
            <a:r>
              <a:rPr lang="en-US" sz="2400" dirty="0"/>
              <a:t>Correct the errors that are pointed out to see how the changes will affect the look of the page</a:t>
            </a:r>
          </a:p>
          <a:p>
            <a:r>
              <a:rPr lang="en-US" sz="2800" dirty="0"/>
              <a:t>Complete Steps 1-4 under the “Active Learning: Validating an HTML document section – </a:t>
            </a:r>
            <a:r>
              <a:rPr lang="en-US" sz="2800" dirty="0">
                <a:hlinkClick r:id="rId2"/>
              </a:rPr>
              <a:t>MDN web docs – Debugging HTML</a:t>
            </a:r>
            <a:endParaRPr lang="en-US" sz="2800" dirty="0"/>
          </a:p>
          <a:p>
            <a:pPr lvl="1"/>
            <a:r>
              <a:rPr lang="en-US" sz="2400" dirty="0"/>
              <a:t>Make sure to fully interpret the reported errors</a:t>
            </a:r>
          </a:p>
          <a:p>
            <a:pPr lvl="1"/>
            <a:r>
              <a:rPr lang="en-US" sz="2400" dirty="0"/>
              <a:t>Once complete </a:t>
            </a:r>
            <a:r>
              <a:rPr lang="en-US" sz="2400" dirty="0">
                <a:solidFill>
                  <a:schemeClr val="tx2"/>
                </a:solidFill>
              </a:rPr>
              <a:t>try</a:t>
            </a:r>
            <a:r>
              <a:rPr lang="en-US" sz="2400" dirty="0"/>
              <a:t> running your favorite website’s homepage through the validator to see if it has errors</a:t>
            </a:r>
          </a:p>
          <a:p>
            <a:pPr marL="0" indent="0">
              <a:buNone/>
            </a:pPr>
            <a:endParaRPr lang="en-US" sz="2600" dirty="0"/>
          </a:p>
          <a:p>
            <a:pPr marL="0" indent="0">
              <a:buNone/>
            </a:pPr>
            <a:r>
              <a:rPr lang="en-US" sz="800" dirty="0"/>
              <a:t>Source - </a:t>
            </a:r>
            <a:r>
              <a:rPr lang="en-US" sz="800" dirty="0">
                <a:hlinkClick r:id="rId3"/>
              </a:rPr>
              <a:t>"Learning HTML: Guides and Tutorials"</a:t>
            </a:r>
            <a:r>
              <a:rPr lang="en-US" sz="800" dirty="0"/>
              <a:t> by Mozilla Developers Network is licensed under </a:t>
            </a:r>
            <a:r>
              <a:rPr lang="en-US" sz="800" u="sng" dirty="0">
                <a:hlinkClick r:id="rId4"/>
              </a:rPr>
              <a:t>CC BY-SA 2.5</a:t>
            </a:r>
            <a:endParaRPr lang="en-US" sz="800" dirty="0"/>
          </a:p>
        </p:txBody>
      </p:sp>
    </p:spTree>
    <p:extLst>
      <p:ext uri="{BB962C8B-B14F-4D97-AF65-F5344CB8AC3E}">
        <p14:creationId xmlns:p14="http://schemas.microsoft.com/office/powerpoint/2010/main" val="186278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 y="0"/>
            <a:ext cx="9144000" cy="1143000"/>
          </a:xfrm>
        </p:spPr>
        <p:txBody>
          <a:bodyPr/>
          <a:lstStyle/>
          <a:p>
            <a:r>
              <a:rPr lang="en-US" dirty="0"/>
              <a:t>Unit 2 Study Guide</a:t>
            </a:r>
          </a:p>
        </p:txBody>
      </p:sp>
      <p:sp>
        <p:nvSpPr>
          <p:cNvPr id="3" name="Content Placeholder 2"/>
          <p:cNvSpPr>
            <a:spLocks noGrp="1"/>
          </p:cNvSpPr>
          <p:nvPr>
            <p:ph idx="1"/>
          </p:nvPr>
        </p:nvSpPr>
        <p:spPr>
          <a:xfrm>
            <a:off x="304800" y="1134686"/>
            <a:ext cx="11658600" cy="5418513"/>
          </a:xfrm>
        </p:spPr>
        <p:txBody>
          <a:bodyPr>
            <a:normAutofit/>
          </a:bodyPr>
          <a:lstStyle/>
          <a:p>
            <a:pPr marL="0" indent="0">
              <a:buNone/>
            </a:pPr>
            <a:r>
              <a:rPr lang="en-US" dirty="0"/>
              <a:t>You can take advantage of the Quizlet app for a Unit 2 Study Guide below:</a:t>
            </a:r>
          </a:p>
          <a:p>
            <a:pPr marL="0" indent="0">
              <a:buNone/>
            </a:pPr>
            <a:endParaRPr lang="en-US" dirty="0">
              <a:hlinkClick r:id="rId2"/>
            </a:endParaRPr>
          </a:p>
          <a:p>
            <a:pPr marL="0" indent="0" algn="ctr">
              <a:buNone/>
            </a:pPr>
            <a:r>
              <a:rPr lang="en-US" sz="3200">
                <a:hlinkClick r:id="rId3"/>
              </a:rPr>
              <a:t>Unit </a:t>
            </a:r>
            <a:r>
              <a:rPr lang="en-US" sz="3200" dirty="0">
                <a:hlinkClick r:id="rId3"/>
              </a:rPr>
              <a:t>2</a:t>
            </a:r>
            <a:r>
              <a:rPr lang="en-US" sz="3200">
                <a:hlinkClick r:id="rId3"/>
              </a:rPr>
              <a:t> </a:t>
            </a:r>
            <a:r>
              <a:rPr lang="en-US" sz="3200" dirty="0">
                <a:hlinkClick r:id="rId3"/>
              </a:rPr>
              <a:t>Study Guide on Quizlet</a:t>
            </a:r>
            <a:endParaRPr lang="en-US" sz="32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2085353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a:t>Heading Semantics</a:t>
            </a:r>
            <a:endParaRPr dirty="0"/>
          </a:p>
        </p:txBody>
      </p:sp>
      <p:sp>
        <p:nvSpPr>
          <p:cNvPr id="3" name="Content Placeholder 2"/>
          <p:cNvSpPr>
            <a:spLocks noGrp="1"/>
          </p:cNvSpPr>
          <p:nvPr>
            <p:ph idx="1"/>
          </p:nvPr>
        </p:nvSpPr>
        <p:spPr>
          <a:xfrm>
            <a:off x="228600" y="762000"/>
            <a:ext cx="11430000" cy="6019800"/>
          </a:xfrm>
        </p:spPr>
        <p:txBody>
          <a:bodyPr>
            <a:normAutofit fontScale="77500" lnSpcReduction="20000"/>
          </a:bodyPr>
          <a:lstStyle/>
          <a:p>
            <a:r>
              <a:rPr lang="en-US" sz="3400" dirty="0"/>
              <a:t>Heading tags ultimately designed to distinguish section headings for a webpage</a:t>
            </a:r>
          </a:p>
          <a:p>
            <a:pPr lvl="1"/>
            <a:r>
              <a:rPr lang="en-US" sz="2600" dirty="0"/>
              <a:t>Lower numbered headings have a higher rank</a:t>
            </a:r>
          </a:p>
          <a:p>
            <a:pPr lvl="1"/>
            <a:r>
              <a:rPr lang="en-US" sz="2600" dirty="0"/>
              <a:t>Page content should be structured with appropriate ranking</a:t>
            </a:r>
          </a:p>
          <a:p>
            <a:pPr marL="0" indent="0">
              <a:buNone/>
            </a:pPr>
            <a:r>
              <a:rPr lang="en-US" sz="2800" dirty="0"/>
              <a:t>Example</a:t>
            </a:r>
          </a:p>
          <a:p>
            <a:pPr marL="0" indent="0">
              <a:buNone/>
            </a:pPr>
            <a:endParaRPr lang="en-US"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r>
              <a:rPr lang="en-US" sz="2900" dirty="0">
                <a:solidFill>
                  <a:schemeClr val="accent2"/>
                </a:solidFill>
              </a:rPr>
              <a:t>Practice</a:t>
            </a:r>
          </a:p>
          <a:p>
            <a:pPr marL="0" indent="0">
              <a:buNone/>
            </a:pPr>
            <a:r>
              <a:rPr lang="en-US" sz="1700" dirty="0"/>
              <a:t>Tweak the code in the left panel to see what happens in the right panel after you click “Run”</a:t>
            </a:r>
          </a:p>
          <a:p>
            <a:r>
              <a:rPr lang="en-US" sz="1700" dirty="0"/>
              <a:t>Complete the Exercises 1, 3, and 4 from the HTML Headings exercises – </a:t>
            </a:r>
            <a:r>
              <a:rPr lang="en-US" sz="1700" dirty="0">
                <a:hlinkClick r:id="rId2"/>
              </a:rPr>
              <a:t>W3Schools Headings</a:t>
            </a:r>
            <a:endParaRPr lang="en-US" sz="1700" dirty="0"/>
          </a:p>
          <a:p>
            <a:r>
              <a:rPr lang="en-US" sz="1700" dirty="0"/>
              <a:t>Write a short poem with a heading – </a:t>
            </a:r>
            <a:r>
              <a:rPr lang="en-US" sz="1700" dirty="0">
                <a:hlinkClick r:id="rId3"/>
              </a:rPr>
              <a:t>Khan Academy Challenge</a:t>
            </a:r>
            <a:endParaRPr lang="en-US" sz="1700" dirty="0"/>
          </a:p>
          <a:p>
            <a:pPr marL="0" indent="0">
              <a:buNone/>
            </a:pPr>
            <a:endParaRPr lang="en-US" sz="1700" dirty="0"/>
          </a:p>
          <a:p>
            <a:pPr marL="0" indent="0">
              <a:buNone/>
            </a:pPr>
            <a:r>
              <a:rPr lang="en-US" sz="1000" dirty="0"/>
              <a:t>Source - </a:t>
            </a:r>
            <a:r>
              <a:rPr lang="en-US" sz="1000" dirty="0">
                <a:hlinkClick r:id="rId4"/>
              </a:rPr>
              <a:t>Floyd, Kevin and </a:t>
            </a:r>
            <a:r>
              <a:rPr lang="en-US" sz="1000" dirty="0" err="1">
                <a:hlinkClick r:id="rId4"/>
              </a:rPr>
              <a:t>Kwak</a:t>
            </a:r>
            <a:r>
              <a:rPr lang="en-US" sz="1000" dirty="0">
                <a:hlinkClick r:id="rId4"/>
              </a:rPr>
              <a:t>, </a:t>
            </a:r>
            <a:r>
              <a:rPr lang="en-US" sz="1000" dirty="0" err="1">
                <a:hlinkClick r:id="rId4"/>
              </a:rPr>
              <a:t>Myungjae</a:t>
            </a:r>
            <a:r>
              <a:rPr lang="en-US" sz="1000" dirty="0">
                <a:hlinkClick r:id="rId4"/>
              </a:rPr>
              <a:t>, "Web Development" (2016). Computer Science and Information Technology Grants Collections. 7</a:t>
            </a:r>
            <a:r>
              <a:rPr lang="en-US" sz="1000" dirty="0"/>
              <a:t>. https://oer.galileo.usg.edu/compsci-collections/7 </a:t>
            </a:r>
            <a:r>
              <a:rPr lang="en-US" sz="1000" dirty="0">
                <a:hlinkClick r:id="rId5"/>
              </a:rPr>
              <a:t>Licensed by CC-BY</a:t>
            </a:r>
            <a:r>
              <a:rPr lang="en-US" sz="1000" dirty="0"/>
              <a:t> - HTML Examples from W3Schools.com, copyright </a:t>
            </a:r>
            <a:r>
              <a:rPr lang="en-US" sz="1000" dirty="0" err="1"/>
              <a:t>Refsnes</a:t>
            </a:r>
            <a:r>
              <a:rPr lang="en-US" sz="1000" dirty="0"/>
              <a:t> Data - </a:t>
            </a:r>
            <a:r>
              <a:rPr lang="en-US" sz="1000" dirty="0">
                <a:hlinkClick r:id="rId3"/>
              </a:rPr>
              <a:t>"Intro to HTML/CSS: Making webpages"</a:t>
            </a:r>
            <a:r>
              <a:rPr lang="en-US" sz="1000" dirty="0"/>
              <a:t> by Kahn Academy is </a:t>
            </a:r>
            <a:r>
              <a:rPr lang="en-US" sz="1000" dirty="0">
                <a:hlinkClick r:id="rId5"/>
              </a:rPr>
              <a:t>licensed under CC BY 4.0</a:t>
            </a:r>
            <a:endParaRPr lang="en-US" sz="1000" dirty="0"/>
          </a:p>
        </p:txBody>
      </p:sp>
      <p:pic>
        <p:nvPicPr>
          <p:cNvPr id="6" name="Picture 5" descr="Example HTML code of heading semantics" title="HTML code showing heading semantic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1" y="2590800"/>
            <a:ext cx="5410200" cy="1533739"/>
          </a:xfrm>
          <a:prstGeom prst="rect">
            <a:avLst/>
          </a:prstGeom>
        </p:spPr>
      </p:pic>
      <p:sp>
        <p:nvSpPr>
          <p:cNvPr id="7" name="Right Arrow 6" title="Right Arrow"/>
          <p:cNvSpPr/>
          <p:nvPr/>
        </p:nvSpPr>
        <p:spPr>
          <a:xfrm>
            <a:off x="5791202" y="3183784"/>
            <a:ext cx="1219198" cy="347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xample of what using heading semantics would look like in a browser." title="Browser output of Heading semantics HTML cod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8501" y="2209800"/>
            <a:ext cx="4190997" cy="3305796"/>
          </a:xfrm>
          <a:prstGeom prst="rect">
            <a:avLst/>
          </a:prstGeom>
        </p:spPr>
      </p:pic>
    </p:spTree>
    <p:extLst>
      <p:ext uri="{BB962C8B-B14F-4D97-AF65-F5344CB8AC3E}">
        <p14:creationId xmlns:p14="http://schemas.microsoft.com/office/powerpoint/2010/main" val="49197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 y="0"/>
            <a:ext cx="9144000" cy="762000"/>
          </a:xfrm>
        </p:spPr>
        <p:txBody>
          <a:bodyPr/>
          <a:lstStyle/>
          <a:p>
            <a:r>
              <a:rPr lang="en-US" dirty="0"/>
              <a:t>Paragraph Element</a:t>
            </a:r>
          </a:p>
        </p:txBody>
      </p:sp>
      <p:sp>
        <p:nvSpPr>
          <p:cNvPr id="3" name="Content Placeholder 2"/>
          <p:cNvSpPr>
            <a:spLocks noGrp="1"/>
          </p:cNvSpPr>
          <p:nvPr>
            <p:ph idx="1"/>
          </p:nvPr>
        </p:nvSpPr>
        <p:spPr>
          <a:xfrm>
            <a:off x="228600" y="838200"/>
            <a:ext cx="9144000" cy="5867400"/>
          </a:xfrm>
        </p:spPr>
        <p:txBody>
          <a:bodyPr>
            <a:normAutofit fontScale="92500" lnSpcReduction="20000"/>
          </a:bodyPr>
          <a:lstStyle/>
          <a:p>
            <a:r>
              <a:rPr lang="en-US" dirty="0">
                <a:solidFill>
                  <a:schemeClr val="tx2"/>
                </a:solidFill>
              </a:rPr>
              <a:t>HTML provides  a way for content to be marked as a paragraph</a:t>
            </a:r>
          </a:p>
          <a:p>
            <a:pPr lvl="1"/>
            <a:r>
              <a:rPr lang="en-US" dirty="0">
                <a:solidFill>
                  <a:schemeClr val="tx2"/>
                </a:solidFill>
              </a:rPr>
              <a:t>Paragraphs on the web place a blank line before and after the content</a:t>
            </a:r>
          </a:p>
          <a:p>
            <a:pPr lvl="1"/>
            <a:r>
              <a:rPr lang="en-US" dirty="0">
                <a:solidFill>
                  <a:schemeClr val="tx2"/>
                </a:solidFill>
              </a:rPr>
              <a:t>Left aligned by default</a:t>
            </a:r>
          </a:p>
          <a:p>
            <a:pPr lvl="1"/>
            <a:r>
              <a:rPr lang="en-US" dirty="0">
                <a:solidFill>
                  <a:schemeClr val="tx2"/>
                </a:solidFill>
              </a:rPr>
              <a:t>Container and block-level element</a:t>
            </a:r>
          </a:p>
          <a:p>
            <a:pPr lvl="1"/>
            <a:r>
              <a:rPr lang="en-US" dirty="0"/>
              <a:t>Tags are &lt;p&gt;content goes here&lt;/p&gt;</a:t>
            </a:r>
          </a:p>
          <a:p>
            <a:pPr lvl="1"/>
            <a:r>
              <a:rPr lang="en-US" dirty="0">
                <a:hlinkClick r:id="rId2"/>
              </a:rPr>
              <a:t>Online example</a:t>
            </a:r>
            <a:endParaRPr lang="en-US" dirty="0"/>
          </a:p>
          <a:p>
            <a:pPr marL="0" indent="0">
              <a:buNone/>
            </a:pPr>
            <a:r>
              <a:rPr lang="en-US" dirty="0"/>
              <a:t>Example</a:t>
            </a:r>
          </a:p>
          <a:p>
            <a:endParaRPr lang="en-US" dirty="0"/>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Practice</a:t>
            </a:r>
          </a:p>
          <a:p>
            <a:pPr marL="0" indent="0">
              <a:buNone/>
            </a:pPr>
            <a:r>
              <a:rPr lang="en-US" sz="1200" dirty="0"/>
              <a:t>Tweak the code in the left panel to see what happens in the right panel after you click “Run”</a:t>
            </a:r>
          </a:p>
          <a:p>
            <a:r>
              <a:rPr lang="en-US" sz="1200" dirty="0"/>
              <a:t>Complete Exercise 1 and 2 from the HTML Paragraphs exercises– </a:t>
            </a:r>
            <a:r>
              <a:rPr lang="en-US" sz="1200" dirty="0">
                <a:hlinkClick r:id="rId3"/>
              </a:rPr>
              <a:t>W3Schools Paragraphs</a:t>
            </a:r>
            <a:endParaRPr lang="en-US" sz="1200" dirty="0"/>
          </a:p>
          <a:p>
            <a:r>
              <a:rPr lang="en-US" sz="1200" dirty="0"/>
              <a:t>Remove the &lt;p&gt; tags to see what happens to the text formatting – </a:t>
            </a:r>
            <a:r>
              <a:rPr lang="en-US" sz="1200" dirty="0">
                <a:hlinkClick r:id="rId4"/>
              </a:rPr>
              <a:t>Khan Academy The p tag</a:t>
            </a:r>
            <a:endParaRPr lang="en-US" sz="1200" dirty="0"/>
          </a:p>
          <a:p>
            <a:pPr marL="0" indent="0">
              <a:buNone/>
            </a:pPr>
            <a:endParaRPr lang="en-US" sz="800" dirty="0"/>
          </a:p>
          <a:p>
            <a:pPr marL="0" indent="0">
              <a:buNone/>
            </a:pPr>
            <a:r>
              <a:rPr lang="en-US" sz="800" dirty="0"/>
              <a:t>Source - </a:t>
            </a:r>
            <a:r>
              <a:rPr lang="en-US" sz="800" dirty="0">
                <a:hlinkClick r:id="rId5"/>
              </a:rPr>
              <a:t>Floyd, Kevin and </a:t>
            </a:r>
            <a:r>
              <a:rPr lang="en-US" sz="800" dirty="0" err="1">
                <a:hlinkClick r:id="rId5"/>
              </a:rPr>
              <a:t>Kwak</a:t>
            </a:r>
            <a:r>
              <a:rPr lang="en-US" sz="800" dirty="0">
                <a:hlinkClick r:id="rId5"/>
              </a:rPr>
              <a:t>, </a:t>
            </a:r>
            <a:r>
              <a:rPr lang="en-US" sz="800" dirty="0" err="1">
                <a:hlinkClick r:id="rId5"/>
              </a:rPr>
              <a:t>Myungjae</a:t>
            </a:r>
            <a:r>
              <a:rPr lang="en-US" sz="800" dirty="0">
                <a:hlinkClick r:id="rId5"/>
              </a:rPr>
              <a:t>, "Web Development" (2016). Computer Science and Information Technology Grants Collections. 7. </a:t>
            </a:r>
            <a:r>
              <a:rPr lang="en-US" sz="800" dirty="0"/>
              <a:t>https://oer.galileo.usg.edu/compsci-collections/7 </a:t>
            </a:r>
            <a:r>
              <a:rPr lang="en-US" sz="800" dirty="0">
                <a:hlinkClick r:id="rId6"/>
              </a:rPr>
              <a:t>Licensed by CC-BY</a:t>
            </a:r>
            <a:r>
              <a:rPr lang="en-US" sz="800" dirty="0"/>
              <a:t> - HTML Examples from W3Schools.com, copyright </a:t>
            </a:r>
            <a:r>
              <a:rPr lang="en-US" sz="800" dirty="0" err="1"/>
              <a:t>Refsnes</a:t>
            </a:r>
            <a:r>
              <a:rPr lang="en-US" sz="800" dirty="0"/>
              <a:t> Data - </a:t>
            </a:r>
            <a:r>
              <a:rPr lang="en-US" sz="800" dirty="0">
                <a:hlinkClick r:id="rId4"/>
              </a:rPr>
              <a:t>"Intro to HTML/CSS: Making webpages"</a:t>
            </a:r>
            <a:r>
              <a:rPr lang="en-US" sz="800" dirty="0"/>
              <a:t> by Kahn Academy is </a:t>
            </a:r>
            <a:r>
              <a:rPr lang="en-US" sz="800" dirty="0">
                <a:hlinkClick r:id="rId6"/>
              </a:rPr>
              <a:t>licensed under CC BY 4.0</a:t>
            </a:r>
            <a:endParaRPr lang="en-US" sz="800" dirty="0"/>
          </a:p>
        </p:txBody>
      </p:sp>
      <p:pic>
        <p:nvPicPr>
          <p:cNvPr id="4" name="Picture 3" descr="Example of HTML paragraph element code" title="HTML paragraph element cod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1" y="3162300"/>
            <a:ext cx="7772399" cy="1219200"/>
          </a:xfrm>
          <a:prstGeom prst="rect">
            <a:avLst/>
          </a:prstGeom>
        </p:spPr>
      </p:pic>
      <p:sp>
        <p:nvSpPr>
          <p:cNvPr id="6" name="Right Arrow 5" title="Right arrow"/>
          <p:cNvSpPr/>
          <p:nvPr/>
        </p:nvSpPr>
        <p:spPr>
          <a:xfrm>
            <a:off x="7962900" y="3619500"/>
            <a:ext cx="32823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ragraph element code rendered in a Browser" title="Paragraph element code rendered in a Browse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9233" y="2514600"/>
            <a:ext cx="3836443" cy="2686282"/>
          </a:xfrm>
          <a:prstGeom prst="rect">
            <a:avLst/>
          </a:prstGeom>
        </p:spPr>
      </p:pic>
    </p:spTree>
    <p:extLst>
      <p:ext uri="{BB962C8B-B14F-4D97-AF65-F5344CB8AC3E}">
        <p14:creationId xmlns:p14="http://schemas.microsoft.com/office/powerpoint/2010/main" val="214176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 y="0"/>
            <a:ext cx="9144000" cy="762000"/>
          </a:xfrm>
        </p:spPr>
        <p:txBody>
          <a:bodyPr/>
          <a:lstStyle/>
          <a:p>
            <a:r>
              <a:rPr lang="en-US" dirty="0" err="1"/>
              <a:t>Blockquote</a:t>
            </a:r>
            <a:r>
              <a:rPr lang="en-US" dirty="0"/>
              <a:t> Element</a:t>
            </a:r>
          </a:p>
        </p:txBody>
      </p:sp>
      <p:sp>
        <p:nvSpPr>
          <p:cNvPr id="3" name="Content Placeholder 2"/>
          <p:cNvSpPr>
            <a:spLocks noGrp="1"/>
          </p:cNvSpPr>
          <p:nvPr>
            <p:ph idx="1"/>
          </p:nvPr>
        </p:nvSpPr>
        <p:spPr>
          <a:xfrm>
            <a:off x="152400" y="762000"/>
            <a:ext cx="6990609" cy="5943600"/>
          </a:xfrm>
        </p:spPr>
        <p:txBody>
          <a:bodyPr/>
          <a:lstStyle/>
          <a:p>
            <a:r>
              <a:rPr lang="en-US" dirty="0"/>
              <a:t>Used to indent a block of text for emphasis</a:t>
            </a:r>
          </a:p>
          <a:p>
            <a:pPr lvl="1"/>
            <a:r>
              <a:rPr lang="en-US" dirty="0"/>
              <a:t>Similar to a quoted citation in a magazine or print</a:t>
            </a:r>
          </a:p>
          <a:p>
            <a:pPr lvl="1"/>
            <a:r>
              <a:rPr lang="en-US" dirty="0"/>
              <a:t>Provides ~40 pixels of indentation from left and right margins</a:t>
            </a:r>
          </a:p>
          <a:p>
            <a:pPr lvl="1"/>
            <a:r>
              <a:rPr lang="en-US" dirty="0"/>
              <a:t>Container tag, </a:t>
            </a:r>
            <a:r>
              <a:rPr lang="en-US" dirty="0">
                <a:solidFill>
                  <a:schemeClr val="tx2"/>
                </a:solidFill>
              </a:rPr>
              <a:t>b</a:t>
            </a:r>
            <a:r>
              <a:rPr lang="en-US" dirty="0"/>
              <a:t>lock-level element - &lt;blockquote&gt;&lt;/blockquote&gt;</a:t>
            </a:r>
          </a:p>
          <a:p>
            <a:pPr lvl="1"/>
            <a:r>
              <a:rPr lang="en-US" dirty="0"/>
              <a:t>Enclosed text word wrapped with a blank line above and below</a:t>
            </a:r>
          </a:p>
          <a:p>
            <a:pPr lvl="1"/>
            <a:r>
              <a:rPr lang="en-US" dirty="0">
                <a:hlinkClick r:id="rId2"/>
              </a:rPr>
              <a:t>Online example</a:t>
            </a:r>
            <a:endParaRPr lang="en-US" dirty="0"/>
          </a:p>
          <a:p>
            <a:pPr marL="365760" lvl="1" indent="0">
              <a:buNone/>
            </a:pPr>
            <a:r>
              <a:rPr lang="en-US" dirty="0"/>
              <a:t>Example</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r>
              <a:rPr lang="en-US" dirty="0">
                <a:solidFill>
                  <a:schemeClr val="accent2"/>
                </a:solidFill>
              </a:rPr>
              <a:t>Practice</a:t>
            </a:r>
          </a:p>
          <a:p>
            <a:pPr marL="365760" lvl="1" indent="0">
              <a:buNone/>
            </a:pPr>
            <a:r>
              <a:rPr lang="en-US" sz="1200" dirty="0"/>
              <a:t>Tweak the code in the left panel to see what happens in the right panel after you click “Run”</a:t>
            </a:r>
          </a:p>
          <a:p>
            <a:pPr lvl="1"/>
            <a:r>
              <a:rPr lang="en-US" sz="1100" dirty="0">
                <a:solidFill>
                  <a:schemeClr val="tx2"/>
                </a:solidFill>
              </a:rPr>
              <a:t>Complete Exercise 2 from the HTML Quotations exercises</a:t>
            </a:r>
            <a:r>
              <a:rPr lang="en-US" sz="1100" dirty="0">
                <a:solidFill>
                  <a:schemeClr val="tx1"/>
                </a:solidFill>
              </a:rPr>
              <a:t>- </a:t>
            </a:r>
            <a:r>
              <a:rPr lang="en-US" sz="1100" dirty="0">
                <a:solidFill>
                  <a:schemeClr val="tx1"/>
                </a:solidFill>
                <a:hlinkClick r:id="rId3"/>
              </a:rPr>
              <a:t>W3Schools </a:t>
            </a:r>
            <a:r>
              <a:rPr lang="en-US" sz="1100" dirty="0" err="1">
                <a:solidFill>
                  <a:schemeClr val="tx1"/>
                </a:solidFill>
                <a:hlinkClick r:id="rId3"/>
              </a:rPr>
              <a:t>Blockquote</a:t>
            </a:r>
            <a:endParaRPr lang="en-US" sz="1100" dirty="0">
              <a:solidFill>
                <a:schemeClr val="tx1"/>
              </a:solidFill>
            </a:endParaRPr>
          </a:p>
          <a:p>
            <a:pPr marL="0" indent="0">
              <a:buNone/>
            </a:pPr>
            <a:endParaRPr lang="en-US" sz="800" dirty="0"/>
          </a:p>
          <a:p>
            <a:pPr marL="0" indent="0">
              <a:buNone/>
            </a:pPr>
            <a:r>
              <a:rPr lang="en-US" sz="800" dirty="0"/>
              <a:t>Source - </a:t>
            </a:r>
            <a:r>
              <a:rPr lang="en-US" sz="800" dirty="0">
                <a:hlinkClick r:id="rId4"/>
              </a:rPr>
              <a:t>Floyd, Kevin and </a:t>
            </a:r>
            <a:r>
              <a:rPr lang="en-US" sz="800" dirty="0" err="1">
                <a:hlinkClick r:id="rId4"/>
              </a:rPr>
              <a:t>Kwak</a:t>
            </a:r>
            <a:r>
              <a:rPr lang="en-US" sz="800" dirty="0">
                <a:hlinkClick r:id="rId4"/>
              </a:rPr>
              <a:t>, </a:t>
            </a:r>
            <a:r>
              <a:rPr lang="en-US" sz="800" dirty="0" err="1">
                <a:hlinkClick r:id="rId4"/>
              </a:rPr>
              <a:t>Myungjae</a:t>
            </a:r>
            <a:r>
              <a:rPr lang="en-US" sz="800" dirty="0">
                <a:hlinkClick r:id="rId4"/>
              </a:rPr>
              <a:t>, "Web Development" (2016). Computer Science and Information Technology Grants Collections. 7.</a:t>
            </a:r>
            <a:r>
              <a:rPr lang="en-US" sz="800" dirty="0"/>
              <a:t> https://oer.galileo.usg.edu/compsci-collections/7 </a:t>
            </a:r>
            <a:r>
              <a:rPr lang="en-US" sz="800" dirty="0">
                <a:hlinkClick r:id="rId5"/>
              </a:rPr>
              <a:t>Licensed by CC-BY</a:t>
            </a:r>
            <a:r>
              <a:rPr lang="en-US" sz="800" dirty="0"/>
              <a:t> - HTML Examples from W3Schools.com, copyright </a:t>
            </a:r>
            <a:r>
              <a:rPr lang="en-US" sz="800" dirty="0" err="1"/>
              <a:t>Refsnes</a:t>
            </a:r>
            <a:r>
              <a:rPr lang="en-US" sz="800" dirty="0"/>
              <a:t> Data</a:t>
            </a:r>
            <a:endParaRPr lang="en-US" sz="1100" dirty="0">
              <a:solidFill>
                <a:schemeClr val="tx1"/>
              </a:solidFill>
            </a:endParaRPr>
          </a:p>
          <a:p>
            <a:pPr lvl="1"/>
            <a:endParaRPr lang="en-US" sz="1100" dirty="0">
              <a:solidFill>
                <a:schemeClr val="tx1"/>
              </a:solidFill>
            </a:endParaRPr>
          </a:p>
        </p:txBody>
      </p:sp>
      <p:pic>
        <p:nvPicPr>
          <p:cNvPr id="4" name="Picture 3" descr="Blockquote element HTML code example" title="Blockquote element HTML code examp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3352800"/>
            <a:ext cx="5858693" cy="1133633"/>
          </a:xfrm>
          <a:prstGeom prst="rect">
            <a:avLst/>
          </a:prstGeom>
        </p:spPr>
      </p:pic>
      <p:sp>
        <p:nvSpPr>
          <p:cNvPr id="5" name="Right Arrow 4" title="Right arrow"/>
          <p:cNvSpPr/>
          <p:nvPr/>
        </p:nvSpPr>
        <p:spPr>
          <a:xfrm>
            <a:off x="6615151" y="3843416"/>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ockquote element code rendered in a browser" title="Blockquote element code rendered in a browse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3009" y="2966951"/>
            <a:ext cx="4772691" cy="2362530"/>
          </a:xfrm>
          <a:prstGeom prst="rect">
            <a:avLst/>
          </a:prstGeom>
        </p:spPr>
      </p:pic>
    </p:spTree>
    <p:extLst>
      <p:ext uri="{BB962C8B-B14F-4D97-AF65-F5344CB8AC3E}">
        <p14:creationId xmlns:p14="http://schemas.microsoft.com/office/powerpoint/2010/main" val="2098633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 y="0"/>
            <a:ext cx="9144000" cy="914400"/>
          </a:xfrm>
        </p:spPr>
        <p:txBody>
          <a:bodyPr/>
          <a:lstStyle/>
          <a:p>
            <a:r>
              <a:rPr lang="en-US" dirty="0"/>
              <a:t>Line Breaks</a:t>
            </a:r>
          </a:p>
        </p:txBody>
      </p:sp>
      <p:sp>
        <p:nvSpPr>
          <p:cNvPr id="3" name="Content Placeholder 2"/>
          <p:cNvSpPr>
            <a:spLocks noGrp="1"/>
          </p:cNvSpPr>
          <p:nvPr>
            <p:ph idx="1"/>
          </p:nvPr>
        </p:nvSpPr>
        <p:spPr>
          <a:xfrm>
            <a:off x="228600" y="922712"/>
            <a:ext cx="9829800" cy="5782887"/>
          </a:xfrm>
        </p:spPr>
        <p:txBody>
          <a:bodyPr>
            <a:normAutofit/>
          </a:bodyPr>
          <a:lstStyle/>
          <a:p>
            <a:r>
              <a:rPr lang="en-US" dirty="0">
                <a:solidFill>
                  <a:schemeClr val="tx2"/>
                </a:solidFill>
              </a:rPr>
              <a:t>Cause browser to end a line of text and to continue on the next line</a:t>
            </a:r>
          </a:p>
          <a:p>
            <a:pPr lvl="1"/>
            <a:r>
              <a:rPr lang="en-US" dirty="0">
                <a:solidFill>
                  <a:schemeClr val="tx2"/>
                </a:solidFill>
              </a:rPr>
              <a:t>Don’t </a:t>
            </a:r>
            <a:r>
              <a:rPr lang="en-US" dirty="0"/>
              <a:t>provide a blank space above and below the element like &lt;p&gt;</a:t>
            </a:r>
          </a:p>
          <a:p>
            <a:pPr lvl="1"/>
            <a:r>
              <a:rPr lang="en-US" dirty="0"/>
              <a:t>Tag is &lt;</a:t>
            </a:r>
            <a:r>
              <a:rPr lang="en-US" dirty="0" err="1"/>
              <a:t>br</a:t>
            </a:r>
            <a:r>
              <a:rPr lang="en-US" dirty="0"/>
              <a:t>&gt; so it is an empty element</a:t>
            </a:r>
          </a:p>
          <a:p>
            <a:pPr lvl="1"/>
            <a:r>
              <a:rPr lang="en-US" dirty="0">
                <a:hlinkClick r:id="rId2"/>
              </a:rPr>
              <a:t>Online example</a:t>
            </a:r>
            <a:endParaRPr lang="en-US" dirty="0"/>
          </a:p>
          <a:p>
            <a:pPr marL="365760" lvl="1" indent="0">
              <a:buNone/>
            </a:pPr>
            <a:r>
              <a:rPr lang="en-US" dirty="0"/>
              <a:t>Example</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r>
              <a:rPr lang="en-US" dirty="0">
                <a:solidFill>
                  <a:schemeClr val="accent2"/>
                </a:solidFill>
              </a:rPr>
              <a:t>Practice</a:t>
            </a:r>
          </a:p>
          <a:p>
            <a:pPr marL="365760" lvl="1" indent="0">
              <a:buNone/>
            </a:pPr>
            <a:r>
              <a:rPr lang="en-US" sz="1200" dirty="0"/>
              <a:t>Tweak the code in the left panel to see what happens in the right panel after you click “Run”</a:t>
            </a:r>
          </a:p>
          <a:p>
            <a:pPr lvl="1"/>
            <a:r>
              <a:rPr lang="en-US" sz="1200" dirty="0"/>
              <a:t>Complete Exercise 3 from the HTML Paragraphs exercises – </a:t>
            </a:r>
            <a:r>
              <a:rPr lang="en-US" sz="1200" dirty="0">
                <a:hlinkClick r:id="rId3"/>
              </a:rPr>
              <a:t>W3Schools Line Break</a:t>
            </a:r>
            <a:endParaRPr lang="en-US" sz="1200" dirty="0"/>
          </a:p>
          <a:p>
            <a:pPr lvl="1"/>
            <a:r>
              <a:rPr lang="en-US" sz="1200" dirty="0"/>
              <a:t>Practice by adding a new paragraph with &lt;</a:t>
            </a:r>
            <a:r>
              <a:rPr lang="en-US" sz="1200" dirty="0" err="1"/>
              <a:t>br</a:t>
            </a:r>
            <a:r>
              <a:rPr lang="en-US" sz="1200" dirty="0"/>
              <a:t>&gt; tags mixed in it before the YouTube link code – </a:t>
            </a:r>
            <a:r>
              <a:rPr lang="en-US" sz="1200" dirty="0">
                <a:hlinkClick r:id="rId4"/>
              </a:rPr>
              <a:t>Khan Academy The </a:t>
            </a:r>
            <a:r>
              <a:rPr lang="en-US" sz="1200" dirty="0" err="1">
                <a:hlinkClick r:id="rId4"/>
              </a:rPr>
              <a:t>br</a:t>
            </a:r>
            <a:r>
              <a:rPr lang="en-US" sz="1200" dirty="0">
                <a:hlinkClick r:id="rId4"/>
              </a:rPr>
              <a:t> tag</a:t>
            </a:r>
            <a:endParaRPr lang="en-US" sz="1200" dirty="0"/>
          </a:p>
          <a:p>
            <a:pPr lvl="1"/>
            <a:r>
              <a:rPr lang="en-US" sz="1200" dirty="0"/>
              <a:t>Additional hands-on practice with &lt;</a:t>
            </a:r>
            <a:r>
              <a:rPr lang="en-US" sz="1200" dirty="0" err="1"/>
              <a:t>br</a:t>
            </a:r>
            <a:r>
              <a:rPr lang="en-US" sz="1200" dirty="0"/>
              <a:t>&gt; - </a:t>
            </a:r>
            <a:r>
              <a:rPr lang="en-US" sz="1200" dirty="0">
                <a:hlinkClick r:id="rId5"/>
              </a:rPr>
              <a:t>MDN web docs The Line Break Element</a:t>
            </a:r>
            <a:endParaRPr lang="en-US" sz="1200" dirty="0"/>
          </a:p>
          <a:p>
            <a:pPr marL="365760" lvl="1" indent="0">
              <a:buNone/>
            </a:pPr>
            <a:endParaRPr lang="en-US" sz="900" dirty="0"/>
          </a:p>
          <a:p>
            <a:pPr marL="365760" lvl="1" indent="0">
              <a:buNone/>
            </a:pPr>
            <a:r>
              <a:rPr lang="en-US" sz="800" dirty="0"/>
              <a:t>Source </a:t>
            </a:r>
            <a:r>
              <a:rPr lang="en-US" sz="800" dirty="0">
                <a:hlinkClick r:id="rId6"/>
              </a:rPr>
              <a:t>- Floyd, Kevin and </a:t>
            </a:r>
            <a:r>
              <a:rPr lang="en-US" sz="800" dirty="0" err="1">
                <a:hlinkClick r:id="rId6"/>
              </a:rPr>
              <a:t>Kwak</a:t>
            </a:r>
            <a:r>
              <a:rPr lang="en-US" sz="800" dirty="0">
                <a:hlinkClick r:id="rId6"/>
              </a:rPr>
              <a:t>, </a:t>
            </a:r>
            <a:r>
              <a:rPr lang="en-US" sz="800" dirty="0" err="1">
                <a:hlinkClick r:id="rId6"/>
              </a:rPr>
              <a:t>Myungjae</a:t>
            </a:r>
            <a:r>
              <a:rPr lang="en-US" sz="800" dirty="0">
                <a:hlinkClick r:id="rId6"/>
              </a:rPr>
              <a:t>, "Web Development" (2016). Computer Science and Information Technology Grants Collections. 7</a:t>
            </a:r>
            <a:r>
              <a:rPr lang="en-US" sz="800" dirty="0"/>
              <a:t>. https://oer.galileo.usg.edu/compsci-collections/7 </a:t>
            </a:r>
            <a:r>
              <a:rPr lang="en-US" sz="800" dirty="0">
                <a:hlinkClick r:id="rId7"/>
              </a:rPr>
              <a:t>Licensed by CC-BY</a:t>
            </a:r>
            <a:r>
              <a:rPr lang="en-US" sz="800" dirty="0"/>
              <a:t> - HTML Examples from W3Schools.com, copyright </a:t>
            </a:r>
            <a:r>
              <a:rPr lang="en-US" sz="800" dirty="0" err="1"/>
              <a:t>Refsnes</a:t>
            </a:r>
            <a:r>
              <a:rPr lang="en-US" sz="800" dirty="0"/>
              <a:t> Data - </a:t>
            </a:r>
            <a:r>
              <a:rPr lang="en-US" sz="800" dirty="0">
                <a:hlinkClick r:id="rId4"/>
              </a:rPr>
              <a:t>"Intro to HTML/CSS: Making webpages" by Kahn Academy</a:t>
            </a:r>
            <a:r>
              <a:rPr lang="en-US" sz="800" dirty="0"/>
              <a:t> is </a:t>
            </a:r>
            <a:r>
              <a:rPr lang="en-US" sz="800" dirty="0">
                <a:hlinkClick r:id="rId7"/>
              </a:rPr>
              <a:t>licensed under CC BY 4.0</a:t>
            </a:r>
            <a:r>
              <a:rPr lang="en-US" sz="800" dirty="0"/>
              <a:t> - </a:t>
            </a:r>
            <a:r>
              <a:rPr lang="en-US" sz="800" dirty="0">
                <a:hlinkClick r:id="rId5"/>
              </a:rPr>
              <a:t>"Learning HTML: Guides and Tutorials"</a:t>
            </a:r>
            <a:r>
              <a:rPr lang="en-US" sz="800" dirty="0"/>
              <a:t> by Mozilla Developers Network is licensed under </a:t>
            </a:r>
            <a:r>
              <a:rPr lang="en-US" sz="800" u="sng" dirty="0">
                <a:hlinkClick r:id="rId8"/>
              </a:rPr>
              <a:t>CC BY-SA 2.5</a:t>
            </a:r>
            <a:endParaRPr lang="en-US" sz="800" dirty="0"/>
          </a:p>
          <a:p>
            <a:pPr marL="365760" lvl="1" indent="0">
              <a:buNone/>
            </a:pPr>
            <a:endParaRPr lang="en-US" dirty="0"/>
          </a:p>
          <a:p>
            <a:pPr marL="365760" lvl="1" indent="0">
              <a:buNone/>
            </a:pPr>
            <a:endParaRPr lang="en-US" dirty="0"/>
          </a:p>
        </p:txBody>
      </p:sp>
      <p:pic>
        <p:nvPicPr>
          <p:cNvPr id="4" name="Picture 3" descr="Line break HTML code example" title="Line break HTML code exampl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800" y="2819400"/>
            <a:ext cx="4210638" cy="828791"/>
          </a:xfrm>
          <a:prstGeom prst="rect">
            <a:avLst/>
          </a:prstGeom>
        </p:spPr>
      </p:pic>
      <p:sp>
        <p:nvSpPr>
          <p:cNvPr id="5" name="Right Arrow 4" title="Right arrow"/>
          <p:cNvSpPr/>
          <p:nvPr/>
        </p:nvSpPr>
        <p:spPr>
          <a:xfrm>
            <a:off x="4989505" y="3081395"/>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ne break HTML code rendered in a Browser" title="Line break HTML code rendered in a Browse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63572" y="1923946"/>
            <a:ext cx="5620534" cy="2314898"/>
          </a:xfrm>
          <a:prstGeom prst="rect">
            <a:avLst/>
          </a:prstGeom>
        </p:spPr>
      </p:pic>
    </p:spTree>
    <p:extLst>
      <p:ext uri="{BB962C8B-B14F-4D97-AF65-F5344CB8AC3E}">
        <p14:creationId xmlns:p14="http://schemas.microsoft.com/office/powerpoint/2010/main" val="1166267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a:t>Horizontal Rules</a:t>
            </a:r>
          </a:p>
        </p:txBody>
      </p:sp>
      <p:sp>
        <p:nvSpPr>
          <p:cNvPr id="3" name="Content Placeholder 2"/>
          <p:cNvSpPr>
            <a:spLocks noGrp="1"/>
          </p:cNvSpPr>
          <p:nvPr>
            <p:ph idx="1"/>
          </p:nvPr>
        </p:nvSpPr>
        <p:spPr>
          <a:xfrm>
            <a:off x="228600" y="685800"/>
            <a:ext cx="9144000" cy="5943600"/>
          </a:xfrm>
        </p:spPr>
        <p:txBody>
          <a:bodyPr>
            <a:normAutofit lnSpcReduction="10000"/>
          </a:bodyPr>
          <a:lstStyle/>
          <a:p>
            <a:r>
              <a:rPr lang="en-US" dirty="0"/>
              <a:t>Used for paragraph level content to create visual separation on the web page</a:t>
            </a:r>
          </a:p>
          <a:p>
            <a:pPr lvl="1"/>
            <a:r>
              <a:rPr lang="en-US" dirty="0"/>
              <a:t>HTML 5 prescribes their use when a thematic break among content is required</a:t>
            </a:r>
          </a:p>
          <a:p>
            <a:pPr lvl="1"/>
            <a:r>
              <a:rPr lang="en-US" dirty="0"/>
              <a:t>Tag is &lt;</a:t>
            </a:r>
            <a:r>
              <a:rPr lang="en-US" dirty="0" err="1"/>
              <a:t>hr</a:t>
            </a:r>
            <a:r>
              <a:rPr lang="en-US" dirty="0"/>
              <a:t>&gt;</a:t>
            </a:r>
          </a:p>
          <a:p>
            <a:pPr lvl="1"/>
            <a:r>
              <a:rPr lang="en-US" dirty="0">
                <a:hlinkClick r:id="rId2"/>
              </a:rPr>
              <a:t>Online example</a:t>
            </a:r>
            <a:endParaRPr lang="en-US" dirty="0"/>
          </a:p>
          <a:p>
            <a:pPr marL="365760" lvl="1" indent="0">
              <a:buNone/>
            </a:pPr>
            <a:r>
              <a:rPr lang="en-US" dirty="0"/>
              <a:t>Example</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solidFill>
                <a:schemeClr val="accent2"/>
              </a:solidFill>
            </a:endParaRPr>
          </a:p>
          <a:p>
            <a:pPr marL="365760" lvl="1" indent="0">
              <a:buNone/>
            </a:pPr>
            <a:r>
              <a:rPr lang="en-US" dirty="0">
                <a:solidFill>
                  <a:schemeClr val="accent2"/>
                </a:solidFill>
              </a:rPr>
              <a:t>Practice</a:t>
            </a:r>
          </a:p>
          <a:p>
            <a:pPr marL="365760" lvl="1" indent="0">
              <a:buNone/>
            </a:pPr>
            <a:r>
              <a:rPr lang="en-US" sz="1200" dirty="0"/>
              <a:t>Tweak the code in the left panel to see what happens in the right panel after you click “Run”</a:t>
            </a:r>
          </a:p>
          <a:p>
            <a:pPr lvl="1"/>
            <a:r>
              <a:rPr lang="en-US" sz="1200" dirty="0"/>
              <a:t>Complete Exercise 2 from the HTML Headings exercises– </a:t>
            </a:r>
            <a:r>
              <a:rPr lang="en-US" sz="1200" dirty="0">
                <a:hlinkClick r:id="rId3"/>
              </a:rPr>
              <a:t>W3Schools Horizontal Rule</a:t>
            </a:r>
            <a:endParaRPr lang="en-US" sz="1200" dirty="0"/>
          </a:p>
          <a:p>
            <a:pPr lvl="1"/>
            <a:endParaRPr lang="en-US" sz="1200" dirty="0"/>
          </a:p>
          <a:p>
            <a:pPr marL="365760" lvl="1" indent="0">
              <a:buNone/>
            </a:pPr>
            <a:endParaRPr lang="en-US" sz="800" dirty="0"/>
          </a:p>
          <a:p>
            <a:pPr marL="365760" lvl="1" indent="0">
              <a:buNone/>
            </a:pPr>
            <a:endParaRPr lang="en-US" sz="800" dirty="0"/>
          </a:p>
          <a:p>
            <a:pPr marL="365760" lvl="1" indent="0">
              <a:buNone/>
            </a:pPr>
            <a:endParaRPr lang="en-US" sz="800" dirty="0"/>
          </a:p>
          <a:p>
            <a:pPr marL="365760" lvl="1" indent="0">
              <a:buNone/>
            </a:pPr>
            <a:r>
              <a:rPr lang="en-US" sz="800" dirty="0"/>
              <a:t>Source </a:t>
            </a:r>
            <a:r>
              <a:rPr lang="en-US" sz="800" dirty="0">
                <a:hlinkClick r:id="rId4"/>
              </a:rPr>
              <a:t>- Floyd, Kevin and </a:t>
            </a:r>
            <a:r>
              <a:rPr lang="en-US" sz="800" dirty="0" err="1">
                <a:hlinkClick r:id="rId4"/>
              </a:rPr>
              <a:t>Kwak</a:t>
            </a:r>
            <a:r>
              <a:rPr lang="en-US" sz="800" dirty="0">
                <a:hlinkClick r:id="rId4"/>
              </a:rPr>
              <a:t>, </a:t>
            </a:r>
            <a:r>
              <a:rPr lang="en-US" sz="800" dirty="0" err="1">
                <a:hlinkClick r:id="rId4"/>
              </a:rPr>
              <a:t>Myungjae</a:t>
            </a:r>
            <a:r>
              <a:rPr lang="en-US" sz="800" dirty="0">
                <a:hlinkClick r:id="rId4"/>
              </a:rPr>
              <a:t>, "Web Development" (2016). Computer Science and Information Technology Grants Collections. 7</a:t>
            </a:r>
            <a:r>
              <a:rPr lang="en-US" sz="800" dirty="0"/>
              <a:t>. https://oer.galileo.usg.edu/compsci-collections/7 </a:t>
            </a:r>
            <a:r>
              <a:rPr lang="en-US" sz="800" dirty="0">
                <a:hlinkClick r:id="rId5"/>
              </a:rPr>
              <a:t>Licensed by CC-BY</a:t>
            </a:r>
            <a:r>
              <a:rPr lang="en-US" sz="800" dirty="0"/>
              <a:t> - HTML Examples from W3Schools.com, copyright </a:t>
            </a:r>
            <a:r>
              <a:rPr lang="en-US" sz="800" dirty="0" err="1"/>
              <a:t>Refsnes</a:t>
            </a:r>
            <a:r>
              <a:rPr lang="en-US" sz="800" dirty="0"/>
              <a:t> Data</a:t>
            </a:r>
          </a:p>
          <a:p>
            <a:pPr marL="365760" lvl="1" indent="0">
              <a:buNone/>
            </a:pPr>
            <a:endParaRPr lang="en-US" dirty="0">
              <a:solidFill>
                <a:schemeClr val="accent2"/>
              </a:solidFill>
            </a:endParaRPr>
          </a:p>
          <a:p>
            <a:pPr lvl="1"/>
            <a:endParaRPr lang="en-US" dirty="0">
              <a:solidFill>
                <a:schemeClr val="accent2"/>
              </a:solidFill>
            </a:endParaRPr>
          </a:p>
          <a:p>
            <a:pPr marL="365760" lvl="1" indent="0">
              <a:buNone/>
            </a:pPr>
            <a:endParaRPr lang="en-US" dirty="0"/>
          </a:p>
        </p:txBody>
      </p:sp>
      <p:pic>
        <p:nvPicPr>
          <p:cNvPr id="4" name="Picture 3" descr="Horizontal Rule HTML code example" title="Horizontal Rule HTML code examp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2590800"/>
            <a:ext cx="4658375" cy="1305107"/>
          </a:xfrm>
          <a:prstGeom prst="rect">
            <a:avLst/>
          </a:prstGeom>
        </p:spPr>
      </p:pic>
      <p:sp>
        <p:nvSpPr>
          <p:cNvPr id="5" name="Right Arrow 4" title="Right arrow"/>
          <p:cNvSpPr/>
          <p:nvPr/>
        </p:nvSpPr>
        <p:spPr>
          <a:xfrm>
            <a:off x="5410200" y="3124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rizontal rule HTML code rendered in a browser" title="Horizontal rule HTML code rendered in a browse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625" y="1904830"/>
            <a:ext cx="4629796" cy="2438740"/>
          </a:xfrm>
          <a:prstGeom prst="rect">
            <a:avLst/>
          </a:prstGeom>
        </p:spPr>
      </p:pic>
    </p:spTree>
    <p:extLst>
      <p:ext uri="{BB962C8B-B14F-4D97-AF65-F5344CB8AC3E}">
        <p14:creationId xmlns:p14="http://schemas.microsoft.com/office/powerpoint/2010/main" val="1812141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 y="0"/>
            <a:ext cx="9144000" cy="685800"/>
          </a:xfrm>
        </p:spPr>
        <p:txBody>
          <a:bodyPr/>
          <a:lstStyle/>
          <a:p>
            <a:r>
              <a:rPr lang="en-US" dirty="0"/>
              <a:t>Phrase Elements</a:t>
            </a:r>
          </a:p>
        </p:txBody>
      </p:sp>
      <p:sp>
        <p:nvSpPr>
          <p:cNvPr id="3" name="Content Placeholder 2"/>
          <p:cNvSpPr>
            <a:spLocks noGrp="1"/>
          </p:cNvSpPr>
          <p:nvPr>
            <p:ph idx="1"/>
          </p:nvPr>
        </p:nvSpPr>
        <p:spPr>
          <a:xfrm>
            <a:off x="228600" y="685800"/>
            <a:ext cx="9144000" cy="6019800"/>
          </a:xfrm>
        </p:spPr>
        <p:txBody>
          <a:bodyPr>
            <a:normAutofit lnSpcReduction="10000"/>
          </a:bodyPr>
          <a:lstStyle/>
          <a:p>
            <a:r>
              <a:rPr lang="en-US" dirty="0"/>
              <a:t>Inline text semantics used to define meaning, structure, or style of a word, line, or an arbitrary piece of text</a:t>
            </a:r>
          </a:p>
          <a:p>
            <a:pPr lvl="1"/>
            <a:r>
              <a:rPr lang="en-US" dirty="0"/>
              <a:t>Tags include but are not limited to - &lt;</a:t>
            </a:r>
            <a:r>
              <a:rPr lang="en-US" dirty="0" err="1"/>
              <a:t>em</a:t>
            </a:r>
            <a:r>
              <a:rPr lang="en-US" dirty="0"/>
              <a:t>&gt;, &lt;strong&gt;, &lt;</a:t>
            </a:r>
            <a:r>
              <a:rPr lang="en-US" dirty="0" err="1"/>
              <a:t>i</a:t>
            </a:r>
            <a:r>
              <a:rPr lang="en-US" dirty="0"/>
              <a:t>&gt;, &lt;b&gt;, &lt;u&gt; - </a:t>
            </a:r>
            <a:r>
              <a:rPr lang="en-US" dirty="0">
                <a:hlinkClick r:id="rId2"/>
              </a:rPr>
              <a:t>Full list</a:t>
            </a:r>
            <a:r>
              <a:rPr lang="en-US" dirty="0"/>
              <a:t> </a:t>
            </a:r>
            <a:r>
              <a:rPr lang="en-US" sz="800" dirty="0"/>
              <a:t>(scroll to Inline Text section)</a:t>
            </a:r>
          </a:p>
          <a:p>
            <a:pPr lvl="1"/>
            <a:r>
              <a:rPr lang="en-US" dirty="0">
                <a:hlinkClick r:id="rId3"/>
              </a:rPr>
              <a:t>Online example</a:t>
            </a:r>
            <a:endParaRPr lang="en-US" dirty="0"/>
          </a:p>
          <a:p>
            <a:pPr marL="365760" lvl="1" indent="0">
              <a:buNone/>
            </a:pPr>
            <a:r>
              <a:rPr lang="en-US" dirty="0"/>
              <a:t>Example</a:t>
            </a:r>
          </a:p>
          <a:p>
            <a:pPr marL="365760" lvl="1" indent="0">
              <a:buNone/>
            </a:pPr>
            <a:r>
              <a:rPr lang="en-US" dirty="0">
                <a:solidFill>
                  <a:schemeClr val="accent2"/>
                </a:solidFill>
              </a:rPr>
              <a:t>I am glad you weren’t late. vs. I am </a:t>
            </a:r>
            <a:r>
              <a:rPr lang="en-US" i="1" dirty="0">
                <a:solidFill>
                  <a:schemeClr val="accent2"/>
                </a:solidFill>
              </a:rPr>
              <a:t>glad</a:t>
            </a:r>
            <a:r>
              <a:rPr lang="en-US" dirty="0">
                <a:solidFill>
                  <a:schemeClr val="accent2"/>
                </a:solidFill>
              </a:rPr>
              <a:t> you weren’t </a:t>
            </a:r>
            <a:r>
              <a:rPr lang="en-US" i="1" dirty="0">
                <a:solidFill>
                  <a:schemeClr val="accent2"/>
                </a:solidFill>
              </a:rPr>
              <a:t>late.</a:t>
            </a:r>
          </a:p>
          <a:p>
            <a:pPr lvl="2"/>
            <a:r>
              <a:rPr lang="en-US" dirty="0"/>
              <a:t>Tone is different making the context different thanks to the emphasis on glad and late</a:t>
            </a:r>
          </a:p>
          <a:p>
            <a:pPr marL="365760" lvl="1" indent="0">
              <a:buNone/>
            </a:pPr>
            <a:r>
              <a:rPr lang="en-US" dirty="0"/>
              <a:t>Coded Version</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solidFill>
                <a:schemeClr val="accent2"/>
              </a:solidFill>
            </a:endParaRPr>
          </a:p>
          <a:p>
            <a:pPr marL="365760" lvl="1" indent="0">
              <a:buNone/>
            </a:pPr>
            <a:r>
              <a:rPr lang="en-US" dirty="0">
                <a:solidFill>
                  <a:schemeClr val="accent2"/>
                </a:solidFill>
              </a:rPr>
              <a:t>Practice</a:t>
            </a:r>
          </a:p>
          <a:p>
            <a:pPr marL="365760" lvl="1" indent="0">
              <a:buNone/>
            </a:pPr>
            <a:r>
              <a:rPr lang="en-US" sz="1200" dirty="0"/>
              <a:t>Tweak the code in the left panel to see what happens in the right panel after you click “Run”</a:t>
            </a:r>
          </a:p>
          <a:p>
            <a:pPr lvl="1"/>
            <a:r>
              <a:rPr lang="en-US" sz="1200" dirty="0"/>
              <a:t>Complete all five Exercises from the HTML Formatting exercises – </a:t>
            </a:r>
            <a:r>
              <a:rPr lang="en-US" sz="1200" dirty="0">
                <a:hlinkClick r:id="rId4"/>
              </a:rPr>
              <a:t>W3Schools HTML Text Formatting</a:t>
            </a:r>
            <a:endParaRPr lang="en-US" sz="1200" dirty="0"/>
          </a:p>
          <a:p>
            <a:pPr lvl="1"/>
            <a:r>
              <a:rPr lang="en-US" sz="1200" dirty="0"/>
              <a:t>Watch the linked video to see how phrase elements can change the semantics and look of text – </a:t>
            </a:r>
            <a:r>
              <a:rPr lang="en-US" sz="1200" dirty="0">
                <a:hlinkClick r:id="rId5"/>
              </a:rPr>
              <a:t>Khan Academy Text emphasis</a:t>
            </a:r>
            <a:endParaRPr lang="en-US" sz="1200" dirty="0"/>
          </a:p>
          <a:p>
            <a:pPr marL="365760" lvl="1" indent="0">
              <a:buNone/>
            </a:pPr>
            <a:endParaRPr lang="en-US" sz="800" dirty="0"/>
          </a:p>
          <a:p>
            <a:pPr marL="365760" lvl="1" indent="0">
              <a:buNone/>
            </a:pPr>
            <a:r>
              <a:rPr lang="en-US" sz="800" dirty="0"/>
              <a:t>Sources - HTML Examples from W3Schools.com, copyright </a:t>
            </a:r>
            <a:r>
              <a:rPr lang="en-US" sz="800" dirty="0" err="1"/>
              <a:t>Refsnes</a:t>
            </a:r>
            <a:r>
              <a:rPr lang="en-US" sz="800" dirty="0"/>
              <a:t> Data - </a:t>
            </a:r>
            <a:r>
              <a:rPr lang="en-US" sz="800" dirty="0">
                <a:hlinkClick r:id="rId5"/>
              </a:rPr>
              <a:t>"Intro to HTML/CSS: Making webpages" by Kahn Academy</a:t>
            </a:r>
            <a:r>
              <a:rPr lang="en-US" sz="800" dirty="0"/>
              <a:t> is </a:t>
            </a:r>
            <a:r>
              <a:rPr lang="en-US" sz="800" dirty="0">
                <a:hlinkClick r:id="rId6"/>
              </a:rPr>
              <a:t>licensed under CC BY 4.0</a:t>
            </a:r>
            <a:r>
              <a:rPr lang="en-US" sz="800" dirty="0"/>
              <a:t> - </a:t>
            </a:r>
            <a:r>
              <a:rPr lang="en-US" sz="800" dirty="0">
                <a:hlinkClick r:id="rId7"/>
              </a:rPr>
              <a:t>"Learning HTML: Guides and Tutorials"</a:t>
            </a:r>
            <a:r>
              <a:rPr lang="en-US" sz="800" dirty="0"/>
              <a:t> by Mozilla Developers Network is licensed under </a:t>
            </a:r>
            <a:r>
              <a:rPr lang="en-US" sz="800" u="sng" dirty="0">
                <a:hlinkClick r:id="rId8"/>
              </a:rPr>
              <a:t>CC BY-SA 2.5</a:t>
            </a:r>
            <a:endParaRPr lang="en-US" sz="800" dirty="0"/>
          </a:p>
          <a:p>
            <a:pPr marL="365760" lvl="1" indent="0">
              <a:buNone/>
            </a:pPr>
            <a:endParaRPr lang="en-US" sz="1200" dirty="0"/>
          </a:p>
          <a:p>
            <a:pPr marL="365760" lvl="1" indent="0">
              <a:buNone/>
            </a:pPr>
            <a:endParaRPr lang="en-US" dirty="0">
              <a:solidFill>
                <a:schemeClr val="accent2"/>
              </a:solidFill>
            </a:endParaRPr>
          </a:p>
          <a:p>
            <a:pPr marL="365760" lvl="1" indent="0">
              <a:buNone/>
            </a:pPr>
            <a:endParaRPr lang="en-US" dirty="0"/>
          </a:p>
          <a:p>
            <a:pPr marL="365760" lvl="1" indent="0">
              <a:buNone/>
            </a:pPr>
            <a:endParaRPr lang="en-US" dirty="0"/>
          </a:p>
        </p:txBody>
      </p:sp>
      <p:pic>
        <p:nvPicPr>
          <p:cNvPr id="4" name="Picture 3" descr="Phrase elements HTML code example" title="Phrase elements HTML code exampl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800" y="3352800"/>
            <a:ext cx="4525006" cy="1152686"/>
          </a:xfrm>
          <a:prstGeom prst="rect">
            <a:avLst/>
          </a:prstGeom>
        </p:spPr>
      </p:pic>
      <p:sp>
        <p:nvSpPr>
          <p:cNvPr id="5" name="Right Arrow 4" title="Right arrow"/>
          <p:cNvSpPr/>
          <p:nvPr/>
        </p:nvSpPr>
        <p:spPr>
          <a:xfrm>
            <a:off x="5334000" y="35433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hrase element HTML code rendered in a browser" title="Phrase element HTML code rendered in a browse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4998" y="2971800"/>
            <a:ext cx="3839206" cy="2031508"/>
          </a:xfrm>
          <a:prstGeom prst="rect">
            <a:avLst/>
          </a:prstGeom>
        </p:spPr>
      </p:pic>
    </p:spTree>
    <p:extLst>
      <p:ext uri="{BB962C8B-B14F-4D97-AF65-F5344CB8AC3E}">
        <p14:creationId xmlns:p14="http://schemas.microsoft.com/office/powerpoint/2010/main" val="1958558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purl.org/dc/dcmitype/"/>
    <ds:schemaRef ds:uri="http://purl.org/dc/elements/1.1/"/>
    <ds:schemaRef ds:uri="4873beb7-5857-4685-be1f-d57550cc96cc"/>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1661</TotalTime>
  <Words>3910</Words>
  <Application>Microsoft Office PowerPoint</Application>
  <PresentationFormat>Widescreen</PresentationFormat>
  <Paragraphs>427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Candara</vt:lpstr>
      <vt:lpstr>Consolas</vt:lpstr>
      <vt:lpstr>Tech Computer 16x9</vt:lpstr>
      <vt:lpstr>CSCI 1145 – Unit 2</vt:lpstr>
      <vt:lpstr>Expected Learning Outcomes</vt:lpstr>
      <vt:lpstr>Heading Element</vt:lpstr>
      <vt:lpstr>Heading Semantics</vt:lpstr>
      <vt:lpstr>Paragraph Element</vt:lpstr>
      <vt:lpstr>Blockquote Element</vt:lpstr>
      <vt:lpstr>Line Breaks</vt:lpstr>
      <vt:lpstr>Horizontal Rules</vt:lpstr>
      <vt:lpstr>Phrase Elements</vt:lpstr>
      <vt:lpstr>HTML Lists</vt:lpstr>
      <vt:lpstr>Unordered Lists</vt:lpstr>
      <vt:lpstr>Ordered Lists</vt:lpstr>
      <vt:lpstr>Definition Lists</vt:lpstr>
      <vt:lpstr>Special Characters in HTML</vt:lpstr>
      <vt:lpstr>HTML Comments</vt:lpstr>
      <vt:lpstr>HTML 5 Semantic Layout Elements</vt:lpstr>
      <vt:lpstr>Non-semantic Layout Elements</vt:lpstr>
      <vt:lpstr>Span Element</vt:lpstr>
      <vt:lpstr>Div Element</vt:lpstr>
      <vt:lpstr>Hyperlinks</vt:lpstr>
      <vt:lpstr>Anchor Element</vt:lpstr>
      <vt:lpstr>Block Level Links</vt:lpstr>
      <vt:lpstr>URLs and Paths</vt:lpstr>
      <vt:lpstr>3 Types of Hyperlinks</vt:lpstr>
      <vt:lpstr>Relative Links</vt:lpstr>
      <vt:lpstr>Absolute Links</vt:lpstr>
      <vt:lpstr>Fragment Identifiers</vt:lpstr>
      <vt:lpstr>E-mail Hyperlinks</vt:lpstr>
      <vt:lpstr>HTML Debugging and Validation</vt:lpstr>
      <vt:lpstr>HTML Debugging and Validation Cont.</vt:lpstr>
      <vt:lpstr>Unit 2 Study Guide</vt:lpstr>
    </vt:vector>
  </TitlesOfParts>
  <Company>Columbus State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1143 – Unit 1</dc:title>
  <dc:creator>Matthew Heywood</dc:creator>
  <cp:lastModifiedBy>Matthew Heywood</cp:lastModifiedBy>
  <cp:revision>154</cp:revision>
  <dcterms:created xsi:type="dcterms:W3CDTF">2018-07-10T18:15:40Z</dcterms:created>
  <dcterms:modified xsi:type="dcterms:W3CDTF">2019-07-31T21:13:20Z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