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302" r:id="rId4"/>
    <p:sldId id="286" r:id="rId5"/>
    <p:sldId id="287" r:id="rId6"/>
    <p:sldId id="288" r:id="rId7"/>
    <p:sldId id="289" r:id="rId8"/>
    <p:sldId id="304" r:id="rId9"/>
    <p:sldId id="290" r:id="rId10"/>
    <p:sldId id="305" r:id="rId11"/>
    <p:sldId id="291" r:id="rId12"/>
    <p:sldId id="292" r:id="rId13"/>
    <p:sldId id="293" r:id="rId14"/>
    <p:sldId id="307" r:id="rId15"/>
    <p:sldId id="309" r:id="rId16"/>
    <p:sldId id="308" r:id="rId17"/>
    <p:sldId id="306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0" r:id="rId27"/>
    <p:sldId id="263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F0D"/>
    <a:srgbClr val="84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713" y="470057"/>
            <a:ext cx="8999173" cy="1508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094" y="2442688"/>
            <a:ext cx="9784080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210" y="205262"/>
            <a:ext cx="2231329" cy="223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136" y="2354287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70" y="2504154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170" y="4330421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01" y="35255"/>
            <a:ext cx="2231329" cy="22374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45025" y="636601"/>
            <a:ext cx="8999173" cy="1508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2544" y="2364105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7591" y="2364105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12" y="126679"/>
            <a:ext cx="2231329" cy="223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59325" y="636601"/>
            <a:ext cx="8999173" cy="1508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508" y="2265895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8508" y="3008991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2730" y="2265895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2730" y="3008989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325" y="129062"/>
            <a:ext cx="2231329" cy="223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9509" y="147017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7825" y="284176"/>
            <a:ext cx="8999173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2" descr="Image result for python programmi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" y="30739"/>
            <a:ext cx="1878473" cy="18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6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178" y="2273483"/>
            <a:ext cx="9529482" cy="2175950"/>
          </a:xfrm>
        </p:spPr>
        <p:txBody>
          <a:bodyPr>
            <a:normAutofit/>
          </a:bodyPr>
          <a:lstStyle/>
          <a:p>
            <a:r>
              <a:rPr lang="en-US" sz="4800" dirty="0"/>
              <a:t>Pickle and Shelve:</a:t>
            </a:r>
          </a:p>
          <a:p>
            <a:r>
              <a:rPr lang="en-US" sz="4800" dirty="0"/>
              <a:t>Object Persistence</a:t>
            </a:r>
          </a:p>
        </p:txBody>
      </p:sp>
      <p:pic>
        <p:nvPicPr>
          <p:cNvPr id="5" name="Picture 2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1757"/>
            <a:ext cx="2232213" cy="22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ytho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68" y="1861756"/>
            <a:ext cx="2232213" cy="22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3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 &amp; </a:t>
            </a:r>
            <a:r>
              <a:rPr lang="en-US" dirty="0" err="1"/>
              <a:t>unpickling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7359" y="2658482"/>
            <a:ext cx="4482068" cy="3500912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pickle.load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70" r="2293"/>
          <a:stretch/>
        </p:blipFill>
        <p:spPr>
          <a:xfrm>
            <a:off x="6727765" y="1975146"/>
            <a:ext cx="5163044" cy="3043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65" y="5122912"/>
            <a:ext cx="5163044" cy="155218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8867-FB27-4CD1-A7B7-133C6A914A40}"/>
              </a:ext>
            </a:extLst>
          </p:cNvPr>
          <p:cNvCxnSpPr>
            <a:cxnSpLocks/>
          </p:cNvCxnSpPr>
          <p:nvPr/>
        </p:nvCxnSpPr>
        <p:spPr>
          <a:xfrm>
            <a:off x="3848795" y="4013350"/>
            <a:ext cx="2778347" cy="155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83B7E-4BE5-4FAB-9829-FFA2EB71D049}"/>
              </a:ext>
            </a:extLst>
          </p:cNvPr>
          <p:cNvSpPr txBox="1"/>
          <p:nvPr/>
        </p:nvSpPr>
        <p:spPr>
          <a:xfrm>
            <a:off x="187359" y="3696521"/>
            <a:ext cx="412087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Reads the first object in the file</a:t>
            </a:r>
          </a:p>
          <a:p>
            <a:r>
              <a:rPr lang="en-US" sz="2000" b="1" dirty="0"/>
              <a:t>	unpickles it to produce the list 	named ‘variety’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042DF-4C7F-4596-A2FF-1C11D926307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308231" y="2831126"/>
            <a:ext cx="2318911" cy="1373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9B7398-262A-4D12-AE09-566F16CFEE8F}"/>
              </a:ext>
            </a:extLst>
          </p:cNvPr>
          <p:cNvSpPr txBox="1"/>
          <p:nvPr/>
        </p:nvSpPr>
        <p:spPr>
          <a:xfrm>
            <a:off x="187359" y="3710045"/>
            <a:ext cx="412087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Reads the first object in the file</a:t>
            </a:r>
          </a:p>
          <a:p>
            <a:r>
              <a:rPr lang="en-US" sz="2000" b="1" dirty="0"/>
              <a:t>	unpickles it to produce the list 	named ‘variety’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625F2D-C96A-4998-86CA-184CF7C5356F}"/>
              </a:ext>
            </a:extLst>
          </p:cNvPr>
          <p:cNvCxnSpPr>
            <a:cxnSpLocks/>
          </p:cNvCxnSpPr>
          <p:nvPr/>
        </p:nvCxnSpPr>
        <p:spPr>
          <a:xfrm>
            <a:off x="3644610" y="5555947"/>
            <a:ext cx="2878970" cy="38765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0D916-A2D7-40C1-BED9-1FCFD0F75EDB}"/>
              </a:ext>
            </a:extLst>
          </p:cNvPr>
          <p:cNvCxnSpPr>
            <a:cxnSpLocks/>
          </p:cNvCxnSpPr>
          <p:nvPr/>
        </p:nvCxnSpPr>
        <p:spPr>
          <a:xfrm flipV="1">
            <a:off x="4104046" y="3330411"/>
            <a:ext cx="2419534" cy="24165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651958-75F7-4138-B1A1-E6E23FF85367}"/>
              </a:ext>
            </a:extLst>
          </p:cNvPr>
          <p:cNvSpPr txBox="1"/>
          <p:nvPr/>
        </p:nvSpPr>
        <p:spPr>
          <a:xfrm>
            <a:off x="187359" y="5055811"/>
            <a:ext cx="412087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Reads the second object in the file</a:t>
            </a:r>
          </a:p>
          <a:p>
            <a:r>
              <a:rPr lang="en-US" sz="2000" b="1" dirty="0"/>
              <a:t>	unpickles it to produce the list 	named ‘shape’ </a:t>
            </a:r>
          </a:p>
        </p:txBody>
      </p:sp>
    </p:spTree>
    <p:extLst>
      <p:ext uri="{BB962C8B-B14F-4D97-AF65-F5344CB8AC3E}">
        <p14:creationId xmlns:p14="http://schemas.microsoft.com/office/powerpoint/2010/main" val="199324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pickled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446" y="2616009"/>
            <a:ext cx="8527046" cy="377616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Shelve function</a:t>
            </a:r>
          </a:p>
          <a:p>
            <a:pPr lvl="1"/>
            <a:r>
              <a:rPr lang="en-US" sz="2800" dirty="0"/>
              <a:t>Only works with pickled objects, not characters</a:t>
            </a:r>
          </a:p>
          <a:p>
            <a:pPr lvl="1"/>
            <a:r>
              <a:rPr lang="en-US" sz="2800" dirty="0"/>
              <a:t>Takes one argument –  the file name</a:t>
            </a:r>
          </a:p>
          <a:p>
            <a:r>
              <a:rPr lang="en-US" sz="2800" dirty="0"/>
              <a:t>Create a shelve with </a:t>
            </a:r>
            <a:r>
              <a:rPr lang="en-US" sz="2800" dirty="0" err="1">
                <a:solidFill>
                  <a:srgbClr val="002060"/>
                </a:solidFill>
              </a:rPr>
              <a:t>shelve.open</a:t>
            </a:r>
            <a:r>
              <a:rPr lang="en-US" sz="2800" dirty="0">
                <a:solidFill>
                  <a:srgbClr val="002060"/>
                </a:solidFill>
              </a:rPr>
              <a:t>() </a:t>
            </a:r>
          </a:p>
          <a:p>
            <a:pPr lvl="1"/>
            <a:r>
              <a:rPr lang="en-US" sz="2800" dirty="0"/>
              <a:t>Acts like a dictionary</a:t>
            </a:r>
          </a:p>
          <a:p>
            <a:pPr lvl="1"/>
            <a:r>
              <a:rPr lang="en-US" sz="2800" dirty="0"/>
              <a:t>Left side is the ‘key’</a:t>
            </a:r>
          </a:p>
          <a:p>
            <a:pPr lvl="1"/>
            <a:r>
              <a:rPr lang="en-US" sz="2800" dirty="0"/>
              <a:t>Right side is the ‘value’</a:t>
            </a:r>
          </a:p>
          <a:p>
            <a:pPr lvl="1"/>
            <a:r>
              <a:rPr lang="en-US" sz="2800" dirty="0" err="1">
                <a:solidFill>
                  <a:srgbClr val="002060"/>
                </a:solidFill>
              </a:rPr>
              <a:t>Name_of_shelf.sync</a:t>
            </a:r>
            <a:r>
              <a:rPr lang="en-US" sz="2800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2800" dirty="0"/>
              <a:t>Close the file with the .close()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49" y="4879184"/>
            <a:ext cx="5952115" cy="1571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7679D-72F5-4A3F-8E61-F9C2EE3D03CD}"/>
              </a:ext>
            </a:extLst>
          </p:cNvPr>
          <p:cNvSpPr txBox="1"/>
          <p:nvPr/>
        </p:nvSpPr>
        <p:spPr>
          <a:xfrm flipH="1">
            <a:off x="9200072" y="2690336"/>
            <a:ext cx="2572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Python only periodically syncs the file while it is open .sync() method ensures changes to the shelf. </a:t>
            </a:r>
          </a:p>
        </p:txBody>
      </p:sp>
    </p:spTree>
    <p:extLst>
      <p:ext uri="{BB962C8B-B14F-4D97-AF65-F5344CB8AC3E}">
        <p14:creationId xmlns:p14="http://schemas.microsoft.com/office/powerpoint/2010/main" val="28111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Shelve access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737830"/>
              </p:ext>
            </p:extLst>
          </p:nvPr>
        </p:nvGraphicFramePr>
        <p:xfrm>
          <a:off x="1098047" y="3637924"/>
          <a:ext cx="10278612" cy="24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04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04">
                <a:tc>
                  <a:txBody>
                    <a:bodyPr/>
                    <a:lstStyle/>
                    <a:p>
                      <a:r>
                        <a:rPr lang="en-US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reading or writing.  If the file doesn’t exist, it is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04">
                <a:tc>
                  <a:txBody>
                    <a:bodyPr/>
                    <a:lstStyle/>
                    <a:p>
                      <a:r>
                        <a:rPr lang="en-US" dirty="0"/>
                        <a:t>“n”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file for reading or writing.  If the file exists, its contents</a:t>
                      </a:r>
                      <a:r>
                        <a:rPr lang="en-US" baseline="0" dirty="0"/>
                        <a:t> are overwritten.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04">
                <a:tc>
                  <a:txBody>
                    <a:bodyPr/>
                    <a:lstStyle/>
                    <a:p>
                      <a:r>
                        <a:rPr lang="en-US" dirty="0"/>
                        <a:t>“r”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from a file.  If the file doesn’t exist, Python will give an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04">
                <a:tc>
                  <a:txBody>
                    <a:bodyPr/>
                    <a:lstStyle/>
                    <a:p>
                      <a:r>
                        <a:rPr lang="en-US" dirty="0"/>
                        <a:t>“w”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a file.  If the file doesn’t exist, Python</a:t>
                      </a:r>
                      <a:r>
                        <a:rPr lang="en-US" baseline="0" dirty="0"/>
                        <a:t> will give an error.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6F3B96-BB75-4370-BC76-DE057361FCEB}"/>
              </a:ext>
            </a:extLst>
          </p:cNvPr>
          <p:cNvSpPr txBox="1"/>
          <p:nvPr/>
        </p:nvSpPr>
        <p:spPr>
          <a:xfrm flipH="1">
            <a:off x="4503416" y="2204413"/>
            <a:ext cx="3749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 is important to note the ‘shelves’ have their own  access modes:</a:t>
            </a:r>
          </a:p>
        </p:txBody>
      </p:sp>
    </p:spTree>
    <p:extLst>
      <p:ext uri="{BB962C8B-B14F-4D97-AF65-F5344CB8AC3E}">
        <p14:creationId xmlns:p14="http://schemas.microsoft.com/office/powerpoint/2010/main" val="145747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shelf to retrieve pickled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01" y="2669383"/>
            <a:ext cx="5461240" cy="37185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Shelve acts like a dictionary</a:t>
            </a:r>
          </a:p>
          <a:p>
            <a:r>
              <a:rPr lang="en-US" dirty="0"/>
              <a:t>Access pickled objects by supplying a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**In the real world, more complex data would be stored in databases instead of pickling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8"/>
          <a:stretch/>
        </p:blipFill>
        <p:spPr>
          <a:xfrm>
            <a:off x="6185139" y="2370446"/>
            <a:ext cx="5741460" cy="1671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7" y="4374405"/>
            <a:ext cx="5303919" cy="20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shelf to retrieve pickled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2529164"/>
            <a:ext cx="5891841" cy="4328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Shelve acts like a dictionary</a:t>
            </a:r>
          </a:p>
          <a:p>
            <a:pPr lvl="1"/>
            <a:r>
              <a:rPr lang="en-US" dirty="0"/>
              <a:t>Access pickled objects by supplying a key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Example:</a:t>
            </a:r>
          </a:p>
          <a:p>
            <a:pPr lvl="1"/>
            <a:r>
              <a:rPr lang="en-US" dirty="0"/>
              <a:t>Access pickled list reverse order</a:t>
            </a:r>
          </a:p>
          <a:p>
            <a:pPr lvl="1"/>
            <a:endParaRPr lang="en-US" dirty="0"/>
          </a:p>
          <a:p>
            <a:r>
              <a:rPr lang="en-US" dirty="0"/>
              <a:t>**In the real world, more complex data would be stored in databases instead of pickling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8"/>
          <a:stretch/>
        </p:blipFill>
        <p:spPr>
          <a:xfrm>
            <a:off x="6185139" y="2370446"/>
            <a:ext cx="5741460" cy="1671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7" y="4374405"/>
            <a:ext cx="5303919" cy="20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C5CC-938E-4E45-9C90-65B329BB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124-B57E-44C7-9C68-73AB0ED4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0381-1F8B-4913-8FEB-1A343FD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CFD7-C1B6-4183-89DE-6B6DF728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https://www.youtube.com/watch?v=Pl4Hp8qwwes</a:t>
            </a:r>
          </a:p>
        </p:txBody>
      </p:sp>
    </p:spTree>
    <p:extLst>
      <p:ext uri="{BB962C8B-B14F-4D97-AF65-F5344CB8AC3E}">
        <p14:creationId xmlns:p14="http://schemas.microsoft.com/office/powerpoint/2010/main" val="428394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EABE-108A-4D9E-88E5-DABFDBE3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082" y="2934651"/>
            <a:ext cx="8999173" cy="1508760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42799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40" y="2539616"/>
            <a:ext cx="10511933" cy="4085471"/>
          </a:xfrm>
        </p:spPr>
        <p:txBody>
          <a:bodyPr>
            <a:normAutofit/>
          </a:bodyPr>
          <a:lstStyle/>
          <a:p>
            <a:r>
              <a:rPr lang="en-US" dirty="0"/>
              <a:t>Errors: stop program execution &amp; displays an error message</a:t>
            </a:r>
          </a:p>
          <a:p>
            <a:r>
              <a:rPr lang="en-US" dirty="0"/>
              <a:t>Known as 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raising an exception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If nothing is done with the exception, Python halts program</a:t>
            </a:r>
          </a:p>
          <a:p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Example:</a:t>
            </a:r>
          </a:p>
          <a:p>
            <a:endParaRPr lang="en-US" b="1" i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7"/>
          <a:stretch/>
        </p:blipFill>
        <p:spPr>
          <a:xfrm>
            <a:off x="2935203" y="4654175"/>
            <a:ext cx="7924456" cy="1610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65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615" y="359044"/>
            <a:ext cx="8999173" cy="945974"/>
          </a:xfrm>
        </p:spPr>
        <p:txBody>
          <a:bodyPr/>
          <a:lstStyle/>
          <a:p>
            <a:r>
              <a:rPr lang="en-US" sz="4800" dirty="0"/>
              <a:t>The handle it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2" y="2623843"/>
            <a:ext cx="5323306" cy="3759704"/>
          </a:xfrm>
        </p:spPr>
        <p:txBody>
          <a:bodyPr>
            <a:normAutofit/>
          </a:bodyPr>
          <a:lstStyle/>
          <a:p>
            <a:r>
              <a:rPr lang="en-US" sz="2800" dirty="0"/>
              <a:t>Program open to exceptions from user input</a:t>
            </a:r>
          </a:p>
          <a:p>
            <a:r>
              <a:rPr lang="en-US" sz="2800" dirty="0"/>
              <a:t>Generates custom exception messages</a:t>
            </a:r>
          </a:p>
          <a:p>
            <a:r>
              <a:rPr lang="en-US" sz="2800" dirty="0"/>
              <a:t>Runs to completion instead of halting</a:t>
            </a:r>
          </a:p>
          <a:p>
            <a:r>
              <a:rPr lang="en-US" sz="2800" dirty="0"/>
              <a:t>Handles the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13" y="1783061"/>
            <a:ext cx="64484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43" y="2436159"/>
            <a:ext cx="10025375" cy="4087906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Reading from text files</a:t>
            </a:r>
          </a:p>
          <a:p>
            <a:pPr lvl="0"/>
            <a:r>
              <a:rPr lang="en-US" sz="3600" dirty="0"/>
              <a:t>Writing to text files</a:t>
            </a:r>
          </a:p>
          <a:p>
            <a:pPr lvl="0"/>
            <a:r>
              <a:rPr lang="en-US" sz="3600" dirty="0"/>
              <a:t>Read and write more complex data with files</a:t>
            </a:r>
          </a:p>
          <a:p>
            <a:pPr lvl="0"/>
            <a:r>
              <a:rPr lang="en-US" sz="3600" dirty="0"/>
              <a:t>Intercept and handle errors during a program’s execution</a:t>
            </a:r>
          </a:p>
        </p:txBody>
      </p:sp>
      <p:pic>
        <p:nvPicPr>
          <p:cNvPr id="1026" name="Picture 2" descr="Image result for learning tar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49" y="127910"/>
            <a:ext cx="1665026" cy="16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5" y="105724"/>
            <a:ext cx="2231329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Using ‘try’ statement with ‘except’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42" y="3802891"/>
            <a:ext cx="7523874" cy="2753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example in handle_it.py</a:t>
            </a:r>
          </a:p>
          <a:p>
            <a:r>
              <a:rPr lang="en-US" dirty="0"/>
              <a:t>Prompts for a number</a:t>
            </a:r>
          </a:p>
          <a:p>
            <a:r>
              <a:rPr lang="en-US" dirty="0"/>
              <a:t>Attempts to convert to a float</a:t>
            </a:r>
          </a:p>
          <a:p>
            <a:r>
              <a:rPr lang="en-US" dirty="0"/>
              <a:t>If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any</a:t>
            </a:r>
            <a:r>
              <a:rPr lang="en-US" dirty="0"/>
              <a:t> exception, prints “Something went wrong!”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12D36-11C2-45FA-9124-D0DD1072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36" y="2152630"/>
            <a:ext cx="6584922" cy="2155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945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277" y="497766"/>
            <a:ext cx="8999173" cy="721434"/>
          </a:xfrm>
        </p:spPr>
        <p:txBody>
          <a:bodyPr/>
          <a:lstStyle/>
          <a:p>
            <a:r>
              <a:rPr lang="en-US" sz="4400" dirty="0"/>
              <a:t>Specifying an exception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14" y="3535272"/>
            <a:ext cx="6934224" cy="31468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Second example</a:t>
            </a:r>
          </a:p>
          <a:p>
            <a:r>
              <a:rPr lang="en-US" dirty="0">
                <a:solidFill>
                  <a:srgbClr val="002060"/>
                </a:solidFill>
              </a:rPr>
              <a:t>Same as first – prompts for number</a:t>
            </a:r>
          </a:p>
          <a:p>
            <a:r>
              <a:rPr lang="en-US" dirty="0">
                <a:solidFill>
                  <a:srgbClr val="002060"/>
                </a:solidFill>
              </a:rPr>
              <a:t>Attempts to convert to float</a:t>
            </a:r>
          </a:p>
          <a:p>
            <a:r>
              <a:rPr lang="en-US" b="1" dirty="0">
                <a:solidFill>
                  <a:srgbClr val="002060"/>
                </a:solidFill>
              </a:rPr>
              <a:t>Only prints “That was not a number!” if the exception type was </a:t>
            </a:r>
            <a:r>
              <a:rPr lang="en-US" b="1" dirty="0" err="1">
                <a:solidFill>
                  <a:srgbClr val="002060"/>
                </a:solidFill>
              </a:rPr>
              <a:t>ValueError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If any other type of exception is raised, the program will halt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E2FCD-8D1A-4212-8E61-0637D100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99" y="1447800"/>
            <a:ext cx="7627551" cy="2262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03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exception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63841"/>
              </p:ext>
            </p:extLst>
          </p:nvPr>
        </p:nvGraphicFramePr>
        <p:xfrm>
          <a:off x="396815" y="2596550"/>
          <a:ext cx="11378242" cy="398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55">
                <a:tc>
                  <a:txBody>
                    <a:bodyPr/>
                    <a:lstStyle/>
                    <a:p>
                      <a:r>
                        <a:rPr lang="en-US" dirty="0"/>
                        <a:t>Exception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7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IOError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an I/O operation fails, such as when an attempt is made to open a nonexistent file in read mode.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86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IndexError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 sequence is indexed</a:t>
                      </a:r>
                      <a:r>
                        <a:rPr lang="en-US" sz="1800" baseline="0" dirty="0"/>
                        <a:t> with a number of a nonexistent element.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KeyError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 dictionary key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5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NameError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 name (of a variable or function,</a:t>
                      </a:r>
                      <a:r>
                        <a:rPr lang="en-US" sz="1800" baseline="0" dirty="0"/>
                        <a:t> for example) is not found.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11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SyntaxError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 syntax error is encountered.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25">
                <a:tc>
                  <a:txBody>
                    <a:bodyPr/>
                    <a:lstStyle/>
                    <a:p>
                      <a:r>
                        <a:rPr lang="en-US" sz="1800" dirty="0" err="1"/>
                        <a:t>TypeError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</a:t>
                      </a:r>
                      <a:r>
                        <a:rPr lang="en-US" sz="1800" baseline="0" dirty="0"/>
                        <a:t> a built-in function is applied to an object of the wrong type.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ValueError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a built-in function receives an argument that has the right type but an inappropriate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427">
                <a:tc>
                  <a:txBody>
                    <a:bodyPr/>
                    <a:lstStyle/>
                    <a:p>
                      <a:r>
                        <a:rPr lang="en-US" sz="1800" dirty="0" err="1"/>
                        <a:t>ZeroDivisionError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Raised when the second argument of a division or modulo operation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9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167" y="188108"/>
            <a:ext cx="9489287" cy="1508760"/>
          </a:xfrm>
        </p:spPr>
        <p:txBody>
          <a:bodyPr/>
          <a:lstStyle/>
          <a:p>
            <a:r>
              <a:rPr lang="en-US" sz="4400" dirty="0"/>
              <a:t>Handling multiple 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15" y="4503570"/>
            <a:ext cx="8477346" cy="216632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Third example</a:t>
            </a:r>
          </a:p>
          <a:p>
            <a:r>
              <a:rPr lang="en-US" b="1" dirty="0">
                <a:solidFill>
                  <a:srgbClr val="002060"/>
                </a:solidFill>
              </a:rPr>
              <a:t>Code could result in more than one error type</a:t>
            </a:r>
          </a:p>
          <a:p>
            <a:r>
              <a:rPr lang="en-US" b="1" dirty="0">
                <a:solidFill>
                  <a:srgbClr val="002060"/>
                </a:solidFill>
              </a:rPr>
              <a:t>Except clause can have multiple types</a:t>
            </a:r>
          </a:p>
          <a:p>
            <a:r>
              <a:rPr lang="en-US" b="1" dirty="0">
                <a:solidFill>
                  <a:srgbClr val="002060"/>
                </a:solidFill>
              </a:rPr>
              <a:t>List them comma separated for same message</a:t>
            </a:r>
          </a:p>
          <a:p>
            <a:r>
              <a:rPr lang="en-US" b="1" dirty="0">
                <a:solidFill>
                  <a:srgbClr val="002060"/>
                </a:solidFill>
              </a:rPr>
              <a:t>List them separately for separate messages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E8D02-6DF6-4353-8563-BF65B5AE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9" y="2405713"/>
            <a:ext cx="5555461" cy="1767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9EF98-2EE6-40CC-A2FF-D241401A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24" y="2314265"/>
            <a:ext cx="5502117" cy="185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124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exception’s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67" y="2521942"/>
            <a:ext cx="9784080" cy="1814116"/>
          </a:xfrm>
        </p:spPr>
        <p:txBody>
          <a:bodyPr>
            <a:normAutofit/>
          </a:bodyPr>
          <a:lstStyle/>
          <a:p>
            <a:r>
              <a:rPr lang="en-US" sz="2800" dirty="0"/>
              <a:t>The argument of the exception is Python’s description of the problem.</a:t>
            </a:r>
          </a:p>
          <a:p>
            <a:r>
              <a:rPr lang="en-US" sz="2800" dirty="0"/>
              <a:t>You can capture the argument if you specify variable after the exception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5973-279B-420C-8AE6-061B517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2" y="4530027"/>
            <a:ext cx="7884599" cy="2051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64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else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24" y="2503073"/>
            <a:ext cx="9784080" cy="4206240"/>
          </a:xfrm>
        </p:spPr>
        <p:txBody>
          <a:bodyPr/>
          <a:lstStyle/>
          <a:p>
            <a:r>
              <a:rPr lang="en-US" dirty="0"/>
              <a:t>You can add a single else clause after all except clauses in a try statement</a:t>
            </a:r>
          </a:p>
          <a:p>
            <a:r>
              <a:rPr lang="en-US" dirty="0"/>
              <a:t>Else block executes </a:t>
            </a:r>
            <a:r>
              <a:rPr lang="en-US" b="1" dirty="0">
                <a:solidFill>
                  <a:srgbClr val="002060"/>
                </a:solidFill>
              </a:rPr>
              <a:t>only if no exception</a:t>
            </a:r>
            <a:r>
              <a:rPr lang="en-US" dirty="0"/>
              <a:t> is raised in the try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48ACF-291D-4C6F-B123-12B1BEA9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54" y="4253940"/>
            <a:ext cx="5588861" cy="2254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986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F414-5038-4825-A80C-A317EF0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B28A-EEE8-4B8F-9255-35DA5FEB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69" y="1978817"/>
            <a:ext cx="6220191" cy="4006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/>
              <a:t>With a partner: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Improve trivia challenge game (pg. 216) 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102" name="Picture 6" descr="Image result for challe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60" y="2581156"/>
            <a:ext cx="5174395" cy="22637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50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213386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Classroom </a:t>
            </a:r>
            <a:r>
              <a:rPr lang="en-US" dirty="0">
                <a:sym typeface="Wingdings" panose="05000000000000000000" pitchFamily="2" charset="2"/>
              </a:rPr>
              <a:t> Assignments  Week 5  Lab 7</a:t>
            </a:r>
          </a:p>
          <a:p>
            <a:r>
              <a:rPr lang="en-US" dirty="0"/>
              <a:t>Three Projects: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The Trivia Challenge Game 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Challenges: Telephone Database program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telephone-lastname.py 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Challenges: Word Frequency program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word-frequency-lastname.py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/>
              <a:t>Submit to Blackboard or Schoology by Friday at Noon</a:t>
            </a:r>
          </a:p>
        </p:txBody>
      </p:sp>
    </p:spTree>
    <p:extLst>
      <p:ext uri="{BB962C8B-B14F-4D97-AF65-F5344CB8AC3E}">
        <p14:creationId xmlns:p14="http://schemas.microsoft.com/office/powerpoint/2010/main" val="214052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D2B-72D2-4E8D-9C1F-38FC97CC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13" y="3001384"/>
            <a:ext cx="8999173" cy="1508760"/>
          </a:xfrm>
        </p:spPr>
        <p:txBody>
          <a:bodyPr/>
          <a:lstStyle/>
          <a:p>
            <a:pPr algn="ctr"/>
            <a:r>
              <a:rPr lang="en-US" dirty="0"/>
              <a:t>Storing Complex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13809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713" y="470057"/>
            <a:ext cx="8999173" cy="676781"/>
          </a:xfrm>
        </p:spPr>
        <p:txBody>
          <a:bodyPr/>
          <a:lstStyle/>
          <a:p>
            <a:r>
              <a:rPr lang="en-US" sz="4400" dirty="0"/>
              <a:t>Storing complex data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373" y="1735922"/>
            <a:ext cx="5672513" cy="420624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C000"/>
                </a:solidFill>
              </a:rPr>
              <a:t>The Pickle It Program</a:t>
            </a:r>
          </a:p>
          <a:p>
            <a:r>
              <a:rPr lang="en-US" dirty="0"/>
              <a:t>Text files flexible but limited</a:t>
            </a:r>
          </a:p>
          <a:p>
            <a:pPr lvl="1"/>
            <a:r>
              <a:rPr lang="en-US" dirty="0"/>
              <a:t>Can only store data as strings</a:t>
            </a:r>
          </a:p>
          <a:p>
            <a:pPr lvl="1"/>
            <a:r>
              <a:rPr lang="en-US" dirty="0"/>
              <a:t>Cannot store as lists or dictionaries</a:t>
            </a:r>
          </a:p>
          <a:p>
            <a:r>
              <a:rPr lang="en-US" dirty="0"/>
              <a:t>Python pickle module (needs Imported)</a:t>
            </a:r>
          </a:p>
          <a:p>
            <a:r>
              <a:rPr lang="en-US" dirty="0"/>
              <a:t>What does ‘pickling’ mean?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49" y="5339274"/>
            <a:ext cx="719390" cy="37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7" y="1735922"/>
            <a:ext cx="5297948" cy="42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001" y="168133"/>
            <a:ext cx="8999173" cy="1508760"/>
          </a:xfrm>
        </p:spPr>
        <p:txBody>
          <a:bodyPr/>
          <a:lstStyle/>
          <a:p>
            <a:r>
              <a:rPr lang="en-US" dirty="0"/>
              <a:t>pickling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69" y="2718733"/>
            <a:ext cx="11069417" cy="384596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Pickle – allows you to pickle and store complex data in a file</a:t>
            </a:r>
          </a:p>
          <a:p>
            <a:r>
              <a:rPr lang="en-US" dirty="0"/>
              <a:t>Shelve – allows you to store and randomly access pickled objects in a file</a:t>
            </a:r>
          </a:p>
          <a:p>
            <a:r>
              <a:rPr lang="en-US" dirty="0"/>
              <a:t>Writes objects to file instead of a series of characters </a:t>
            </a:r>
          </a:p>
          <a:p>
            <a:r>
              <a:rPr lang="en-US" dirty="0"/>
              <a:t>Must store as binary file, not text file</a:t>
            </a:r>
          </a:p>
          <a:p>
            <a:r>
              <a:rPr lang="en-US" dirty="0"/>
              <a:t>Can pickle – Numbers, strings, tuples, lists, dictionaries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712" y="263023"/>
            <a:ext cx="8999173" cy="1508760"/>
          </a:xfrm>
        </p:spPr>
        <p:txBody>
          <a:bodyPr/>
          <a:lstStyle/>
          <a:p>
            <a:r>
              <a:rPr lang="en-US" dirty="0"/>
              <a:t>Selected binary file access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82120"/>
              </p:ext>
            </p:extLst>
          </p:nvPr>
        </p:nvGraphicFramePr>
        <p:xfrm>
          <a:off x="914400" y="2927723"/>
          <a:ext cx="10595470" cy="334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3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50"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rb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from a binary file.  If the file doesn’t exist, Python will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wb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to a binary file.  If the file exists, the contents are overwritten.</a:t>
                      </a:r>
                      <a:r>
                        <a:rPr lang="en-US" sz="1600" baseline="0" dirty="0"/>
                        <a:t>  If the file doesn’t exist, it is created.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42">
                <a:tc>
                  <a:txBody>
                    <a:bodyPr/>
                    <a:lstStyle/>
                    <a:p>
                      <a:r>
                        <a:rPr lang="en-US" sz="1600" dirty="0"/>
                        <a:t>“ab”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Append a binary file.  If the file exists, new data is appended to it.  If the file doesn’t exist,</a:t>
                      </a:r>
                      <a:r>
                        <a:rPr lang="en-US" sz="1600" baseline="0" dirty="0"/>
                        <a:t> it is created.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rb</a:t>
                      </a:r>
                      <a:r>
                        <a:rPr lang="en-US" sz="1600" dirty="0"/>
                        <a:t>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from and write to a binary file.  If the file doesn’t exist,</a:t>
                      </a:r>
                      <a:r>
                        <a:rPr lang="en-US" sz="1600" baseline="0" dirty="0"/>
                        <a:t> Python will error.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86">
                <a:tc>
                  <a:txBody>
                    <a:bodyPr/>
                    <a:lstStyle/>
                    <a:p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wb</a:t>
                      </a:r>
                      <a:r>
                        <a:rPr lang="en-US" sz="1600" dirty="0"/>
                        <a:t>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to and read from a binary</a:t>
                      </a:r>
                      <a:r>
                        <a:rPr lang="en-US" sz="1600" baseline="0" dirty="0"/>
                        <a:t> file.  If the file exists, its contents are overwritten.  If the file doesn’t exist, it is created.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65">
                <a:tc>
                  <a:txBody>
                    <a:bodyPr/>
                    <a:lstStyle/>
                    <a:p>
                      <a:r>
                        <a:rPr lang="en-US" sz="1600" dirty="0"/>
                        <a:t>“ab+”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Append and read from a binary file.  If the file exists, new data is appended to it.  If the file doesn’t exist it is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A39645-FF0A-4F35-974F-49A428A2BE89}"/>
              </a:ext>
            </a:extLst>
          </p:cNvPr>
          <p:cNvSpPr txBox="1"/>
          <p:nvPr/>
        </p:nvSpPr>
        <p:spPr>
          <a:xfrm>
            <a:off x="3293269" y="2078830"/>
            <a:ext cx="631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 you notice is different about these arguments vs. the text file arguments?</a:t>
            </a:r>
          </a:p>
        </p:txBody>
      </p:sp>
    </p:spTree>
    <p:extLst>
      <p:ext uri="{BB962C8B-B14F-4D97-AF65-F5344CB8AC3E}">
        <p14:creationId xmlns:p14="http://schemas.microsoft.com/office/powerpoint/2010/main" val="426545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41" y="2537579"/>
            <a:ext cx="4482068" cy="420624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pickle.dump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Takes 2 arguments</a:t>
            </a:r>
          </a:p>
          <a:p>
            <a:pPr lvl="1"/>
            <a:r>
              <a:rPr lang="en-US" dirty="0"/>
              <a:t>Data to pickle</a:t>
            </a:r>
          </a:p>
          <a:p>
            <a:pPr lvl="1"/>
            <a:r>
              <a:rPr lang="en-US" dirty="0"/>
              <a:t>File to store data</a:t>
            </a:r>
          </a:p>
          <a:p>
            <a:r>
              <a:rPr lang="en-US" dirty="0"/>
              <a:t>Open as a binary file with ‘write’ access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41" y="2416809"/>
            <a:ext cx="5364852" cy="29747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61B300-365F-41A0-8530-C22ADF837294}"/>
              </a:ext>
            </a:extLst>
          </p:cNvPr>
          <p:cNvSpPr/>
          <p:nvPr/>
        </p:nvSpPr>
        <p:spPr>
          <a:xfrm>
            <a:off x="7129177" y="4273062"/>
            <a:ext cx="1777431" cy="334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713" y="470057"/>
            <a:ext cx="8999173" cy="858681"/>
          </a:xfrm>
        </p:spPr>
        <p:txBody>
          <a:bodyPr/>
          <a:lstStyle/>
          <a:p>
            <a:r>
              <a:rPr lang="en-US" sz="4400" dirty="0"/>
              <a:t>Pickling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1" y="2537579"/>
            <a:ext cx="4482068" cy="891421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pickle.dump</a:t>
            </a:r>
            <a:r>
              <a:rPr lang="en-US" b="1" dirty="0">
                <a:solidFill>
                  <a:srgbClr val="002060"/>
                </a:solidFill>
              </a:rPr>
              <a:t>()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57" y="1749494"/>
            <a:ext cx="6908282" cy="38305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5C52198-AFB2-454D-9DD6-D9D92134F92E}"/>
              </a:ext>
            </a:extLst>
          </p:cNvPr>
          <p:cNvSpPr/>
          <p:nvPr/>
        </p:nvSpPr>
        <p:spPr>
          <a:xfrm>
            <a:off x="4679296" y="4293394"/>
            <a:ext cx="407194" cy="85868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A7139-770F-465E-AC02-46972ED1E89F}"/>
              </a:ext>
            </a:extLst>
          </p:cNvPr>
          <p:cNvSpPr txBox="1"/>
          <p:nvPr/>
        </p:nvSpPr>
        <p:spPr>
          <a:xfrm>
            <a:off x="506879" y="3780115"/>
            <a:ext cx="3886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Each list is pickled and written to the binary file as an object to the file pickles1.dat</a:t>
            </a:r>
          </a:p>
        </p:txBody>
      </p:sp>
    </p:spTree>
    <p:extLst>
      <p:ext uri="{BB962C8B-B14F-4D97-AF65-F5344CB8AC3E}">
        <p14:creationId xmlns:p14="http://schemas.microsoft.com/office/powerpoint/2010/main" val="330472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 &amp; </a:t>
            </a:r>
            <a:r>
              <a:rPr lang="en-US" dirty="0" err="1"/>
              <a:t>unpickling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7359" y="2658482"/>
            <a:ext cx="4482068" cy="3500912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pickle.load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Takes 1 argument, the file to read data from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70" r="2293"/>
          <a:stretch/>
        </p:blipFill>
        <p:spPr>
          <a:xfrm>
            <a:off x="6727765" y="1975146"/>
            <a:ext cx="5163044" cy="3043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65" y="5122912"/>
            <a:ext cx="5163044" cy="155218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8867-FB27-4CD1-A7B7-133C6A914A40}"/>
              </a:ext>
            </a:extLst>
          </p:cNvPr>
          <p:cNvCxnSpPr>
            <a:cxnSpLocks/>
          </p:cNvCxnSpPr>
          <p:nvPr/>
        </p:nvCxnSpPr>
        <p:spPr>
          <a:xfrm flipV="1">
            <a:off x="5781040" y="4947920"/>
            <a:ext cx="782320" cy="709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83B7E-4BE5-4FAB-9829-FFA2EB71D049}"/>
              </a:ext>
            </a:extLst>
          </p:cNvPr>
          <p:cNvSpPr txBox="1"/>
          <p:nvPr/>
        </p:nvSpPr>
        <p:spPr>
          <a:xfrm>
            <a:off x="3191163" y="4734560"/>
            <a:ext cx="2885440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Notice we still need to open() &amp; close() the file we are working with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042DF-4C7F-4596-A2FF-1C11D9263070}"/>
              </a:ext>
            </a:extLst>
          </p:cNvPr>
          <p:cNvCxnSpPr/>
          <p:nvPr/>
        </p:nvCxnSpPr>
        <p:spPr>
          <a:xfrm flipV="1">
            <a:off x="5679440" y="2658482"/>
            <a:ext cx="883920" cy="2076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11737</TotalTime>
  <Words>1205</Words>
  <Application>Microsoft Office PowerPoint</Application>
  <PresentationFormat>Widescreen</PresentationFormat>
  <Paragraphs>161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Corbel</vt:lpstr>
      <vt:lpstr>Wingdings</vt:lpstr>
      <vt:lpstr>Banded</vt:lpstr>
      <vt:lpstr>PowerPoint Presentation</vt:lpstr>
      <vt:lpstr>objectives</vt:lpstr>
      <vt:lpstr>Storing Complex Data in Python</vt:lpstr>
      <vt:lpstr>Storing complex data in files</vt:lpstr>
      <vt:lpstr>pickling modules</vt:lpstr>
      <vt:lpstr>Selected binary file access methods</vt:lpstr>
      <vt:lpstr>Pickling and writing to a file</vt:lpstr>
      <vt:lpstr>Pickling and writing to a file</vt:lpstr>
      <vt:lpstr>Reading data from A file &amp; unpickling </vt:lpstr>
      <vt:lpstr>Reading data from A file &amp; unpickling </vt:lpstr>
      <vt:lpstr>Storing pickled data</vt:lpstr>
      <vt:lpstr>Shelve access modes</vt:lpstr>
      <vt:lpstr>Using a shelf to retrieve pickled data</vt:lpstr>
      <vt:lpstr>Using a shelf to retrieve pickled data</vt:lpstr>
      <vt:lpstr>PowerPoint Presentation</vt:lpstr>
      <vt:lpstr>Pickling Demo </vt:lpstr>
      <vt:lpstr>Handling Exceptions</vt:lpstr>
      <vt:lpstr>Handling exceptions</vt:lpstr>
      <vt:lpstr>The handle it program</vt:lpstr>
      <vt:lpstr>Using ‘try’ statement with ‘except’ clause</vt:lpstr>
      <vt:lpstr>Specifying an exception type</vt:lpstr>
      <vt:lpstr>Selected exception types</vt:lpstr>
      <vt:lpstr>Handling multiple exception types</vt:lpstr>
      <vt:lpstr>Getting an exception’s argument</vt:lpstr>
      <vt:lpstr>Adding an else clause</vt:lpstr>
      <vt:lpstr>PowerPoint Presentation</vt:lpstr>
      <vt:lpstr>Challenges</vt:lpstr>
      <vt:lpstr>Lab 7 Assignment</vt:lpstr>
    </vt:vector>
  </TitlesOfParts>
  <Company>South-Western City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Laura Wichman</dc:creator>
  <cp:lastModifiedBy>Mr. Wayne 😠</cp:lastModifiedBy>
  <cp:revision>151</cp:revision>
  <dcterms:created xsi:type="dcterms:W3CDTF">2017-01-05T19:52:38Z</dcterms:created>
  <dcterms:modified xsi:type="dcterms:W3CDTF">2021-11-30T22:05:35Z</dcterms:modified>
</cp:coreProperties>
</file>