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65" r:id="rId4"/>
    <p:sldId id="266" r:id="rId5"/>
    <p:sldId id="267" r:id="rId6"/>
    <p:sldId id="273" r:id="rId7"/>
    <p:sldId id="272" r:id="rId8"/>
    <p:sldId id="268" r:id="rId9"/>
    <p:sldId id="269" r:id="rId10"/>
    <p:sldId id="271" r:id="rId11"/>
    <p:sldId id="27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4"/>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409342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43505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5B3A41-E33B-EC4C-AE35-EA9932FDC7C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953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241133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5B3A41-E33B-EC4C-AE35-EA9932FDC7C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6502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693888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413234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175836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305795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1FEFAF-96C7-8F44-BD1D-B6E36062BA17}" type="datetimeFigureOut">
              <a:rPr lang="en-US" smtClean="0"/>
              <a:t>8/14/21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28141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56876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1FEFAF-96C7-8F44-BD1D-B6E36062BA17}" type="datetimeFigureOut">
              <a:rPr lang="en-US" smtClean="0"/>
              <a:t>8/14/21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372271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1FEFAF-96C7-8F44-BD1D-B6E36062BA17}" type="datetimeFigureOut">
              <a:rPr lang="en-US" smtClean="0"/>
              <a:t>8/14/21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188645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FEFAF-96C7-8F44-BD1D-B6E36062BA17}" type="datetimeFigureOut">
              <a:rPr lang="en-US" smtClean="0"/>
              <a:t>8/14/21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398226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388789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81FEFAF-96C7-8F44-BD1D-B6E36062BA17}" type="datetimeFigureOut">
              <a:rPr lang="en-US" smtClean="0"/>
              <a:t>8/14/21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5B3A41-E33B-EC4C-AE35-EA9932FDC7C2}" type="slidenum">
              <a:rPr lang="en-US" smtClean="0"/>
              <a:t>‹#›</a:t>
            </a:fld>
            <a:endParaRPr lang="en-US"/>
          </a:p>
        </p:txBody>
      </p:sp>
    </p:spTree>
    <p:extLst>
      <p:ext uri="{BB962C8B-B14F-4D97-AF65-F5344CB8AC3E}">
        <p14:creationId xmlns:p14="http://schemas.microsoft.com/office/powerpoint/2010/main" val="204619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81FEFAF-96C7-8F44-BD1D-B6E36062BA17}" type="datetimeFigureOut">
              <a:rPr lang="en-US" smtClean="0"/>
              <a:t>8/14/21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5B3A41-E33B-EC4C-AE35-EA9932FDC7C2}" type="slidenum">
              <a:rPr lang="en-US" smtClean="0"/>
              <a:t>‹#›</a:t>
            </a:fld>
            <a:endParaRPr lang="en-US"/>
          </a:p>
        </p:txBody>
      </p:sp>
    </p:spTree>
    <p:extLst>
      <p:ext uri="{BB962C8B-B14F-4D97-AF65-F5344CB8AC3E}">
        <p14:creationId xmlns:p14="http://schemas.microsoft.com/office/powerpoint/2010/main" val="5633806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4C3D-5843-2F4F-AAF3-5451D8F33D64}"/>
              </a:ext>
            </a:extLst>
          </p:cNvPr>
          <p:cNvSpPr>
            <a:spLocks noGrp="1"/>
          </p:cNvSpPr>
          <p:nvPr>
            <p:ph type="ctrTitle"/>
          </p:nvPr>
        </p:nvSpPr>
        <p:spPr>
          <a:xfrm>
            <a:off x="1784753" y="1330774"/>
            <a:ext cx="8361229" cy="2098226"/>
          </a:xfrm>
        </p:spPr>
        <p:txBody>
          <a:bodyPr/>
          <a:lstStyle/>
          <a:p>
            <a:pPr algn="ctr"/>
            <a:r>
              <a:rPr lang="en-US" dirty="0">
                <a:solidFill>
                  <a:schemeClr val="accent2"/>
                </a:solidFill>
              </a:rPr>
              <a:t>Biodiversity in National Parks Analysis</a:t>
            </a:r>
          </a:p>
        </p:txBody>
      </p:sp>
      <p:sp>
        <p:nvSpPr>
          <p:cNvPr id="3" name="Rectangle 2">
            <a:extLst>
              <a:ext uri="{FF2B5EF4-FFF2-40B4-BE49-F238E27FC236}">
                <a16:creationId xmlns:a16="http://schemas.microsoft.com/office/drawing/2014/main" id="{31240F2A-2029-264B-9696-BFA0F11F3694}"/>
              </a:ext>
            </a:extLst>
          </p:cNvPr>
          <p:cNvSpPr/>
          <p:nvPr/>
        </p:nvSpPr>
        <p:spPr>
          <a:xfrm>
            <a:off x="3918171" y="3745077"/>
            <a:ext cx="4094391" cy="400110"/>
          </a:xfrm>
          <a:prstGeom prst="rect">
            <a:avLst/>
          </a:prstGeom>
        </p:spPr>
        <p:txBody>
          <a:bodyPr wrap="none">
            <a:spAutoFit/>
          </a:bodyPr>
          <a:lstStyle/>
          <a:p>
            <a:r>
              <a:rPr lang="en-US" sz="2000" i="1" dirty="0"/>
              <a:t>“Seeing the forest for the trees.”</a:t>
            </a:r>
          </a:p>
        </p:txBody>
      </p:sp>
    </p:spTree>
    <p:extLst>
      <p:ext uri="{BB962C8B-B14F-4D97-AF65-F5344CB8AC3E}">
        <p14:creationId xmlns:p14="http://schemas.microsoft.com/office/powerpoint/2010/main" val="9337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1983619" y="304800"/>
            <a:ext cx="9566124" cy="783771"/>
          </a:xfrm>
        </p:spPr>
        <p:txBody>
          <a:bodyPr>
            <a:normAutofit fontScale="90000"/>
          </a:bodyPr>
          <a:lstStyle/>
          <a:p>
            <a:r>
              <a:rPr lang="en-US" dirty="0"/>
              <a:t>How many observation instances in each NP?</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8479972" y="1289930"/>
            <a:ext cx="3287485" cy="5263269"/>
          </a:xfrm>
        </p:spPr>
        <p:txBody>
          <a:bodyPr>
            <a:normAutofit/>
          </a:bodyPr>
          <a:lstStyle/>
          <a:p>
            <a:pPr>
              <a:buFont typeface="Arial" panose="020B0604020202020204" pitchFamily="34" charset="0"/>
              <a:buChar char="•"/>
            </a:pPr>
            <a:r>
              <a:rPr lang="en-US" dirty="0">
                <a:solidFill>
                  <a:schemeClr val="tx1"/>
                </a:solidFill>
              </a:rPr>
              <a:t>All ‘In Recovery’ species are birds.</a:t>
            </a:r>
          </a:p>
          <a:p>
            <a:pPr>
              <a:buFont typeface="Arial" panose="020B0604020202020204" pitchFamily="34" charset="0"/>
              <a:buChar char="•"/>
            </a:pPr>
            <a:r>
              <a:rPr lang="en-US" dirty="0">
                <a:solidFill>
                  <a:schemeClr val="tx1"/>
                </a:solidFill>
              </a:rPr>
              <a:t>‘Threatened species’ are made up of Amphibians, Fish, Mammals and Vascular plants.</a:t>
            </a:r>
          </a:p>
          <a:p>
            <a:pPr>
              <a:buFont typeface="Arial" panose="020B0604020202020204" pitchFamily="34" charset="0"/>
              <a:buChar char="•"/>
            </a:pPr>
            <a:r>
              <a:rPr lang="en-US" dirty="0">
                <a:solidFill>
                  <a:schemeClr val="tx1"/>
                </a:solidFill>
              </a:rPr>
              <a:t>‘Endangered’ species are likely to have the least observations for every NP.</a:t>
            </a:r>
          </a:p>
          <a:p>
            <a:pPr>
              <a:buFont typeface="Arial" panose="020B0604020202020204" pitchFamily="34" charset="0"/>
              <a:buChar char="•"/>
            </a:pPr>
            <a:r>
              <a:rPr lang="en-US" dirty="0">
                <a:solidFill>
                  <a:schemeClr val="tx1"/>
                </a:solidFill>
              </a:rPr>
              <a:t>Reptiles seem to be be least vulnerable to endangerment (though they are the least common species)</a:t>
            </a:r>
          </a:p>
          <a:p>
            <a:pPr>
              <a:buFont typeface="Arial" panose="020B0604020202020204" pitchFamily="34" charset="0"/>
              <a:buChar char="•"/>
            </a:pPr>
            <a:endParaRPr lang="en-US" dirty="0">
              <a:solidFill>
                <a:schemeClr val="tx1"/>
              </a:solidFill>
            </a:endParaRPr>
          </a:p>
          <a:p>
            <a:pPr marL="0" indent="0">
              <a:buNone/>
            </a:pPr>
            <a:endParaRPr lang="en-US" sz="2800" dirty="0">
              <a:solidFill>
                <a:schemeClr val="tx1"/>
              </a:solidFill>
            </a:endParaRPr>
          </a:p>
        </p:txBody>
      </p:sp>
      <p:pic>
        <p:nvPicPr>
          <p:cNvPr id="6146" name="Picture 2">
            <a:extLst>
              <a:ext uri="{FF2B5EF4-FFF2-40B4-BE49-F238E27FC236}">
                <a16:creationId xmlns:a16="http://schemas.microsoft.com/office/drawing/2014/main" id="{6E9C7A2C-2001-8A4F-A96E-02BF62505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47" y="1289930"/>
            <a:ext cx="7671026" cy="538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1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1983619" y="304800"/>
            <a:ext cx="8596668" cy="783771"/>
          </a:xfrm>
        </p:spPr>
        <p:txBody>
          <a:bodyPr>
            <a:normAutofit fontScale="90000"/>
          </a:bodyPr>
          <a:lstStyle/>
          <a:p>
            <a:r>
              <a:rPr lang="en-US" dirty="0"/>
              <a:t>How many total observations in each NP by species?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8360229" y="1409727"/>
            <a:ext cx="3287485" cy="5263269"/>
          </a:xfrm>
        </p:spPr>
        <p:txBody>
          <a:bodyPr>
            <a:normAutofit/>
          </a:bodyPr>
          <a:lstStyle/>
          <a:p>
            <a:pPr>
              <a:buFont typeface="Arial" panose="020B0604020202020204" pitchFamily="34" charset="0"/>
              <a:buChar char="•"/>
            </a:pPr>
            <a:r>
              <a:rPr lang="en-US" dirty="0">
                <a:solidFill>
                  <a:schemeClr val="tx1"/>
                </a:solidFill>
              </a:rPr>
              <a:t>Birds tend to be the most observed species (perhaps related to a large number being ‘In Recovery’)</a:t>
            </a:r>
          </a:p>
          <a:p>
            <a:pPr>
              <a:buFont typeface="Arial" panose="020B0604020202020204" pitchFamily="34" charset="0"/>
              <a:buChar char="•"/>
            </a:pPr>
            <a:r>
              <a:rPr lang="en-US" dirty="0">
                <a:solidFill>
                  <a:schemeClr val="tx1"/>
                </a:solidFill>
              </a:rPr>
              <a:t>Mammals and vascular plants are also seen quite a bit.</a:t>
            </a:r>
            <a:r>
              <a:rPr lang="en-AU" dirty="0"/>
              <a:t> </a:t>
            </a:r>
          </a:p>
          <a:p>
            <a:pPr>
              <a:buFont typeface="Arial" panose="020B0604020202020204" pitchFamily="34" charset="0"/>
              <a:buChar char="•"/>
            </a:pPr>
            <a:r>
              <a:rPr lang="en-US" dirty="0">
                <a:solidFill>
                  <a:schemeClr val="tx1"/>
                </a:solidFill>
              </a:rPr>
              <a:t>Amphibians and reptiles are consistently among the least seen animals</a:t>
            </a:r>
          </a:p>
          <a:p>
            <a:pPr>
              <a:buFont typeface="Arial" panose="020B0604020202020204" pitchFamily="34" charset="0"/>
              <a:buChar char="•"/>
            </a:pPr>
            <a:endParaRPr lang="en-US" dirty="0">
              <a:solidFill>
                <a:schemeClr val="tx1"/>
              </a:solidFill>
            </a:endParaRPr>
          </a:p>
          <a:p>
            <a:pPr marL="0" indent="0">
              <a:buNone/>
            </a:pPr>
            <a:endParaRPr lang="en-US" sz="2800" dirty="0">
              <a:solidFill>
                <a:schemeClr val="tx1"/>
              </a:solidFill>
            </a:endParaRPr>
          </a:p>
        </p:txBody>
      </p:sp>
      <p:pic>
        <p:nvPicPr>
          <p:cNvPr id="5126" name="Picture 6">
            <a:extLst>
              <a:ext uri="{FF2B5EF4-FFF2-40B4-BE49-F238E27FC236}">
                <a16:creationId xmlns:a16="http://schemas.microsoft.com/office/drawing/2014/main" id="{6C7E3162-1D61-0048-97AC-F8ECDB6CC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86" y="1409727"/>
            <a:ext cx="7174335" cy="535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6EA1C-0A14-8344-B491-50F401532272}"/>
              </a:ext>
            </a:extLst>
          </p:cNvPr>
          <p:cNvSpPr>
            <a:spLocks noGrp="1"/>
          </p:cNvSpPr>
          <p:nvPr>
            <p:ph type="title"/>
          </p:nvPr>
        </p:nvSpPr>
        <p:spPr>
          <a:xfrm>
            <a:off x="1983619" y="304800"/>
            <a:ext cx="8596668" cy="783771"/>
          </a:xfrm>
        </p:spPr>
        <p:txBody>
          <a:bodyPr>
            <a:normAutofit/>
          </a:bodyPr>
          <a:lstStyle/>
          <a:p>
            <a:r>
              <a:rPr lang="en-US" dirty="0"/>
              <a:t>Recommendations</a:t>
            </a:r>
          </a:p>
        </p:txBody>
      </p:sp>
      <p:sp>
        <p:nvSpPr>
          <p:cNvPr id="7" name="Content Placeholder 2">
            <a:extLst>
              <a:ext uri="{FF2B5EF4-FFF2-40B4-BE49-F238E27FC236}">
                <a16:creationId xmlns:a16="http://schemas.microsoft.com/office/drawing/2014/main" id="{48478F90-ED2D-5F4D-81AC-649BE50614CA}"/>
              </a:ext>
            </a:extLst>
          </p:cNvPr>
          <p:cNvSpPr>
            <a:spLocks noGrp="1"/>
          </p:cNvSpPr>
          <p:nvPr>
            <p:ph idx="1"/>
          </p:nvPr>
        </p:nvSpPr>
        <p:spPr>
          <a:xfrm>
            <a:off x="1903412" y="1382486"/>
            <a:ext cx="8915400" cy="3777622"/>
          </a:xfrm>
        </p:spPr>
        <p:txBody>
          <a:bodyPr>
            <a:normAutofit/>
          </a:bodyPr>
          <a:lstStyle/>
          <a:p>
            <a:pPr>
              <a:buFont typeface="Arial" panose="020B0604020202020204" pitchFamily="34" charset="0"/>
              <a:buChar char="•"/>
            </a:pPr>
            <a:r>
              <a:rPr lang="en-US" dirty="0">
                <a:solidFill>
                  <a:schemeClr val="tx1"/>
                </a:solidFill>
              </a:rPr>
              <a:t>Endangered species seem to have the lowest populations (measured by observations thereof); special focus should be given to their conservation.</a:t>
            </a:r>
          </a:p>
          <a:p>
            <a:pPr>
              <a:buFont typeface="Arial" panose="020B0604020202020204" pitchFamily="34" charset="0"/>
              <a:buChar char="•"/>
            </a:pPr>
            <a:r>
              <a:rPr lang="en-US" dirty="0">
                <a:solidFill>
                  <a:schemeClr val="tx1"/>
                </a:solidFill>
              </a:rPr>
              <a:t>Birds, Mammals, Amphibians and Fish seem to be consistently among the most Endangered and Threatened by all NPs. More studies should be conducted to see what’s impacting them and how they can be helped.</a:t>
            </a:r>
          </a:p>
          <a:p>
            <a:pPr>
              <a:buFont typeface="Arial" panose="020B0604020202020204" pitchFamily="34" charset="0"/>
              <a:buChar char="•"/>
            </a:pPr>
            <a:r>
              <a:rPr lang="en-US" dirty="0">
                <a:solidFill>
                  <a:schemeClr val="tx1"/>
                </a:solidFill>
              </a:rPr>
              <a:t>For future research, this is a strong correlation between observation sizes and endangered status. If the number of observations for a species drops, this should be a strong warning that the species might be under stress - this should be taken into consideration for future planning.</a:t>
            </a:r>
          </a:p>
          <a:p>
            <a:pPr>
              <a:buFont typeface="Arial" panose="020B0604020202020204" pitchFamily="34" charset="0"/>
              <a:buChar char="•"/>
            </a:pPr>
            <a:r>
              <a:rPr lang="en-US" dirty="0">
                <a:solidFill>
                  <a:schemeClr val="tx1"/>
                </a:solidFill>
              </a:rPr>
              <a:t>Yellowstone seems to have the greatest density of species life, with Grey Smokey Mountain NP being the least. This should be considered when assigning funding.</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31534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p:txBody>
          <a:bodyPr>
            <a:normAutofit/>
          </a:bodyPr>
          <a:lstStyle/>
          <a:p>
            <a:pPr marL="0" indent="0">
              <a:buNone/>
            </a:pPr>
            <a:r>
              <a:rPr lang="en-US" sz="2800" dirty="0">
                <a:solidFill>
                  <a:schemeClr val="tx1"/>
                </a:solidFill>
              </a:rPr>
              <a:t>This project is designed to review various trends for the Biodiversity in National Parks datasets provided by the US National Parks and Wildlife service.</a:t>
            </a:r>
          </a:p>
        </p:txBody>
      </p:sp>
    </p:spTree>
    <p:extLst>
      <p:ext uri="{BB962C8B-B14F-4D97-AF65-F5344CB8AC3E}">
        <p14:creationId xmlns:p14="http://schemas.microsoft.com/office/powerpoint/2010/main" val="270858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2589212" y="2057399"/>
            <a:ext cx="8915400" cy="4376057"/>
          </a:xfrm>
        </p:spPr>
        <p:txBody>
          <a:bodyPr>
            <a:normAutofit fontScale="92500" lnSpcReduction="20000"/>
          </a:bodyPr>
          <a:lstStyle/>
          <a:p>
            <a:pPr marL="0" indent="0">
              <a:buNone/>
            </a:pPr>
            <a:r>
              <a:rPr lang="en-US" sz="2800" dirty="0">
                <a:solidFill>
                  <a:schemeClr val="tx1"/>
                </a:solidFill>
              </a:rPr>
              <a:t>This project </a:t>
            </a:r>
            <a:r>
              <a:rPr lang="en-US" sz="2800" dirty="0" err="1">
                <a:solidFill>
                  <a:schemeClr val="tx1"/>
                </a:solidFill>
              </a:rPr>
              <a:t>analysed</a:t>
            </a:r>
            <a:r>
              <a:rPr lang="en-US" sz="2800" dirty="0">
                <a:solidFill>
                  <a:schemeClr val="tx1"/>
                </a:solidFill>
              </a:rPr>
              <a:t> data from drawn from two different data frames:</a:t>
            </a:r>
          </a:p>
          <a:p>
            <a:pPr marL="514350" indent="-514350">
              <a:buAutoNum type="arabicParenR"/>
            </a:pPr>
            <a:r>
              <a:rPr lang="en-US" sz="2800" dirty="0">
                <a:solidFill>
                  <a:schemeClr val="tx1"/>
                </a:solidFill>
              </a:rPr>
              <a:t>‘</a:t>
            </a:r>
            <a:r>
              <a:rPr lang="en-US" sz="2800" dirty="0" err="1">
                <a:solidFill>
                  <a:schemeClr val="tx1"/>
                </a:solidFill>
              </a:rPr>
              <a:t>species_info</a:t>
            </a:r>
            <a:r>
              <a:rPr lang="en-US" sz="2800" dirty="0">
                <a:solidFill>
                  <a:schemeClr val="tx1"/>
                </a:solidFill>
              </a:rPr>
              <a:t>’, which has information regarding the species information, such as category, scientific name, and conservation status.</a:t>
            </a:r>
          </a:p>
          <a:p>
            <a:pPr marL="514350" indent="-514350">
              <a:buAutoNum type="arabicParenR"/>
            </a:pPr>
            <a:r>
              <a:rPr lang="en-US" sz="2800" dirty="0">
                <a:solidFill>
                  <a:schemeClr val="tx1"/>
                </a:solidFill>
              </a:rPr>
              <a:t>‘observations’ which has information regarding which species were spotted at which NP, and in what quantities.</a:t>
            </a:r>
          </a:p>
          <a:p>
            <a:pPr marL="0" indent="0">
              <a:buNone/>
            </a:pPr>
            <a:r>
              <a:rPr lang="en-US" sz="2800" dirty="0">
                <a:solidFill>
                  <a:schemeClr val="tx1"/>
                </a:solidFill>
              </a:rPr>
              <a:t>Data was cleaned by removing double ups in species types (by scientific names) and summing species observations by NP.</a:t>
            </a:r>
          </a:p>
        </p:txBody>
      </p:sp>
    </p:spTree>
    <p:extLst>
      <p:ext uri="{BB962C8B-B14F-4D97-AF65-F5344CB8AC3E}">
        <p14:creationId xmlns:p14="http://schemas.microsoft.com/office/powerpoint/2010/main" val="33548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1918306" y="140045"/>
            <a:ext cx="8596668" cy="783771"/>
          </a:xfrm>
        </p:spPr>
        <p:txBody>
          <a:bodyPr>
            <a:normAutofit fontScale="90000"/>
          </a:bodyPr>
          <a:lstStyle/>
          <a:p>
            <a:r>
              <a:rPr lang="en-US" dirty="0"/>
              <a:t>What’s the conservation status makeup of each species?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1918306" y="5566448"/>
            <a:ext cx="8954010" cy="1291552"/>
          </a:xfrm>
        </p:spPr>
        <p:txBody>
          <a:bodyPr>
            <a:normAutofit fontScale="92500" lnSpcReduction="10000"/>
          </a:bodyPr>
          <a:lstStyle/>
          <a:p>
            <a:pPr>
              <a:buFont typeface="Arial" panose="020B0604020202020204" pitchFamily="34" charset="0"/>
              <a:buChar char="•"/>
            </a:pPr>
            <a:r>
              <a:rPr lang="en-US" sz="2800" dirty="0">
                <a:solidFill>
                  <a:schemeClr val="tx1"/>
                </a:solidFill>
              </a:rPr>
              <a:t>Most species are classified as least concern.</a:t>
            </a:r>
          </a:p>
          <a:p>
            <a:pPr>
              <a:buFont typeface="Arial" panose="020B0604020202020204" pitchFamily="34" charset="0"/>
              <a:buChar char="•"/>
            </a:pPr>
            <a:r>
              <a:rPr lang="en-US" sz="2800" dirty="0">
                <a:solidFill>
                  <a:schemeClr val="tx1"/>
                </a:solidFill>
              </a:rPr>
              <a:t>Vascular plans make up an overwhelming majority of named species, followed by birds.</a:t>
            </a:r>
          </a:p>
          <a:p>
            <a:pPr marL="0" indent="0">
              <a:buNone/>
            </a:pPr>
            <a:endParaRPr lang="en-US" sz="2800" dirty="0">
              <a:solidFill>
                <a:schemeClr val="tx1"/>
              </a:solidFill>
            </a:endParaRPr>
          </a:p>
        </p:txBody>
      </p:sp>
      <p:pic>
        <p:nvPicPr>
          <p:cNvPr id="1030" name="Picture 6">
            <a:extLst>
              <a:ext uri="{FF2B5EF4-FFF2-40B4-BE49-F238E27FC236}">
                <a16:creationId xmlns:a16="http://schemas.microsoft.com/office/drawing/2014/main" id="{C5959ABF-1461-4A4A-98BF-043E4572D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129" y="1339850"/>
            <a:ext cx="98552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84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2114249" y="609600"/>
            <a:ext cx="8596668" cy="1150036"/>
          </a:xfrm>
        </p:spPr>
        <p:txBody>
          <a:bodyPr>
            <a:normAutofit fontScale="90000"/>
          </a:bodyPr>
          <a:lstStyle/>
          <a:p>
            <a:r>
              <a:rPr lang="en-US" dirty="0"/>
              <a:t>What is the conservation status/species proportion of all creatures?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2114249" y="4510534"/>
            <a:ext cx="8954010" cy="2129752"/>
          </a:xfrm>
        </p:spPr>
        <p:txBody>
          <a:bodyPr>
            <a:normAutofit/>
          </a:bodyPr>
          <a:lstStyle/>
          <a:p>
            <a:pPr>
              <a:buFont typeface="Arial" panose="020B0604020202020204" pitchFamily="34" charset="0"/>
              <a:buChar char="•"/>
            </a:pPr>
            <a:r>
              <a:rPr lang="en-US" sz="2800" dirty="0">
                <a:solidFill>
                  <a:schemeClr val="tx1"/>
                </a:solidFill>
              </a:rPr>
              <a:t>The above shows total proportions of named species by conservation status and species type.</a:t>
            </a:r>
          </a:p>
          <a:p>
            <a:pPr marL="0" indent="0">
              <a:buNone/>
            </a:pPr>
            <a:endParaRPr lang="en-US" sz="2800" dirty="0">
              <a:solidFill>
                <a:schemeClr val="tx1"/>
              </a:solidFill>
            </a:endParaRPr>
          </a:p>
        </p:txBody>
      </p:sp>
      <p:pic>
        <p:nvPicPr>
          <p:cNvPr id="2050" name="Picture 2">
            <a:extLst>
              <a:ext uri="{FF2B5EF4-FFF2-40B4-BE49-F238E27FC236}">
                <a16:creationId xmlns:a16="http://schemas.microsoft.com/office/drawing/2014/main" id="{E4AE83D5-2D49-4F40-AA3F-4C057E765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1922235"/>
            <a:ext cx="85344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2114249" y="609600"/>
            <a:ext cx="8596668" cy="1150036"/>
          </a:xfrm>
        </p:spPr>
        <p:txBody>
          <a:bodyPr>
            <a:normAutofit fontScale="90000"/>
          </a:bodyPr>
          <a:lstStyle/>
          <a:p>
            <a:r>
              <a:rPr lang="en-US" dirty="0">
                <a:solidFill>
                  <a:schemeClr val="tx1"/>
                </a:solidFill>
              </a:rPr>
              <a:t>What is the distribution of observations by conservation status?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8863086" y="1810215"/>
            <a:ext cx="2919793" cy="4729393"/>
          </a:xfrm>
        </p:spPr>
        <p:txBody>
          <a:bodyPr>
            <a:normAutofit fontScale="62500" lnSpcReduction="20000"/>
          </a:bodyPr>
          <a:lstStyle/>
          <a:p>
            <a:pPr>
              <a:buFont typeface="Arial" panose="020B0604020202020204" pitchFamily="34" charset="0"/>
              <a:buChar char="•"/>
            </a:pPr>
            <a:r>
              <a:rPr lang="en-US" sz="2800" dirty="0">
                <a:solidFill>
                  <a:schemeClr val="tx1"/>
                </a:solidFill>
              </a:rPr>
              <a:t>Most observations lie between about 50 and 350. </a:t>
            </a:r>
          </a:p>
          <a:p>
            <a:pPr>
              <a:buFont typeface="Arial" panose="020B0604020202020204" pitchFamily="34" charset="0"/>
              <a:buChar char="•"/>
            </a:pPr>
            <a:r>
              <a:rPr lang="en-US" sz="2800" dirty="0">
                <a:solidFill>
                  <a:schemeClr val="tx1"/>
                </a:solidFill>
              </a:rPr>
              <a:t>As the </a:t>
            </a:r>
            <a:r>
              <a:rPr lang="en-US" sz="2800" dirty="0" err="1">
                <a:solidFill>
                  <a:schemeClr val="tx1"/>
                </a:solidFill>
              </a:rPr>
              <a:t>colours</a:t>
            </a:r>
            <a:r>
              <a:rPr lang="en-US" sz="2800" dirty="0">
                <a:solidFill>
                  <a:schemeClr val="tx1"/>
                </a:solidFill>
              </a:rPr>
              <a:t> in the rug-plot show, threatened/</a:t>
            </a:r>
            <a:br>
              <a:rPr lang="en-US" sz="2800" dirty="0">
                <a:solidFill>
                  <a:schemeClr val="tx1"/>
                </a:solidFill>
              </a:rPr>
            </a:br>
            <a:r>
              <a:rPr lang="en-US" sz="2800" dirty="0">
                <a:solidFill>
                  <a:schemeClr val="tx1"/>
                </a:solidFill>
              </a:rPr>
              <a:t>endangered species are likely to be seen in lower quantities.</a:t>
            </a:r>
          </a:p>
          <a:p>
            <a:pPr>
              <a:buFont typeface="Arial" panose="020B0604020202020204" pitchFamily="34" charset="0"/>
              <a:buChar char="•"/>
            </a:pPr>
            <a:r>
              <a:rPr lang="en-US" sz="2800" dirty="0">
                <a:solidFill>
                  <a:schemeClr val="tx1"/>
                </a:solidFill>
              </a:rPr>
              <a:t>So now that we have a background in what type of species are likely to be endangered, is there a significant difference in the conservation status among species?</a:t>
            </a:r>
          </a:p>
          <a:p>
            <a:pPr marL="0" indent="0">
              <a:buNone/>
            </a:pPr>
            <a:endParaRPr lang="en-US" sz="2800" dirty="0">
              <a:solidFill>
                <a:schemeClr val="tx1"/>
              </a:solidFill>
            </a:endParaRPr>
          </a:p>
        </p:txBody>
      </p:sp>
      <p:pic>
        <p:nvPicPr>
          <p:cNvPr id="9220" name="Picture 4">
            <a:extLst>
              <a:ext uri="{FF2B5EF4-FFF2-40B4-BE49-F238E27FC236}">
                <a16:creationId xmlns:a16="http://schemas.microsoft.com/office/drawing/2014/main" id="{FBC88AAD-BB7F-D84E-A1A6-21E96DBD1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50" y="1857923"/>
            <a:ext cx="8503336" cy="439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8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1983619" y="304800"/>
            <a:ext cx="8596668" cy="783771"/>
          </a:xfrm>
        </p:spPr>
        <p:txBody>
          <a:bodyPr>
            <a:normAutofit fontScale="90000"/>
          </a:bodyPr>
          <a:lstStyle/>
          <a:p>
            <a:r>
              <a:rPr lang="en-US" dirty="0"/>
              <a:t>Is there significant difference between species by conservation status?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1983619" y="1558354"/>
            <a:ext cx="9664095" cy="1957732"/>
          </a:xfrm>
        </p:spPr>
        <p:txBody>
          <a:bodyPr>
            <a:normAutofit/>
          </a:bodyPr>
          <a:lstStyle/>
          <a:p>
            <a:pPr>
              <a:buFont typeface="Arial" panose="020B0604020202020204" pitchFamily="34" charset="0"/>
              <a:buChar char="•"/>
            </a:pPr>
            <a:r>
              <a:rPr lang="en-US" dirty="0">
                <a:solidFill>
                  <a:schemeClr val="tx1"/>
                </a:solidFill>
              </a:rPr>
              <a:t>A chi2 test was carried out on the associated cross tab to see if some species were more likely be classified as a certain conservation status than others.</a:t>
            </a:r>
          </a:p>
          <a:p>
            <a:pPr>
              <a:buFont typeface="Arial" panose="020B0604020202020204" pitchFamily="34" charset="0"/>
              <a:buChar char="•"/>
            </a:pPr>
            <a:r>
              <a:rPr lang="en-US" dirty="0">
                <a:solidFill>
                  <a:schemeClr val="tx1"/>
                </a:solidFill>
              </a:rPr>
              <a:t>It was found to be statistically significant (p = ~0) to suggest that certain species are more likely to be of one status than others.</a:t>
            </a:r>
          </a:p>
          <a:p>
            <a:pPr>
              <a:buFont typeface="Arial" panose="020B0604020202020204" pitchFamily="34" charset="0"/>
              <a:buChar char="•"/>
            </a:pPr>
            <a:r>
              <a:rPr lang="en-US" dirty="0">
                <a:solidFill>
                  <a:schemeClr val="tx1"/>
                </a:solidFill>
              </a:rPr>
              <a:t>So, what is the distribution of species observations?</a:t>
            </a:r>
          </a:p>
          <a:p>
            <a:pPr>
              <a:buFont typeface="Arial" panose="020B0604020202020204" pitchFamily="34" charset="0"/>
              <a:buChar char="•"/>
            </a:pPr>
            <a:endParaRPr lang="en-US" dirty="0">
              <a:solidFill>
                <a:schemeClr val="tx1"/>
              </a:solidFill>
            </a:endParaRPr>
          </a:p>
          <a:p>
            <a:pPr marL="0" indent="0">
              <a:buNone/>
            </a:pPr>
            <a:endParaRPr lang="en-US" sz="2800" dirty="0">
              <a:solidFill>
                <a:schemeClr val="tx1"/>
              </a:solidFill>
            </a:endParaRPr>
          </a:p>
        </p:txBody>
      </p:sp>
      <p:pic>
        <p:nvPicPr>
          <p:cNvPr id="5" name="Picture 4" descr="Table&#10;&#10;Description automatically generated">
            <a:extLst>
              <a:ext uri="{FF2B5EF4-FFF2-40B4-BE49-F238E27FC236}">
                <a16:creationId xmlns:a16="http://schemas.microsoft.com/office/drawing/2014/main" id="{48FB7A72-C555-7145-97FD-D3DDB5392435}"/>
              </a:ext>
            </a:extLst>
          </p:cNvPr>
          <p:cNvPicPr>
            <a:picLocks noChangeAspect="1"/>
          </p:cNvPicPr>
          <p:nvPr/>
        </p:nvPicPr>
        <p:blipFill>
          <a:blip r:embed="rId2"/>
          <a:stretch>
            <a:fillRect/>
          </a:stretch>
        </p:blipFill>
        <p:spPr>
          <a:xfrm>
            <a:off x="2094151" y="3429000"/>
            <a:ext cx="6875677" cy="3276689"/>
          </a:xfrm>
          <a:prstGeom prst="rect">
            <a:avLst/>
          </a:prstGeom>
        </p:spPr>
      </p:pic>
    </p:spTree>
    <p:extLst>
      <p:ext uri="{BB962C8B-B14F-4D97-AF65-F5344CB8AC3E}">
        <p14:creationId xmlns:p14="http://schemas.microsoft.com/office/powerpoint/2010/main" val="68949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2125760" y="491161"/>
            <a:ext cx="8596668" cy="783771"/>
          </a:xfrm>
        </p:spPr>
        <p:txBody>
          <a:bodyPr>
            <a:normAutofit fontScale="90000"/>
          </a:bodyPr>
          <a:lstStyle/>
          <a:p>
            <a:r>
              <a:rPr lang="en-US" dirty="0"/>
              <a:t>What is the distribution of observations by conservation status?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9252857" y="1752599"/>
            <a:ext cx="2939143" cy="3995058"/>
          </a:xfrm>
        </p:spPr>
        <p:txBody>
          <a:bodyPr>
            <a:normAutofit/>
          </a:bodyPr>
          <a:lstStyle/>
          <a:p>
            <a:pPr>
              <a:buFont typeface="Arial" panose="020B0604020202020204" pitchFamily="34" charset="0"/>
              <a:buChar char="•"/>
            </a:pPr>
            <a:r>
              <a:rPr lang="en-US" dirty="0">
                <a:solidFill>
                  <a:schemeClr val="tx1"/>
                </a:solidFill>
              </a:rPr>
              <a:t>As can be seen, endangered species are least likely to be seen in large numbers, followed by threatened and species of concern / in recover.</a:t>
            </a:r>
          </a:p>
          <a:p>
            <a:pPr>
              <a:buFont typeface="Arial" panose="020B0604020202020204" pitchFamily="34" charset="0"/>
              <a:buChar char="•"/>
            </a:pPr>
            <a:r>
              <a:rPr lang="en-US" dirty="0">
                <a:solidFill>
                  <a:schemeClr val="tx1"/>
                </a:solidFill>
              </a:rPr>
              <a:t>This aligns with the rug-plot from before.</a:t>
            </a:r>
          </a:p>
          <a:p>
            <a:pPr>
              <a:buFont typeface="Arial" panose="020B0604020202020204" pitchFamily="34" charset="0"/>
              <a:buChar char="•"/>
            </a:pPr>
            <a:r>
              <a:rPr lang="en-US" dirty="0">
                <a:solidFill>
                  <a:schemeClr val="tx1"/>
                </a:solidFill>
              </a:rPr>
              <a:t>Next, where are such species likely to be found?</a:t>
            </a:r>
          </a:p>
          <a:p>
            <a:pPr marL="0" indent="0">
              <a:buNone/>
            </a:pPr>
            <a:endParaRPr lang="en-US" sz="2800" dirty="0">
              <a:solidFill>
                <a:schemeClr val="tx1"/>
              </a:solidFill>
            </a:endParaRPr>
          </a:p>
        </p:txBody>
      </p:sp>
      <p:pic>
        <p:nvPicPr>
          <p:cNvPr id="3076" name="Picture 4">
            <a:extLst>
              <a:ext uri="{FF2B5EF4-FFF2-40B4-BE49-F238E27FC236}">
                <a16:creationId xmlns:a16="http://schemas.microsoft.com/office/drawing/2014/main" id="{C8C80D45-74B3-5247-BAE0-6E052579A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27" y="1752599"/>
            <a:ext cx="7984087" cy="422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D9E-9D06-C04E-917C-3EDA00DA9F9F}"/>
              </a:ext>
            </a:extLst>
          </p:cNvPr>
          <p:cNvSpPr>
            <a:spLocks noGrp="1"/>
          </p:cNvSpPr>
          <p:nvPr>
            <p:ph type="title"/>
          </p:nvPr>
        </p:nvSpPr>
        <p:spPr>
          <a:xfrm>
            <a:off x="2114249" y="609600"/>
            <a:ext cx="8596668" cy="783771"/>
          </a:xfrm>
        </p:spPr>
        <p:txBody>
          <a:bodyPr>
            <a:normAutofit fontScale="90000"/>
          </a:bodyPr>
          <a:lstStyle/>
          <a:p>
            <a:r>
              <a:rPr lang="en-US" dirty="0"/>
              <a:t> How many observations were made in each NP by conservation status?</a:t>
            </a:r>
          </a:p>
        </p:txBody>
      </p:sp>
      <p:sp>
        <p:nvSpPr>
          <p:cNvPr id="3" name="Content Placeholder 2">
            <a:extLst>
              <a:ext uri="{FF2B5EF4-FFF2-40B4-BE49-F238E27FC236}">
                <a16:creationId xmlns:a16="http://schemas.microsoft.com/office/drawing/2014/main" id="{205AEA4B-5FAF-DD42-8A3B-5D8B19F40789}"/>
              </a:ext>
            </a:extLst>
          </p:cNvPr>
          <p:cNvSpPr>
            <a:spLocks noGrp="1"/>
          </p:cNvSpPr>
          <p:nvPr>
            <p:ph idx="1"/>
          </p:nvPr>
        </p:nvSpPr>
        <p:spPr>
          <a:xfrm>
            <a:off x="9241345" y="1915203"/>
            <a:ext cx="2939143" cy="3995058"/>
          </a:xfrm>
        </p:spPr>
        <p:txBody>
          <a:bodyPr>
            <a:normAutofit/>
          </a:bodyPr>
          <a:lstStyle/>
          <a:p>
            <a:pPr>
              <a:buFont typeface="Arial" panose="020B0604020202020204" pitchFamily="34" charset="0"/>
              <a:buChar char="•"/>
            </a:pPr>
            <a:r>
              <a:rPr lang="en-US" dirty="0">
                <a:solidFill>
                  <a:schemeClr val="tx1"/>
                </a:solidFill>
              </a:rPr>
              <a:t>Every species classification is most likely to be spotted in Yellowstone.</a:t>
            </a:r>
          </a:p>
          <a:p>
            <a:pPr>
              <a:buFont typeface="Arial" panose="020B0604020202020204" pitchFamily="34" charset="0"/>
              <a:buChar char="•"/>
            </a:pPr>
            <a:r>
              <a:rPr lang="en-US" dirty="0">
                <a:solidFill>
                  <a:schemeClr val="tx1"/>
                </a:solidFill>
              </a:rPr>
              <a:t>The number of species likely to be seen is:</a:t>
            </a:r>
            <a:br>
              <a:rPr lang="en-US" dirty="0">
                <a:solidFill>
                  <a:schemeClr val="tx1"/>
                </a:solidFill>
              </a:rPr>
            </a:br>
            <a:r>
              <a:rPr lang="en-US" dirty="0">
                <a:solidFill>
                  <a:schemeClr val="tx1"/>
                </a:solidFill>
              </a:rPr>
              <a:t>1) ‘Species of concern’ </a:t>
            </a:r>
            <a:r>
              <a:rPr lang="en-US" dirty="0">
                <a:solidFill>
                  <a:schemeClr val="tx1"/>
                </a:solidFill>
                <a:sym typeface="Wingdings" pitchFamily="2" charset="2"/>
              </a:rPr>
              <a:t> </a:t>
            </a:r>
            <a:br>
              <a:rPr lang="en-US" dirty="0">
                <a:solidFill>
                  <a:schemeClr val="tx1"/>
                </a:solidFill>
                <a:sym typeface="Wingdings" pitchFamily="2" charset="2"/>
              </a:rPr>
            </a:br>
            <a:r>
              <a:rPr lang="en-US" dirty="0">
                <a:solidFill>
                  <a:schemeClr val="tx1"/>
                </a:solidFill>
                <a:sym typeface="Wingdings" pitchFamily="2" charset="2"/>
              </a:rPr>
              <a:t>2) ‘Endangered’  </a:t>
            </a:r>
            <a:br>
              <a:rPr lang="en-US" dirty="0">
                <a:solidFill>
                  <a:schemeClr val="tx1"/>
                </a:solidFill>
                <a:sym typeface="Wingdings" pitchFamily="2" charset="2"/>
              </a:rPr>
            </a:br>
            <a:r>
              <a:rPr lang="en-US" dirty="0">
                <a:solidFill>
                  <a:schemeClr val="tx1"/>
                </a:solidFill>
                <a:sym typeface="Wingdings" pitchFamily="2" charset="2"/>
              </a:rPr>
              <a:t>3) ‘Threatened’ </a:t>
            </a:r>
            <a:br>
              <a:rPr lang="en-US" dirty="0">
                <a:solidFill>
                  <a:schemeClr val="tx1"/>
                </a:solidFill>
                <a:sym typeface="Wingdings" pitchFamily="2" charset="2"/>
              </a:rPr>
            </a:br>
            <a:r>
              <a:rPr lang="en-US" dirty="0">
                <a:solidFill>
                  <a:schemeClr val="tx1"/>
                </a:solidFill>
                <a:sym typeface="Wingdings" pitchFamily="2" charset="2"/>
              </a:rPr>
              <a:t>4) ‘In recovery’</a:t>
            </a:r>
            <a:endParaRPr lang="en-US" dirty="0">
              <a:solidFill>
                <a:schemeClr val="tx1"/>
              </a:solidFill>
            </a:endParaRPr>
          </a:p>
          <a:p>
            <a:pPr>
              <a:buFont typeface="Arial" panose="020B0604020202020204" pitchFamily="34" charset="0"/>
              <a:buChar char="•"/>
            </a:pPr>
            <a:endParaRPr lang="en-US" dirty="0">
              <a:solidFill>
                <a:schemeClr val="tx1"/>
              </a:solidFill>
            </a:endParaRPr>
          </a:p>
          <a:p>
            <a:pPr marL="0" indent="0">
              <a:buNone/>
            </a:pPr>
            <a:endParaRPr lang="en-US" sz="2800" dirty="0">
              <a:solidFill>
                <a:schemeClr val="tx1"/>
              </a:solidFill>
            </a:endParaRPr>
          </a:p>
        </p:txBody>
      </p:sp>
      <p:pic>
        <p:nvPicPr>
          <p:cNvPr id="4102" name="Picture 6">
            <a:extLst>
              <a:ext uri="{FF2B5EF4-FFF2-40B4-BE49-F238E27FC236}">
                <a16:creationId xmlns:a16="http://schemas.microsoft.com/office/drawing/2014/main" id="{44092ED3-CB0F-A942-B005-79433A36F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29" y="1915203"/>
            <a:ext cx="8731815" cy="456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2154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{A222356B-E7D5-1E46-969B-BF7CBF3C3C7B}tf10001069</Template>
  <TotalTime>104</TotalTime>
  <Words>704</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Biodiversity in National Parks Analysis</vt:lpstr>
      <vt:lpstr>Overview</vt:lpstr>
      <vt:lpstr>Dataset Overview</vt:lpstr>
      <vt:lpstr>What’s the conservation status makeup of each species?</vt:lpstr>
      <vt:lpstr>What is the conservation status/species proportion of all creatures?</vt:lpstr>
      <vt:lpstr>What is the distribution of observations by conservation status?</vt:lpstr>
      <vt:lpstr>Is there significant difference between species by conservation status?</vt:lpstr>
      <vt:lpstr>What is the distribution of observations by conservation status?</vt:lpstr>
      <vt:lpstr> How many observations were made in each NP by conservation status?</vt:lpstr>
      <vt:lpstr>How many observation instances in each NP?</vt:lpstr>
      <vt:lpstr>How many total observations in each NP by species?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Visualization</dc:title>
  <dc:creator>Tolly Vellis</dc:creator>
  <cp:lastModifiedBy>Tolly Vellis</cp:lastModifiedBy>
  <cp:revision>6</cp:revision>
  <dcterms:created xsi:type="dcterms:W3CDTF">2021-07-29T11:25:23Z</dcterms:created>
  <dcterms:modified xsi:type="dcterms:W3CDTF">2021-08-14T01:59:20Z</dcterms:modified>
</cp:coreProperties>
</file>