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59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86" r:id="rId4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7" d="100"/>
          <a:sy n="47" d="100"/>
        </p:scale>
        <p:origin x="-522" y="-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Student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Student.java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Inheritance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‘IS A’ Relationship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Inheritance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 sub class extends a parent class. We say the sub class object  ‘IS A’ type of parent class object.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Subclass inherits all the properties of the </a:t>
            </a:r>
            <a:r>
              <a:rPr lang="en-IN" sz="2800" dirty="0" err="1" smtClean="0">
                <a:solidFill>
                  <a:schemeClr val="tx1"/>
                </a:solidFill>
              </a:rPr>
              <a:t>superclass</a:t>
            </a:r>
            <a:r>
              <a:rPr lang="en-IN" sz="2800" dirty="0" smtClean="0">
                <a:solidFill>
                  <a:schemeClr val="tx1"/>
                </a:solidFill>
              </a:rPr>
              <a:t> except for the private properties, in addition to properties owned by the subclass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 ex. when we say Dog extends Animal, We have a generalized </a:t>
            </a:r>
            <a:r>
              <a:rPr lang="en-US" sz="2800" dirty="0" err="1" smtClean="0">
                <a:solidFill>
                  <a:schemeClr val="tx1"/>
                </a:solidFill>
              </a:rPr>
              <a:t>superclass</a:t>
            </a:r>
            <a:r>
              <a:rPr lang="en-US" sz="2800" dirty="0" smtClean="0">
                <a:solidFill>
                  <a:schemeClr val="tx1"/>
                </a:solidFill>
              </a:rPr>
              <a:t> Animal and more specialized subclass Dog</a:t>
            </a:r>
            <a:endParaRPr lang="en-IN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Animal 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AnimalGen.java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Subclass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996480"/>
            <a:ext cx="11703050" cy="6912768"/>
          </a:xfrm>
        </p:spPr>
        <p:txBody>
          <a:bodyPr/>
          <a:lstStyle/>
          <a:p>
            <a:r>
              <a:rPr lang="en-IN" sz="2500" dirty="0" smtClean="0">
                <a:solidFill>
                  <a:schemeClr val="tx1"/>
                </a:solidFill>
              </a:rPr>
              <a:t>Invocation of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 must be the first line in the subclass constructor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Here is a </a:t>
            </a:r>
            <a:r>
              <a:rPr lang="en-US" sz="2500" dirty="0" err="1" smtClean="0">
                <a:solidFill>
                  <a:schemeClr val="tx1"/>
                </a:solidFill>
              </a:rPr>
              <a:t>MountainBike</a:t>
            </a:r>
            <a:r>
              <a:rPr lang="en-US" sz="2500" dirty="0" smtClean="0">
                <a:solidFill>
                  <a:schemeClr val="tx1"/>
                </a:solidFill>
              </a:rPr>
              <a:t> example which extends Bicycle:                     </a:t>
            </a:r>
            <a:r>
              <a:rPr lang="en-IN" sz="2500" dirty="0" smtClean="0"/>
              <a:t>public </a:t>
            </a:r>
            <a:r>
              <a:rPr lang="en-IN" sz="2500" dirty="0" err="1" smtClean="0"/>
              <a:t>MountainBike</a:t>
            </a:r>
            <a:r>
              <a:rPr lang="en-IN" sz="2500" dirty="0" smtClean="0"/>
              <a:t>(</a:t>
            </a:r>
            <a:r>
              <a:rPr lang="en-IN" sz="2500" dirty="0" err="1" smtClean="0"/>
              <a:t>int</a:t>
            </a:r>
            <a:r>
              <a:rPr lang="en-IN" sz="2500" dirty="0" smtClean="0"/>
              <a:t>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 {                                                         super(</a:t>
            </a:r>
            <a:r>
              <a:rPr lang="en-IN" sz="2500" dirty="0" err="1" smtClean="0"/>
              <a:t>starHeight</a:t>
            </a:r>
            <a:r>
              <a:rPr lang="en-IN" sz="2500" dirty="0" smtClean="0"/>
              <a:t>);                                                                                           </a:t>
            </a:r>
            <a:r>
              <a:rPr lang="en-IN" sz="2500" dirty="0" err="1" smtClean="0"/>
              <a:t>seatHeight</a:t>
            </a:r>
            <a:r>
              <a:rPr lang="en-IN" sz="2500" dirty="0" smtClean="0"/>
              <a:t> =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; }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Syntax for calling </a:t>
            </a:r>
            <a:r>
              <a:rPr lang="en-US" sz="2500" dirty="0" err="1" smtClean="0">
                <a:solidFill>
                  <a:schemeClr val="tx1"/>
                </a:solidFill>
              </a:rPr>
              <a:t>superclass</a:t>
            </a:r>
            <a:r>
              <a:rPr lang="en-US" sz="2500" dirty="0" smtClean="0">
                <a:solidFill>
                  <a:schemeClr val="tx1"/>
                </a:solidFill>
              </a:rPr>
              <a:t> constructor:: super() OR super(</a:t>
            </a:r>
            <a:r>
              <a:rPr lang="en-US" sz="2500" i="1" dirty="0" smtClean="0">
                <a:solidFill>
                  <a:schemeClr val="tx1"/>
                </a:solidFill>
              </a:rPr>
              <a:t>parameter list)</a:t>
            </a:r>
          </a:p>
          <a:p>
            <a:r>
              <a:rPr lang="en-IN" sz="2500" dirty="0" smtClean="0">
                <a:solidFill>
                  <a:schemeClr val="tx1"/>
                </a:solidFill>
              </a:rPr>
              <a:t> If a constructor does not explicitly invoke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constructor, the Java compiler automatically inserts a call to the no-argument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Abstraction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Classes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Methods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Abstraction refers to the ability to make a class abstract in OOP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places the emphasis on what an object is or does rather than how it is represented or how it 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declared abstract is more generalized and cannot be instantiated. For Ex. </a:t>
            </a:r>
            <a:r>
              <a:rPr lang="en-US" dirty="0" err="1" smtClean="0">
                <a:solidFill>
                  <a:schemeClr val="tx1"/>
                </a:solidFill>
              </a:rPr>
              <a:t>VWBeetle</a:t>
            </a:r>
            <a:r>
              <a:rPr lang="en-US" dirty="0" smtClean="0">
                <a:solidFill>
                  <a:schemeClr val="tx1"/>
                </a:solidFill>
              </a:rPr>
              <a:t> extends Car (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Car is Abstract)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with at least one abstract method should be termed Abstract.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subclass inheriting abstract method must </a:t>
            </a:r>
            <a:r>
              <a:rPr lang="en-US" i="1" dirty="0" smtClean="0">
                <a:solidFill>
                  <a:schemeClr val="tx1"/>
                </a:solidFill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; Else it must be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Exercise</a:t>
            </a:r>
          </a:p>
          <a:p>
            <a:r>
              <a:rPr lang="en-US" sz="2800" dirty="0" smtClean="0"/>
              <a:t>Create a default access Abstract class Employee with protected properties name, address; concrete method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{returns name} and abstract method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 {computes and returns a pay)</a:t>
            </a:r>
          </a:p>
          <a:p>
            <a:r>
              <a:rPr lang="en-US" sz="2800" dirty="0" smtClean="0"/>
              <a:t>Create a default </a:t>
            </a:r>
            <a:r>
              <a:rPr lang="en-US" sz="2800" dirty="0" err="1" smtClean="0"/>
              <a:t>acess</a:t>
            </a:r>
            <a:r>
              <a:rPr lang="en-US" sz="2800" dirty="0" smtClean="0"/>
              <a:t> subclass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which extends Employee with private property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  and concrete method </a:t>
            </a:r>
            <a:r>
              <a:rPr lang="en-US" sz="2800" dirty="0" err="1" smtClean="0"/>
              <a:t>getHourlyWage</a:t>
            </a:r>
            <a:r>
              <a:rPr lang="en-US" sz="2800" dirty="0" smtClean="0"/>
              <a:t>() {returns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Create a public access </a:t>
            </a:r>
            <a:r>
              <a:rPr lang="en-US" sz="2800" dirty="0" smtClean="0"/>
              <a:t>class </a:t>
            </a:r>
            <a:r>
              <a:rPr lang="en-US" sz="2800" dirty="0" err="1" smtClean="0"/>
              <a:t>EmployeeWork</a:t>
            </a:r>
            <a:r>
              <a:rPr lang="en-US" sz="2800" dirty="0" smtClean="0"/>
              <a:t>  </a:t>
            </a:r>
            <a:r>
              <a:rPr lang="en-US" sz="2800" dirty="0" smtClean="0"/>
              <a:t>with main method creating instance of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and print the computed pay invoking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Interface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Can we have Multiple Inheritance in Java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An interface is a collection of abstract methods. A class implements an interface, thereby inheriting the abstract methods of the 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Interface is used to define a specific category behavior, which should be implemented for an object to belong to that category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Thus Interface separates the implementation and defines the structure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Implicitly all methods/properties declared in an interface are public and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346472" y="4804792"/>
            <a:ext cx="14351272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 – OOP in Java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 – OOP in Java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 – OOP in Java/C++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4 :  03.15 PM –  05.00 PM – OOP in C++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AnimalActions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CatShow.java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Polymorphism in Java??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method Overriding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Static/Dynamic Binding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most common use of Polymorphism in OOP occurs when a parent class reference is used to refer to a child class object.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type of the reference variable would determine the methods that it can invoke on the object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reference variable can refer to any object of its type or any subtype. A reference variable can be declared as a class or interface type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Static Methods (Class Methods) are linked at compile time (Static Binding) Instance Methods (W.r.t. type) are linked at runtime (Dynamic Binding)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  Exercise</a:t>
            </a:r>
          </a:p>
          <a:p>
            <a:r>
              <a:rPr lang="en-US" sz="2800" dirty="0" smtClean="0"/>
              <a:t>Create Examples of Dynamic Binding and Static Binding</a:t>
            </a:r>
          </a:p>
          <a:p>
            <a:r>
              <a:rPr lang="en-US" sz="2800" dirty="0" smtClean="0"/>
              <a:t>Try override a static method and look for behavior when you want to access the specialized invocation at run time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Association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Aggregation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Composition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ssociation_aggre_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224" y="502081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556320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Association is (*</a:t>
            </a:r>
            <a:r>
              <a:rPr lang="en-IN" b="1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*) binary relationship between two classes. Here one object uses another by invoking other object’s methods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StudentRegistrar</a:t>
            </a:r>
            <a:r>
              <a:rPr lang="en-IN" dirty="0" smtClean="0"/>
              <a:t> { public </a:t>
            </a:r>
            <a:r>
              <a:rPr lang="en-IN" dirty="0" err="1" smtClean="0"/>
              <a:t>StudentRegistrar</a:t>
            </a:r>
            <a:r>
              <a:rPr lang="en-IN" dirty="0" smtClean="0"/>
              <a:t> (); { new </a:t>
            </a:r>
            <a:r>
              <a:rPr lang="en-IN" dirty="0" err="1" smtClean="0"/>
              <a:t>RecordManager</a:t>
            </a:r>
            <a:r>
              <a:rPr lang="en-IN" dirty="0" smtClean="0"/>
              <a:t>().Initialize(); }  …}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one class </a:t>
            </a:r>
            <a:r>
              <a:rPr lang="en-US" b="1" dirty="0" smtClean="0">
                <a:solidFill>
                  <a:schemeClr val="tx1"/>
                </a:solidFill>
              </a:rPr>
              <a:t>*has a*</a:t>
            </a:r>
            <a:r>
              <a:rPr lang="en-US" dirty="0" smtClean="0">
                <a:solidFill>
                  <a:schemeClr val="tx1"/>
                </a:solidFill>
              </a:rPr>
              <a:t> object of another than its aggregation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FileReader</a:t>
            </a:r>
            <a:r>
              <a:rPr lang="en-IN" dirty="0" smtClean="0"/>
              <a:t> { private File </a:t>
            </a:r>
            <a:r>
              <a:rPr lang="en-IN" dirty="0" err="1" smtClean="0"/>
              <a:t>file</a:t>
            </a:r>
            <a:r>
              <a:rPr lang="en-IN" dirty="0" smtClean="0"/>
              <a:t> = new File();  …}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composition is a special aggregation if part cannot exist without a whole</a:t>
            </a:r>
          </a:p>
          <a:p>
            <a:r>
              <a:rPr lang="en-IN" dirty="0" smtClean="0"/>
              <a:t>public class Customer { private Address add = new Address();  …}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Why Generics?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Methods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Classes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772344"/>
            <a:ext cx="11703050" cy="76518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Using Java Generics , we can write a generic method to sort an array of objects, then invoke it with Integer arrays, Double arrays, String arrays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 can write a single </a:t>
            </a:r>
            <a:r>
              <a:rPr lang="en-IN" i="1" dirty="0" smtClean="0">
                <a:solidFill>
                  <a:schemeClr val="tx1"/>
                </a:solidFill>
              </a:rPr>
              <a:t>generic method </a:t>
            </a:r>
            <a:r>
              <a:rPr lang="en-IN" dirty="0" smtClean="0">
                <a:solidFill>
                  <a:schemeClr val="tx1"/>
                </a:solidFill>
              </a:rPr>
              <a:t>declaration that can be called with arguments of different types.(</a:t>
            </a:r>
            <a:r>
              <a:rPr lang="en-IN" i="1" dirty="0" smtClean="0">
                <a:solidFill>
                  <a:schemeClr val="tx1"/>
                </a:solidFill>
              </a:rPr>
              <a:t>type parameter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GenericMethod.java	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Generic class declaration looks like a non-generic class declaration, except that the class name is followed by a type parameter section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GenericClass.java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Collection Framework?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Interfaces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Classes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628328"/>
            <a:ext cx="11703050" cy="82278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</a:t>
            </a:r>
            <a:r>
              <a:rPr lang="en-US" dirty="0" smtClean="0">
                <a:solidFill>
                  <a:schemeClr val="tx1"/>
                </a:solidFill>
              </a:rPr>
              <a:t>.*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collections framework is a unified architecture for representing and manipulating collection of objects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Collections framework is designed around a standard set of interfaces: List, Set and Map and standard implementations like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 is a dynamic list of objects that can grow as needed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r>
              <a:rPr lang="en-US" dirty="0" smtClean="0">
                <a:solidFill>
                  <a:schemeClr val="tx1"/>
                </a:solidFill>
              </a:rPr>
              <a:t> is a map of objects holding collection of key-value pairs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Exercise: Create 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object Colors, add “blue” “green”, insert “red” at index 0, remove “green” and print the size of the dynamic array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13768" y="1204392"/>
            <a:ext cx="11861800" cy="11247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48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Object Oriented Programming in Java                        </a:t>
            </a:r>
            <a:endParaRPr lang="en-US" sz="4800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741760" y="2356520"/>
            <a:ext cx="11861800" cy="691276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OOP, Object and Class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Encapsulation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Inheritance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Abstraction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Interfaces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Polymorphism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Objects Relationships 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Generics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Collections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     </a:t>
            </a:r>
            <a:r>
              <a:rPr lang="en-US" sz="4400" b="1" dirty="0" smtClean="0">
                <a:solidFill>
                  <a:srgbClr val="0070C0"/>
                </a:solidFill>
              </a:rPr>
              <a:t>Questions ???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264" y="4516760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3888432" cy="38884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-554384" y="4372744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Get Java Platform JDK from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http://www.oracle.com/technetwork/java/javase/downloads/index.htm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Eclipse Standard 4.3 from  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u="sng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http://www.eclipse.org/downloads/</a:t>
            </a:r>
          </a:p>
          <a:p>
            <a:pPr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Get </a:t>
            </a:r>
            <a:r>
              <a:rPr lang="en-US" sz="2800" b="1" dirty="0" err="1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NetBeans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IDE 7.3.1 from</a:t>
            </a:r>
          </a:p>
          <a:p>
            <a:pPr marL="742950" indent="-742950" algn="l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https://netbeans.org/downloads/ 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Presentation/Code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http://bit.ly/18dVrCy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Object Oriented Programming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Object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Object Oriented Programming is a design Philosophy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An Object in real world is a ‘thing’ which holds a set of properties and performs a set of ‘</a:t>
            </a:r>
            <a:r>
              <a:rPr lang="en-US" sz="2800" dirty="0" err="1" smtClean="0">
                <a:solidFill>
                  <a:schemeClr val="tx1"/>
                </a:solidFill>
              </a:rPr>
              <a:t>activites</a:t>
            </a:r>
            <a:r>
              <a:rPr lang="en-US" sz="2800" dirty="0" smtClean="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Software object, motivated from real world has a state and behavior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Class is a representation/ definition of a type of object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An Object is thus an instance of a class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Dog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Dog.java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Encapsulation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Data Protection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Encapsulation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Encapsulation is the technique of making the fields in a class private and providing access to the fields via public methods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It can be described as a protective barrier that prevents code and data being randomly accessed by code defined outside the class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The benefit of encapsulation is the ability to modify our implemented code without breaking the code of others who use our code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Pages>0</Pages>
  <Words>1159</Words>
  <Characters>0</Characters>
  <Application>Microsoft Office PowerPoint</Application>
  <PresentationFormat>Custom</PresentationFormat>
  <Lines>0</Lines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Dog Class</vt:lpstr>
      <vt:lpstr>Slide 8</vt:lpstr>
      <vt:lpstr>Slide 9</vt:lpstr>
      <vt:lpstr>Student Class</vt:lpstr>
      <vt:lpstr>Slide 11</vt:lpstr>
      <vt:lpstr>Slide 12</vt:lpstr>
      <vt:lpstr>Animal Generalization</vt:lpstr>
      <vt:lpstr>Notes on Subclass Constructors</vt:lpstr>
      <vt:lpstr>Slide 15</vt:lpstr>
      <vt:lpstr>Slide 16</vt:lpstr>
      <vt:lpstr>Slide 17</vt:lpstr>
      <vt:lpstr>Slide 18</vt:lpstr>
      <vt:lpstr>Slide 19</vt:lpstr>
      <vt:lpstr>Interface AnimalActions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56</cp:revision>
  <dcterms:modified xsi:type="dcterms:W3CDTF">2013-09-14T17:54:06Z</dcterms:modified>
</cp:coreProperties>
</file>