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Masters/slideMaster19.xml" ContentType="application/vnd.openxmlformats-officedocument.presentationml.slideMaster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71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60.xml" ContentType="application/vnd.openxmlformats-officedocument.presentationml.slideLayout+xml"/>
  <Override PartName="/ppt/theme/theme18.xml" ContentType="application/vnd.openxmlformats-officedocument.theme+xml"/>
  <Override PartName="/ppt/tableStyles.xml" ContentType="application/vnd.openxmlformats-officedocument.presentationml.tableStyles+xml"/>
  <Override PartName="/ppt/slideLayouts/slideLayout102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Layouts/slideLayout198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10.xml" ContentType="application/vnd.openxmlformats-officedocument.theme+xml"/>
  <Override PartName="/ppt/slideLayouts/slideLayout187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76.xml" ContentType="application/vnd.openxmlformats-officedocument.presentationml.slideLayout+xml"/>
  <Default Extension="png" ContentType="image/png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90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slideMaster16.xml" ContentType="application/vnd.openxmlformats-officedocument.presentationml.slideMaster+xml"/>
  <Override PartName="/ppt/slides/slide22.xml" ContentType="application/vnd.openxmlformats-officedocument.presentationml.slide+xml"/>
  <Override PartName="/ppt/slideLayouts/slideLayout32.xml" ContentType="application/vnd.openxmlformats-officedocument.presentationml.slideLayout+xml"/>
  <Override PartName="/ppt/slideLayouts/slideLayout1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5.xml" ContentType="application/vnd.openxmlformats-officedocument.theme+xml"/>
  <Override PartName="/ppt/slideMasters/slideMaster5.xml" ContentType="application/vnd.openxmlformats-officedocument.presentationml.slideMaster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ppt/slideLayouts/slideLayout159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91.xml" ContentType="application/vnd.openxmlformats-officedocument.presentationml.slideLayout+xml"/>
  <Default Extension="rels" ContentType="application/vnd.openxmlformats-package.relationships+xml"/>
  <Override PartName="/ppt/slideMasters/slideMaster17.xml" ContentType="application/vnd.openxmlformats-officedocument.presentationml.slideMaster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16.xml" ContentType="application/vnd.openxmlformats-officedocument.theme+xml"/>
  <Override PartName="/ppt/slideMasters/slideMaster13.xml" ContentType="application/vnd.openxmlformats-officedocument.presentationml.slideMaster+xml"/>
  <Override PartName="/ppt/slideLayouts/slideLayout100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theme/theme12.xml" ContentType="application/vnd.openxmlformats-officedocument.theme+xml"/>
  <Override PartName="/ppt/slideLayouts/slideLayout189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Masters/slideMaster18.xml" ContentType="application/vnd.openxmlformats-officedocument.presentationml.slideMaster+xml"/>
  <Override PartName="/ppt/slides/slide24.xml" ContentType="application/vnd.openxmlformats-officedocument.presentationml.slide+xml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81.xml" ContentType="application/vnd.openxmlformats-officedocument.presentationml.slideLayout+xml"/>
  <Default Extension="jpeg" ContentType="image/jpeg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Masters/slideMaster14.xml" ContentType="application/vnd.openxmlformats-officedocument.presentationml.slideMaster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30.xml" ContentType="application/vnd.openxmlformats-officedocument.presentationml.slideLayout+xml"/>
  <Override PartName="/ppt/theme/theme17.xml" ContentType="application/vnd.openxmlformats-officedocument.theme+xml"/>
  <Override PartName="/ppt/slideLayouts/slideLayout206.xml" ContentType="application/vnd.openxmlformats-officedocument.presentationml.slideLayout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theme/theme9.xml" ContentType="application/vnd.openxmlformats-officedocument.theme+xml"/>
  <Override PartName="/ppt/theme/theme13.xml" ContentType="application/vnd.openxmlformats-officedocument.theme+xml"/>
  <Override PartName="/ppt/slideLayouts/slideLayout179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s/slide29.xml" ContentType="application/vnd.openxmlformats-officedocument.presentationml.slide+xml"/>
  <Override PartName="/ppt/slideLayouts/slideLayout39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64.xml" ContentType="application/vnd.openxmlformats-officedocument.presentationml.slideLayout+xml"/>
  <Override PartName="/ppt/theme/theme1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Masters/slideMaster15.xml" ContentType="application/vnd.openxmlformats-officedocument.presentationml.slide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207.xml" ContentType="application/vnd.openxmlformats-officedocument.presentationml.slideLayout+xml"/>
  <Override PartName="/ppt/theme/theme14.xml" ContentType="application/vnd.openxmlformats-officedocument.theme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50.xml" ContentType="application/vnd.openxmlformats-officedocument.presentationml.slideLayout+xml"/>
  <Override PartName="/ppt/theme/theme19.xml" ContentType="application/vnd.openxmlformats-officedocument.theme+xml"/>
  <Override PartName="/ppt/slideLayouts/slideLayout50.xml" ContentType="application/vnd.openxmlformats-officedocument.presentationml.slideLayout+xml"/>
  <Override PartName="/ppt/slideMasters/slideMaster9.xml" ContentType="application/vnd.openxmlformats-officedocument.presentationml.slideMaster+xml"/>
  <Override PartName="/ppt/slideMasters/slideMaster12.xml" ContentType="application/vnd.openxmlformats-officedocument.presentationml.slideMaster+xml"/>
  <Default Extension="gif" ContentType="image/gif"/>
  <Override PartName="/ppt/slideLayouts/slideLayout99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11.xml" ContentType="application/vnd.openxmlformats-officedocument.theme+xml"/>
  <Override PartName="/ppt/slideLayouts/slideLayout177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4" r:id="rId7"/>
    <p:sldMasterId id="2147483655" r:id="rId8"/>
    <p:sldMasterId id="2147483656" r:id="rId9"/>
    <p:sldMasterId id="2147483657" r:id="rId10"/>
    <p:sldMasterId id="2147483658" r:id="rId11"/>
    <p:sldMasterId id="2147483659" r:id="rId12"/>
    <p:sldMasterId id="2147483660" r:id="rId13"/>
    <p:sldMasterId id="2147483661" r:id="rId14"/>
    <p:sldMasterId id="2147483662" r:id="rId15"/>
    <p:sldMasterId id="2147483663" r:id="rId16"/>
    <p:sldMasterId id="2147483664" r:id="rId17"/>
    <p:sldMasterId id="2147483665" r:id="rId18"/>
    <p:sldMasterId id="2147483666" r:id="rId19"/>
  </p:sldMasterIdLst>
  <p:sldIdLst>
    <p:sldId id="256" r:id="rId20"/>
    <p:sldId id="259" r:id="rId21"/>
    <p:sldId id="257" r:id="rId22"/>
    <p:sldId id="258" r:id="rId23"/>
    <p:sldId id="260" r:id="rId24"/>
    <p:sldId id="261" r:id="rId25"/>
    <p:sldId id="262" r:id="rId26"/>
    <p:sldId id="263" r:id="rId27"/>
    <p:sldId id="264" r:id="rId28"/>
    <p:sldId id="265" r:id="rId29"/>
    <p:sldId id="266" r:id="rId30"/>
    <p:sldId id="267" r:id="rId31"/>
    <p:sldId id="268" r:id="rId32"/>
    <p:sldId id="269" r:id="rId33"/>
    <p:sldId id="270" r:id="rId34"/>
    <p:sldId id="271" r:id="rId35"/>
    <p:sldId id="272" r:id="rId36"/>
    <p:sldId id="273" r:id="rId37"/>
    <p:sldId id="274" r:id="rId38"/>
    <p:sldId id="275" r:id="rId39"/>
    <p:sldId id="276" r:id="rId40"/>
    <p:sldId id="277" r:id="rId41"/>
    <p:sldId id="279" r:id="rId42"/>
    <p:sldId id="280" r:id="rId43"/>
    <p:sldId id="281" r:id="rId44"/>
    <p:sldId id="282" r:id="rId45"/>
    <p:sldId id="283" r:id="rId46"/>
    <p:sldId id="285" r:id="rId47"/>
    <p:sldId id="284" r:id="rId48"/>
    <p:sldId id="286" r:id="rId49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3" autoAdjust="0"/>
    <p:restoredTop sz="94624" autoAdjust="0"/>
  </p:normalViewPr>
  <p:slideViewPr>
    <p:cSldViewPr>
      <p:cViewPr varScale="1">
        <p:scale>
          <a:sx n="48" d="100"/>
          <a:sy n="48" d="100"/>
        </p:scale>
        <p:origin x="-1350" y="-114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7.xml"/><Relationship Id="rId39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2.xml"/><Relationship Id="rId34" Type="http://schemas.openxmlformats.org/officeDocument/2006/relationships/slide" Target="slides/slide15.xml"/><Relationship Id="rId42" Type="http://schemas.openxmlformats.org/officeDocument/2006/relationships/slide" Target="slides/slide23.xml"/><Relationship Id="rId47" Type="http://schemas.openxmlformats.org/officeDocument/2006/relationships/slide" Target="slides/slide28.xml"/><Relationship Id="rId50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6.xml"/><Relationship Id="rId33" Type="http://schemas.openxmlformats.org/officeDocument/2006/relationships/slide" Target="slides/slide14.xml"/><Relationship Id="rId38" Type="http://schemas.openxmlformats.org/officeDocument/2006/relationships/slide" Target="slides/slide19.xml"/><Relationship Id="rId46" Type="http://schemas.openxmlformats.org/officeDocument/2006/relationships/slide" Target="slides/slide2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1.xml"/><Relationship Id="rId29" Type="http://schemas.openxmlformats.org/officeDocument/2006/relationships/slide" Target="slides/slide10.xml"/><Relationship Id="rId41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5.xml"/><Relationship Id="rId32" Type="http://schemas.openxmlformats.org/officeDocument/2006/relationships/slide" Target="slides/slide13.xml"/><Relationship Id="rId37" Type="http://schemas.openxmlformats.org/officeDocument/2006/relationships/slide" Target="slides/slide18.xml"/><Relationship Id="rId40" Type="http://schemas.openxmlformats.org/officeDocument/2006/relationships/slide" Target="slides/slide21.xml"/><Relationship Id="rId45" Type="http://schemas.openxmlformats.org/officeDocument/2006/relationships/slide" Target="slides/slide26.xml"/><Relationship Id="rId53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4.xml"/><Relationship Id="rId28" Type="http://schemas.openxmlformats.org/officeDocument/2006/relationships/slide" Target="slides/slide9.xml"/><Relationship Id="rId36" Type="http://schemas.openxmlformats.org/officeDocument/2006/relationships/slide" Target="slides/slide17.xml"/><Relationship Id="rId49" Type="http://schemas.openxmlformats.org/officeDocument/2006/relationships/slide" Target="slides/slide30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12.xml"/><Relationship Id="rId44" Type="http://schemas.openxmlformats.org/officeDocument/2006/relationships/slide" Target="slides/slide25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3.xml"/><Relationship Id="rId27" Type="http://schemas.openxmlformats.org/officeDocument/2006/relationships/slide" Target="slides/slide8.xml"/><Relationship Id="rId30" Type="http://schemas.openxmlformats.org/officeDocument/2006/relationships/slide" Target="slides/slide11.xml"/><Relationship Id="rId35" Type="http://schemas.openxmlformats.org/officeDocument/2006/relationships/slide" Target="slides/slide16.xml"/><Relationship Id="rId43" Type="http://schemas.openxmlformats.org/officeDocument/2006/relationships/slide" Target="slides/slide24.xml"/><Relationship Id="rId48" Type="http://schemas.openxmlformats.org/officeDocument/2006/relationships/slide" Target="slides/slide29.xml"/><Relationship Id="rId8" Type="http://schemas.openxmlformats.org/officeDocument/2006/relationships/slideMaster" Target="slideMasters/slideMaster8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2324100"/>
            <a:ext cx="58547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324100"/>
            <a:ext cx="58547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330200"/>
            <a:ext cx="2965450" cy="855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30200"/>
            <a:ext cx="8743950" cy="855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2324100"/>
            <a:ext cx="24638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87700" y="2324100"/>
            <a:ext cx="24638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330200"/>
            <a:ext cx="2965450" cy="855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30200"/>
            <a:ext cx="8743950" cy="855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69300" y="2324100"/>
            <a:ext cx="19558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77500" y="2324100"/>
            <a:ext cx="19558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330200"/>
            <a:ext cx="2965450" cy="855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30200"/>
            <a:ext cx="8743950" cy="855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863600"/>
            <a:ext cx="5854700" cy="802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863600"/>
            <a:ext cx="5854700" cy="802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390525"/>
            <a:ext cx="2965450" cy="84994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90525"/>
            <a:ext cx="8743950" cy="8499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330200"/>
            <a:ext cx="2965450" cy="838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30200"/>
            <a:ext cx="8743950" cy="838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2324100"/>
            <a:ext cx="58547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324100"/>
            <a:ext cx="58547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330200"/>
            <a:ext cx="2965450" cy="855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30200"/>
            <a:ext cx="8743950" cy="855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48600" y="8470900"/>
            <a:ext cx="2400300" cy="50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01300" y="8470900"/>
            <a:ext cx="2400300" cy="50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53625" y="7785100"/>
            <a:ext cx="2847975" cy="1701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9700" y="7785100"/>
            <a:ext cx="8391525" cy="1701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5016500"/>
            <a:ext cx="2463800" cy="317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87700" y="5016500"/>
            <a:ext cx="2463800" cy="317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81500" y="1320800"/>
            <a:ext cx="1270000" cy="6870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1320800"/>
            <a:ext cx="3657600" cy="6870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5016500"/>
            <a:ext cx="5854700" cy="317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5016500"/>
            <a:ext cx="5854700" cy="317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1320800"/>
            <a:ext cx="2965450" cy="6870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1320800"/>
            <a:ext cx="8743950" cy="6870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2276475"/>
            <a:ext cx="2965450" cy="6435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2276475"/>
            <a:ext cx="87439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4188" y="390525"/>
            <a:ext cx="2979737" cy="92360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390525"/>
            <a:ext cx="8789988" cy="9236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4188" y="390525"/>
            <a:ext cx="2979737" cy="92360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390525"/>
            <a:ext cx="8789988" cy="9236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4188" y="390525"/>
            <a:ext cx="2979737" cy="92360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390525"/>
            <a:ext cx="8789988" cy="9236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4188" y="390525"/>
            <a:ext cx="2979737" cy="92360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390525"/>
            <a:ext cx="8789988" cy="9236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4188" y="390525"/>
            <a:ext cx="2979737" cy="92360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390525"/>
            <a:ext cx="8789988" cy="9236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4188" y="390525"/>
            <a:ext cx="2979737" cy="92360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390525"/>
            <a:ext cx="8789988" cy="9236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4188" y="390525"/>
            <a:ext cx="2979737" cy="92360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390525"/>
            <a:ext cx="8789988" cy="9236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2324100"/>
            <a:ext cx="24638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87700" y="2324100"/>
            <a:ext cx="24638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81500" y="330200"/>
            <a:ext cx="1270000" cy="855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30200"/>
            <a:ext cx="3657600" cy="855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3.xml"/><Relationship Id="rId3" Type="http://schemas.openxmlformats.org/officeDocument/2006/relationships/slideLayout" Target="../slideLayouts/slideLayout168.xml"/><Relationship Id="rId7" Type="http://schemas.openxmlformats.org/officeDocument/2006/relationships/slideLayout" Target="../slideLayouts/slideLayout172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66.xml"/><Relationship Id="rId6" Type="http://schemas.openxmlformats.org/officeDocument/2006/relationships/slideLayout" Target="../slideLayouts/slideLayout171.xml"/><Relationship Id="rId11" Type="http://schemas.openxmlformats.org/officeDocument/2006/relationships/slideLayout" Target="../slideLayouts/slideLayout176.xml"/><Relationship Id="rId5" Type="http://schemas.openxmlformats.org/officeDocument/2006/relationships/slideLayout" Target="../slideLayouts/slideLayout170.xml"/><Relationship Id="rId10" Type="http://schemas.openxmlformats.org/officeDocument/2006/relationships/slideLayout" Target="../slideLayouts/slideLayout175.xml"/><Relationship Id="rId4" Type="http://schemas.openxmlformats.org/officeDocument/2006/relationships/slideLayout" Target="../slideLayouts/slideLayout169.xml"/><Relationship Id="rId9" Type="http://schemas.openxmlformats.org/officeDocument/2006/relationships/slideLayout" Target="../slideLayouts/slideLayout174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4.xml"/><Relationship Id="rId3" Type="http://schemas.openxmlformats.org/officeDocument/2006/relationships/slideLayout" Target="../slideLayouts/slideLayout179.xml"/><Relationship Id="rId7" Type="http://schemas.openxmlformats.org/officeDocument/2006/relationships/slideLayout" Target="../slideLayouts/slideLayout183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78.xml"/><Relationship Id="rId1" Type="http://schemas.openxmlformats.org/officeDocument/2006/relationships/slideLayout" Target="../slideLayouts/slideLayout177.xml"/><Relationship Id="rId6" Type="http://schemas.openxmlformats.org/officeDocument/2006/relationships/slideLayout" Target="../slideLayouts/slideLayout182.xml"/><Relationship Id="rId11" Type="http://schemas.openxmlformats.org/officeDocument/2006/relationships/slideLayout" Target="../slideLayouts/slideLayout187.xml"/><Relationship Id="rId5" Type="http://schemas.openxmlformats.org/officeDocument/2006/relationships/slideLayout" Target="../slideLayouts/slideLayout181.xml"/><Relationship Id="rId10" Type="http://schemas.openxmlformats.org/officeDocument/2006/relationships/slideLayout" Target="../slideLayouts/slideLayout186.xml"/><Relationship Id="rId4" Type="http://schemas.openxmlformats.org/officeDocument/2006/relationships/slideLayout" Target="../slideLayouts/slideLayout180.xml"/><Relationship Id="rId9" Type="http://schemas.openxmlformats.org/officeDocument/2006/relationships/slideLayout" Target="../slideLayouts/slideLayout185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5.xml"/><Relationship Id="rId3" Type="http://schemas.openxmlformats.org/officeDocument/2006/relationships/slideLayout" Target="../slideLayouts/slideLayout190.xml"/><Relationship Id="rId7" Type="http://schemas.openxmlformats.org/officeDocument/2006/relationships/slideLayout" Target="../slideLayouts/slideLayout194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89.xml"/><Relationship Id="rId1" Type="http://schemas.openxmlformats.org/officeDocument/2006/relationships/slideLayout" Target="../slideLayouts/slideLayout188.xml"/><Relationship Id="rId6" Type="http://schemas.openxmlformats.org/officeDocument/2006/relationships/slideLayout" Target="../slideLayouts/slideLayout193.xml"/><Relationship Id="rId11" Type="http://schemas.openxmlformats.org/officeDocument/2006/relationships/slideLayout" Target="../slideLayouts/slideLayout198.xml"/><Relationship Id="rId5" Type="http://schemas.openxmlformats.org/officeDocument/2006/relationships/slideLayout" Target="../slideLayouts/slideLayout192.xml"/><Relationship Id="rId10" Type="http://schemas.openxmlformats.org/officeDocument/2006/relationships/slideLayout" Target="../slideLayouts/slideLayout197.xml"/><Relationship Id="rId4" Type="http://schemas.openxmlformats.org/officeDocument/2006/relationships/slideLayout" Target="../slideLayouts/slideLayout191.xml"/><Relationship Id="rId9" Type="http://schemas.openxmlformats.org/officeDocument/2006/relationships/slideLayout" Target="../slideLayouts/slideLayout196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6.xml"/><Relationship Id="rId3" Type="http://schemas.openxmlformats.org/officeDocument/2006/relationships/slideLayout" Target="../slideLayouts/slideLayout201.xml"/><Relationship Id="rId7" Type="http://schemas.openxmlformats.org/officeDocument/2006/relationships/slideLayout" Target="../slideLayouts/slideLayout205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200.xml"/><Relationship Id="rId1" Type="http://schemas.openxmlformats.org/officeDocument/2006/relationships/slideLayout" Target="../slideLayouts/slideLayout199.xml"/><Relationship Id="rId6" Type="http://schemas.openxmlformats.org/officeDocument/2006/relationships/slideLayout" Target="../slideLayouts/slideLayout204.xml"/><Relationship Id="rId11" Type="http://schemas.openxmlformats.org/officeDocument/2006/relationships/slideLayout" Target="../slideLayouts/slideLayout209.xml"/><Relationship Id="rId5" Type="http://schemas.openxmlformats.org/officeDocument/2006/relationships/slideLayout" Target="../slideLayouts/slideLayout203.xml"/><Relationship Id="rId10" Type="http://schemas.openxmlformats.org/officeDocument/2006/relationships/slideLayout" Target="../slideLayouts/slideLayout208.xml"/><Relationship Id="rId4" Type="http://schemas.openxmlformats.org/officeDocument/2006/relationships/slideLayout" Target="../slideLayouts/slideLayout202.xml"/><Relationship Id="rId9" Type="http://schemas.openxmlformats.org/officeDocument/2006/relationships/slideLayout" Target="../slideLayouts/slideLayout20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66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7112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1155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6002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2044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25019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29591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34163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38735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330200"/>
            <a:ext cx="11861800" cy="1397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 Light" charset="0"/>
              </a:rPr>
              <a:t>Click to edit Master title style</a:t>
            </a:r>
          </a:p>
        </p:txBody>
      </p:sp>
      <p:sp>
        <p:nvSpPr>
          <p:cNvPr id="10242" name="Line 2"/>
          <p:cNvSpPr>
            <a:spLocks noChangeShapeType="1"/>
          </p:cNvSpPr>
          <p:nvPr/>
        </p:nvSpPr>
        <p:spPr bwMode="auto">
          <a:xfrm>
            <a:off x="647700" y="1968500"/>
            <a:ext cx="11709400" cy="0"/>
          </a:xfrm>
          <a:prstGeom prst="line">
            <a:avLst/>
          </a:prstGeom>
          <a:noFill/>
          <a:ln w="12700" cap="flat">
            <a:solidFill>
              <a:srgbClr val="88888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2324100"/>
            <a:ext cx="11861800" cy="656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66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6604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11049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5494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19939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24511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29083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33655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3822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2324100"/>
            <a:ext cx="5080000" cy="656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330200"/>
            <a:ext cx="11861800" cy="1397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 Light" charset="0"/>
              </a:rPr>
              <a:t>Click to edit Master title style</a:t>
            </a:r>
          </a:p>
        </p:txBody>
      </p:sp>
      <p:sp>
        <p:nvSpPr>
          <p:cNvPr id="11267" name="Line 3"/>
          <p:cNvSpPr>
            <a:spLocks noChangeShapeType="1"/>
          </p:cNvSpPr>
          <p:nvPr/>
        </p:nvSpPr>
        <p:spPr bwMode="auto">
          <a:xfrm>
            <a:off x="647700" y="1968500"/>
            <a:ext cx="11709400" cy="0"/>
          </a:xfrm>
          <a:prstGeom prst="line">
            <a:avLst/>
          </a:prstGeom>
          <a:noFill/>
          <a:ln w="12700" cap="flat">
            <a:solidFill>
              <a:srgbClr val="88888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66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6604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11049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5494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19939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24511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29083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33655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3822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69300" y="2324100"/>
            <a:ext cx="4064000" cy="656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330200"/>
            <a:ext cx="11861800" cy="1397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 Light" charset="0"/>
              </a:rPr>
              <a:t>Click to edit Master title style</a:t>
            </a:r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647700" y="1968500"/>
            <a:ext cx="11709400" cy="0"/>
          </a:xfrm>
          <a:prstGeom prst="line">
            <a:avLst/>
          </a:prstGeom>
          <a:noFill/>
          <a:ln w="12700" cap="flat">
            <a:solidFill>
              <a:srgbClr val="88888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66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6604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11049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5494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19939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24511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29083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33655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3822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863600"/>
            <a:ext cx="11861800" cy="802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66700" indent="-266700" algn="l" rtl="0" fontAlgn="base">
        <a:spcBef>
          <a:spcPts val="72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660400" indent="-266700" algn="l" rtl="0" fontAlgn="base">
        <a:spcBef>
          <a:spcPts val="72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1104900" indent="-266700" algn="l" rtl="0" fontAlgn="base">
        <a:spcBef>
          <a:spcPts val="72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549400" indent="-266700" algn="l" rtl="0" fontAlgn="base">
        <a:spcBef>
          <a:spcPts val="72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1993900" indent="-266700" algn="l" rtl="0" fontAlgn="base">
        <a:spcBef>
          <a:spcPts val="72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2451100" indent="-266700" algn="l" rtl="0" fontAlgn="base">
        <a:spcBef>
          <a:spcPts val="72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2908300" indent="-266700" algn="l" rtl="0" fontAlgn="base">
        <a:spcBef>
          <a:spcPts val="72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3365500" indent="-266700" algn="l" rtl="0" fontAlgn="base">
        <a:spcBef>
          <a:spcPts val="72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3822700" indent="-266700" algn="l" rtl="0" fontAlgn="base">
        <a:spcBef>
          <a:spcPts val="72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330200"/>
            <a:ext cx="11861800" cy="1397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 Light" charset="0"/>
              </a:rPr>
              <a:t>Click to edit Master title style</a:t>
            </a:r>
          </a:p>
        </p:txBody>
      </p:sp>
      <p:sp>
        <p:nvSpPr>
          <p:cNvPr id="14338" name="Line 2"/>
          <p:cNvSpPr>
            <a:spLocks noChangeShapeType="1"/>
          </p:cNvSpPr>
          <p:nvPr/>
        </p:nvSpPr>
        <p:spPr bwMode="auto">
          <a:xfrm>
            <a:off x="647700" y="1968500"/>
            <a:ext cx="11709400" cy="0"/>
          </a:xfrm>
          <a:prstGeom prst="line">
            <a:avLst/>
          </a:prstGeom>
          <a:noFill/>
          <a:ln w="12700" cap="flat">
            <a:solidFill>
              <a:srgbClr val="88888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66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7112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1155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6002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2044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25019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29591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34163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38735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2324100"/>
            <a:ext cx="11861800" cy="656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330200"/>
            <a:ext cx="11861800" cy="1397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 Light" charset="0"/>
              </a:rPr>
              <a:t>Click to edit Master title style</a:t>
            </a:r>
          </a:p>
        </p:txBody>
      </p:sp>
      <p:sp>
        <p:nvSpPr>
          <p:cNvPr id="15363" name="Line 3"/>
          <p:cNvSpPr>
            <a:spLocks noChangeShapeType="1"/>
          </p:cNvSpPr>
          <p:nvPr/>
        </p:nvSpPr>
        <p:spPr bwMode="auto">
          <a:xfrm>
            <a:off x="647700" y="1968500"/>
            <a:ext cx="11709400" cy="0"/>
          </a:xfrm>
          <a:prstGeom prst="line">
            <a:avLst/>
          </a:prstGeom>
          <a:noFill/>
          <a:ln w="12700" cap="flat">
            <a:solidFill>
              <a:srgbClr val="88888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66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6604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11049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5494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19939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24511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29083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33655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3822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409700" y="7785100"/>
            <a:ext cx="5791200" cy="1701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 Light" charset="0"/>
              </a:rPr>
              <a:t>Click to edit Master title style</a:t>
            </a:r>
          </a:p>
        </p:txBody>
      </p:sp>
      <p:sp>
        <p:nvSpPr>
          <p:cNvPr id="16386" name="Line 2"/>
          <p:cNvSpPr>
            <a:spLocks noChangeShapeType="1"/>
          </p:cNvSpPr>
          <p:nvPr/>
        </p:nvSpPr>
        <p:spPr bwMode="auto">
          <a:xfrm flipH="1">
            <a:off x="7543800" y="7975600"/>
            <a:ext cx="0" cy="1422400"/>
          </a:xfrm>
          <a:prstGeom prst="line">
            <a:avLst/>
          </a:prstGeom>
          <a:noFill/>
          <a:ln w="12700" cap="flat">
            <a:solidFill>
              <a:srgbClr val="88888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848600" y="8470900"/>
            <a:ext cx="4953000" cy="508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5016500"/>
            <a:ext cx="5080000" cy="317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  <p:sp>
        <p:nvSpPr>
          <p:cNvPr id="17410" name="Line 2"/>
          <p:cNvSpPr>
            <a:spLocks noChangeShapeType="1"/>
          </p:cNvSpPr>
          <p:nvPr/>
        </p:nvSpPr>
        <p:spPr bwMode="auto">
          <a:xfrm>
            <a:off x="647700" y="4749800"/>
            <a:ext cx="4881563" cy="0"/>
          </a:xfrm>
          <a:prstGeom prst="line">
            <a:avLst/>
          </a:prstGeom>
          <a:noFill/>
          <a:ln w="12700" cap="flat">
            <a:solidFill>
              <a:srgbClr val="88888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1320800"/>
            <a:ext cx="5080000" cy="317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5016500"/>
            <a:ext cx="11861800" cy="317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  <p:sp>
        <p:nvSpPr>
          <p:cNvPr id="18434" name="Line 2"/>
          <p:cNvSpPr>
            <a:spLocks noChangeShapeType="1"/>
          </p:cNvSpPr>
          <p:nvPr/>
        </p:nvSpPr>
        <p:spPr bwMode="auto">
          <a:xfrm>
            <a:off x="647700" y="4749800"/>
            <a:ext cx="11709400" cy="0"/>
          </a:xfrm>
          <a:prstGeom prst="line">
            <a:avLst/>
          </a:prstGeom>
          <a:noFill/>
          <a:ln w="12700" cap="flat">
            <a:solidFill>
              <a:srgbClr val="88888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1320800"/>
            <a:ext cx="11861800" cy="317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3708400"/>
            <a:ext cx="11861800" cy="233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8813800"/>
            <a:ext cx="8255000" cy="812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  <p:sp>
        <p:nvSpPr>
          <p:cNvPr id="2050" name="Line 2"/>
          <p:cNvSpPr>
            <a:spLocks noChangeShapeType="1"/>
          </p:cNvSpPr>
          <p:nvPr/>
        </p:nvSpPr>
        <p:spPr bwMode="auto">
          <a:xfrm flipH="1">
            <a:off x="6488113" y="519113"/>
            <a:ext cx="1587" cy="7964487"/>
          </a:xfrm>
          <a:prstGeom prst="line">
            <a:avLst/>
          </a:prstGeom>
          <a:noFill/>
          <a:ln w="12700" cap="flat">
            <a:solidFill>
              <a:srgbClr val="9A9A9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2051" name="Line 3"/>
          <p:cNvSpPr>
            <a:spLocks noChangeShapeType="1"/>
          </p:cNvSpPr>
          <p:nvPr/>
        </p:nvSpPr>
        <p:spPr bwMode="auto">
          <a:xfrm>
            <a:off x="6488113" y="4476750"/>
            <a:ext cx="5995987" cy="0"/>
          </a:xfrm>
          <a:prstGeom prst="line">
            <a:avLst/>
          </a:prstGeom>
          <a:noFill/>
          <a:ln w="12700" cap="flat">
            <a:solidFill>
              <a:srgbClr val="9A9A9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8813800"/>
            <a:ext cx="8255000" cy="812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  <p:sp>
        <p:nvSpPr>
          <p:cNvPr id="3074" name="Line 2"/>
          <p:cNvSpPr>
            <a:spLocks noChangeShapeType="1"/>
          </p:cNvSpPr>
          <p:nvPr/>
        </p:nvSpPr>
        <p:spPr bwMode="auto">
          <a:xfrm flipH="1">
            <a:off x="9066213" y="519113"/>
            <a:ext cx="1587" cy="7964487"/>
          </a:xfrm>
          <a:prstGeom prst="line">
            <a:avLst/>
          </a:prstGeom>
          <a:noFill/>
          <a:ln w="12700" cap="flat">
            <a:solidFill>
              <a:srgbClr val="9A9A9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3075" name="Line 3"/>
          <p:cNvSpPr>
            <a:spLocks noChangeShapeType="1"/>
          </p:cNvSpPr>
          <p:nvPr/>
        </p:nvSpPr>
        <p:spPr bwMode="auto">
          <a:xfrm>
            <a:off x="9066213" y="3092450"/>
            <a:ext cx="3430587" cy="0"/>
          </a:xfrm>
          <a:prstGeom prst="line">
            <a:avLst/>
          </a:prstGeom>
          <a:noFill/>
          <a:ln w="12700" cap="flat">
            <a:solidFill>
              <a:srgbClr val="9A9A9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9066213" y="5873750"/>
            <a:ext cx="3430587" cy="0"/>
          </a:xfrm>
          <a:prstGeom prst="line">
            <a:avLst/>
          </a:prstGeom>
          <a:noFill/>
          <a:ln w="12700" cap="flat">
            <a:solidFill>
              <a:srgbClr val="9A9A9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8813800"/>
            <a:ext cx="8255000" cy="812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  <p:sp>
        <p:nvSpPr>
          <p:cNvPr id="4098" name="Line 2"/>
          <p:cNvSpPr>
            <a:spLocks noChangeShapeType="1"/>
          </p:cNvSpPr>
          <p:nvPr/>
        </p:nvSpPr>
        <p:spPr bwMode="auto">
          <a:xfrm flipH="1">
            <a:off x="6502400" y="1803400"/>
            <a:ext cx="0" cy="4318000"/>
          </a:xfrm>
          <a:prstGeom prst="line">
            <a:avLst/>
          </a:prstGeom>
          <a:noFill/>
          <a:ln w="12700" cap="flat">
            <a:solidFill>
              <a:srgbClr val="9A9A9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8813800"/>
            <a:ext cx="8255000" cy="812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  <p:sp>
        <p:nvSpPr>
          <p:cNvPr id="5122" name="Line 2"/>
          <p:cNvSpPr>
            <a:spLocks noChangeShapeType="1"/>
          </p:cNvSpPr>
          <p:nvPr/>
        </p:nvSpPr>
        <p:spPr bwMode="auto">
          <a:xfrm flipH="1">
            <a:off x="4430713" y="1778000"/>
            <a:ext cx="1587" cy="5054600"/>
          </a:xfrm>
          <a:prstGeom prst="line">
            <a:avLst/>
          </a:prstGeom>
          <a:noFill/>
          <a:ln w="12700" cap="flat">
            <a:solidFill>
              <a:srgbClr val="9A9A9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8813800"/>
            <a:ext cx="8255000" cy="812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  <p:sp>
        <p:nvSpPr>
          <p:cNvPr id="6146" name="Line 2"/>
          <p:cNvSpPr>
            <a:spLocks noChangeShapeType="1"/>
          </p:cNvSpPr>
          <p:nvPr/>
        </p:nvSpPr>
        <p:spPr bwMode="auto">
          <a:xfrm flipH="1">
            <a:off x="6488113" y="508000"/>
            <a:ext cx="1587" cy="8013700"/>
          </a:xfrm>
          <a:prstGeom prst="line">
            <a:avLst/>
          </a:prstGeom>
          <a:noFill/>
          <a:ln w="12700" cap="flat">
            <a:solidFill>
              <a:srgbClr val="9A9A9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8813800"/>
            <a:ext cx="8255000" cy="812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  <p:sp>
        <p:nvSpPr>
          <p:cNvPr id="7170" name="Line 2"/>
          <p:cNvSpPr>
            <a:spLocks noChangeShapeType="1"/>
          </p:cNvSpPr>
          <p:nvPr/>
        </p:nvSpPr>
        <p:spPr bwMode="auto">
          <a:xfrm flipH="1">
            <a:off x="4443413" y="1776413"/>
            <a:ext cx="1587" cy="5068887"/>
          </a:xfrm>
          <a:prstGeom prst="line">
            <a:avLst/>
          </a:prstGeom>
          <a:noFill/>
          <a:ln w="12700" cap="flat">
            <a:solidFill>
              <a:srgbClr val="9A9A9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7171" name="Line 3"/>
          <p:cNvSpPr>
            <a:spLocks noChangeShapeType="1"/>
          </p:cNvSpPr>
          <p:nvPr/>
        </p:nvSpPr>
        <p:spPr bwMode="auto">
          <a:xfrm flipH="1">
            <a:off x="8545513" y="1776413"/>
            <a:ext cx="1587" cy="5068887"/>
          </a:xfrm>
          <a:prstGeom prst="line">
            <a:avLst/>
          </a:prstGeom>
          <a:noFill/>
          <a:ln w="12700" cap="flat">
            <a:solidFill>
              <a:srgbClr val="9A9A9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8813800"/>
            <a:ext cx="8255000" cy="812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2324100"/>
            <a:ext cx="5080000" cy="656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  <p:sp>
        <p:nvSpPr>
          <p:cNvPr id="9218" name="Line 2"/>
          <p:cNvSpPr>
            <a:spLocks noChangeShapeType="1"/>
          </p:cNvSpPr>
          <p:nvPr/>
        </p:nvSpPr>
        <p:spPr bwMode="auto">
          <a:xfrm>
            <a:off x="647700" y="1968500"/>
            <a:ext cx="4876800" cy="0"/>
          </a:xfrm>
          <a:prstGeom prst="line">
            <a:avLst/>
          </a:prstGeom>
          <a:noFill/>
          <a:ln w="12700" cap="flat">
            <a:solidFill>
              <a:srgbClr val="88888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330200"/>
            <a:ext cx="5080000" cy="1397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66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6604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11049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5494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19939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24511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29083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33655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3822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AA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9752" y="0"/>
            <a:ext cx="4054128" cy="4054128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20482" name="Rectangle 2"/>
          <p:cNvSpPr>
            <a:spLocks/>
          </p:cNvSpPr>
          <p:nvPr/>
        </p:nvSpPr>
        <p:spPr bwMode="auto">
          <a:xfrm>
            <a:off x="1461840" y="700336"/>
            <a:ext cx="11861800" cy="3175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b"/>
          <a:lstStyle/>
          <a:p>
            <a:pPr algn="l"/>
            <a:r>
              <a:rPr lang="en-US" b="1" dirty="0">
                <a:solidFill>
                  <a:srgbClr val="FFFFFF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Helvetica" charset="0"/>
                <a:cs typeface="Helvetica" charset="0"/>
                <a:sym typeface="Helvetica" charset="0"/>
              </a:rPr>
              <a:t>                           SESSION PLAN</a:t>
            </a:r>
            <a:endParaRPr lang="en-US" b="1" dirty="0">
              <a:solidFill>
                <a:srgbClr val="FFFFFF"/>
              </a:solidFill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20483" name="Rectangle 3"/>
          <p:cNvSpPr>
            <a:spLocks/>
          </p:cNvSpPr>
          <p:nvPr/>
        </p:nvSpPr>
        <p:spPr bwMode="auto">
          <a:xfrm>
            <a:off x="885776" y="4516760"/>
            <a:ext cx="11861800" cy="426980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2800" b="1" dirty="0" smtClean="0">
                <a:solidFill>
                  <a:srgbClr val="185774"/>
                </a:solidFill>
                <a:latin typeface="Helvetica" charset="0"/>
                <a:cs typeface="Helvetica" charset="0"/>
                <a:sym typeface="Helvetica" charset="0"/>
              </a:rPr>
              <a:t>                                               </a:t>
            </a:r>
          </a:p>
          <a:p>
            <a:pPr algn="l"/>
            <a:r>
              <a:rPr lang="en-US" sz="2800" b="1" dirty="0">
                <a:solidFill>
                  <a:srgbClr val="185774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r>
              <a:rPr lang="en-US" sz="2800" b="1" dirty="0" smtClean="0">
                <a:solidFill>
                  <a:srgbClr val="185774"/>
                </a:solidFill>
                <a:latin typeface="Helvetica" charset="0"/>
                <a:cs typeface="Helvetica" charset="0"/>
                <a:sym typeface="Helvetica" charset="0"/>
              </a:rPr>
              <a:t>                       </a:t>
            </a:r>
            <a:r>
              <a:rPr lang="en-US" sz="32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Session 1 :  10.00 AM – 11.20 AM</a:t>
            </a:r>
          </a:p>
          <a:p>
            <a:pPr algn="l"/>
            <a:r>
              <a:rPr lang="en-US" sz="3200" b="1" dirty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                   Break        :  11.20 AM – 11.30 AM</a:t>
            </a:r>
          </a:p>
          <a:p>
            <a:pPr algn="l"/>
            <a:r>
              <a:rPr lang="en-US" sz="3200" b="1" dirty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                   Session 2 :  11.30 AM – 12.30 PM</a:t>
            </a:r>
          </a:p>
          <a:p>
            <a:pPr algn="l"/>
            <a:r>
              <a:rPr lang="en-US" sz="32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                    Lunch       :  12.30 PM – 01.15 PM</a:t>
            </a:r>
          </a:p>
          <a:p>
            <a:pPr algn="l"/>
            <a:r>
              <a:rPr lang="en-US" sz="32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                    Session 3 :  01.15 PM –  03.00 PM</a:t>
            </a:r>
          </a:p>
          <a:p>
            <a:pPr algn="l"/>
            <a:r>
              <a:rPr lang="en-US" sz="3200" b="1" dirty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                   Break        :  03.00 PM –  03.15 PM</a:t>
            </a:r>
          </a:p>
          <a:p>
            <a:pPr algn="l"/>
            <a:r>
              <a:rPr lang="en-US" sz="3200" b="1" dirty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                   Session 4 :  03.15 PM –  05.00 PM</a:t>
            </a:r>
          </a:p>
          <a:p>
            <a:pPr algn="l"/>
            <a:r>
              <a:rPr lang="en-US" sz="2800" b="1" dirty="0">
                <a:solidFill>
                  <a:schemeClr val="accent3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endParaRPr lang="en-US" sz="2800" b="1" dirty="0" smtClean="0">
              <a:solidFill>
                <a:schemeClr val="accent3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 algn="l"/>
            <a:r>
              <a:rPr lang="en-US" sz="2800" b="1" dirty="0">
                <a:solidFill>
                  <a:schemeClr val="accent3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endParaRPr lang="en-US" sz="2800" b="1" dirty="0" smtClean="0">
              <a:solidFill>
                <a:schemeClr val="accent3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 algn="l"/>
            <a:r>
              <a:rPr lang="en-US" sz="2800" b="1" dirty="0" smtClean="0">
                <a:solidFill>
                  <a:schemeClr val="accent3"/>
                </a:solidFill>
                <a:latin typeface="Helvetica" charset="0"/>
                <a:cs typeface="Helvetica" charset="0"/>
                <a:sym typeface="Helvetica" charset="0"/>
              </a:rPr>
              <a:t>   </a:t>
            </a:r>
          </a:p>
          <a:p>
            <a:pPr algn="l"/>
            <a:r>
              <a:rPr lang="en-US" sz="2800" b="1" dirty="0" smtClean="0">
                <a:solidFill>
                  <a:schemeClr val="accent3"/>
                </a:solidFill>
                <a:latin typeface="Helvetica" charset="0"/>
                <a:cs typeface="Helvetica" charset="0"/>
                <a:sym typeface="Helvetica" charset="0"/>
              </a:rPr>
              <a:t>  	 </a:t>
            </a:r>
            <a:r>
              <a:rPr lang="en-US" sz="2800" b="1" dirty="0" smtClean="0">
                <a:solidFill>
                  <a:srgbClr val="185774"/>
                </a:solidFill>
                <a:latin typeface="Helvetica" charset="0"/>
                <a:cs typeface="Helvetica" charset="0"/>
                <a:sym typeface="Helvetica" charset="0"/>
              </a:rPr>
              <a:t>           </a:t>
            </a:r>
            <a:endParaRPr lang="en-US" sz="2800" b="1" dirty="0">
              <a:solidFill>
                <a:srgbClr val="185774"/>
              </a:solidFill>
              <a:latin typeface="Helvetica" charset="0"/>
              <a:cs typeface="Helvetica" charset="0"/>
              <a:sym typeface="Helvetica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744" y="916360"/>
            <a:ext cx="11703050" cy="885875"/>
          </a:xfrm>
        </p:spPr>
        <p:txBody>
          <a:bodyPr/>
          <a:lstStyle/>
          <a:p>
            <a:r>
              <a:rPr lang="en-US" dirty="0" smtClean="0"/>
              <a:t>Student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1204393"/>
            <a:ext cx="11703050" cy="7507808"/>
          </a:xfrm>
        </p:spPr>
        <p:txBody>
          <a:bodyPr/>
          <a:lstStyle/>
          <a:p>
            <a:endParaRPr lang="en-US" dirty="0"/>
          </a:p>
          <a:p>
            <a:endParaRPr lang="en-US" dirty="0" smtClean="0"/>
          </a:p>
          <a:p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Refer Student.java</a:t>
            </a:r>
          </a:p>
          <a:p>
            <a:endParaRPr lang="en-US" sz="2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1708449"/>
            <a:ext cx="11703050" cy="7003752"/>
          </a:xfrm>
        </p:spPr>
        <p:txBody>
          <a:bodyPr/>
          <a:lstStyle/>
          <a:p>
            <a:endParaRPr lang="en-US" dirty="0" smtClean="0">
              <a:solidFill>
                <a:schemeClr val="tx1"/>
              </a:solidFill>
            </a:endParaRPr>
          </a:p>
          <a:p>
            <a:pPr algn="ctr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What is Inheritance</a:t>
            </a:r>
          </a:p>
          <a:p>
            <a:pPr algn="ctr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‘IS A’ Relationship</a:t>
            </a:r>
          </a:p>
          <a:p>
            <a:pPr algn="ctr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What are Benefits of Inheritance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1708449"/>
            <a:ext cx="11703050" cy="7003752"/>
          </a:xfrm>
        </p:spPr>
        <p:txBody>
          <a:bodyPr/>
          <a:lstStyle/>
          <a:p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A sub class extends a parent class. We say the sub class object  ‘IS A’ type of parent class object.</a:t>
            </a:r>
          </a:p>
          <a:p>
            <a:r>
              <a:rPr lang="en-IN" sz="2800" dirty="0" smtClean="0">
                <a:solidFill>
                  <a:schemeClr val="tx1"/>
                </a:solidFill>
              </a:rPr>
              <a:t>Subclass inherits all the properties of the </a:t>
            </a:r>
            <a:r>
              <a:rPr lang="en-IN" sz="2800" dirty="0" err="1" smtClean="0">
                <a:solidFill>
                  <a:schemeClr val="tx1"/>
                </a:solidFill>
              </a:rPr>
              <a:t>superclass</a:t>
            </a:r>
            <a:r>
              <a:rPr lang="en-IN" sz="2800" dirty="0" smtClean="0">
                <a:solidFill>
                  <a:schemeClr val="tx1"/>
                </a:solidFill>
              </a:rPr>
              <a:t> except for the private properties, in addition to properties owned by the subclass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For ex. when we say Dog extends Animal, We have a generalized </a:t>
            </a:r>
            <a:r>
              <a:rPr lang="en-US" sz="2800" dirty="0" err="1" smtClean="0">
                <a:solidFill>
                  <a:schemeClr val="tx1"/>
                </a:solidFill>
              </a:rPr>
              <a:t>superclass</a:t>
            </a:r>
            <a:r>
              <a:rPr lang="en-US" sz="2800" dirty="0" smtClean="0">
                <a:solidFill>
                  <a:schemeClr val="tx1"/>
                </a:solidFill>
              </a:rPr>
              <a:t> Animal and more specialized subclass Dog</a:t>
            </a:r>
            <a:endParaRPr lang="en-IN" sz="2800" dirty="0" smtClean="0">
              <a:solidFill>
                <a:schemeClr val="tx1"/>
              </a:solidFill>
            </a:endParaRP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endParaRPr lang="en-US" sz="2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744" y="916360"/>
            <a:ext cx="11703050" cy="885875"/>
          </a:xfrm>
        </p:spPr>
        <p:txBody>
          <a:bodyPr/>
          <a:lstStyle/>
          <a:p>
            <a:r>
              <a:rPr lang="en-US" dirty="0" smtClean="0"/>
              <a:t>Animal Generalization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1204393"/>
            <a:ext cx="11703050" cy="7507808"/>
          </a:xfrm>
        </p:spPr>
        <p:txBody>
          <a:bodyPr/>
          <a:lstStyle/>
          <a:p>
            <a:endParaRPr lang="en-US" dirty="0" smtClean="0"/>
          </a:p>
          <a:p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Refer AnimalGen.java</a:t>
            </a:r>
          </a:p>
          <a:p>
            <a:endParaRPr lang="en-US" sz="2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on Subclass Constructors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736" y="1996480"/>
            <a:ext cx="11703050" cy="6912768"/>
          </a:xfrm>
        </p:spPr>
        <p:txBody>
          <a:bodyPr/>
          <a:lstStyle/>
          <a:p>
            <a:r>
              <a:rPr lang="en-IN" sz="2500" dirty="0" smtClean="0">
                <a:solidFill>
                  <a:schemeClr val="tx1"/>
                </a:solidFill>
              </a:rPr>
              <a:t>Invocation of a </a:t>
            </a:r>
            <a:r>
              <a:rPr lang="en-IN" sz="2500" dirty="0" err="1" smtClean="0">
                <a:solidFill>
                  <a:schemeClr val="tx1"/>
                </a:solidFill>
              </a:rPr>
              <a:t>superclass</a:t>
            </a:r>
            <a:r>
              <a:rPr lang="en-IN" sz="2500" dirty="0" smtClean="0">
                <a:solidFill>
                  <a:schemeClr val="tx1"/>
                </a:solidFill>
              </a:rPr>
              <a:t> constructor must be the first line in the subclass constructor</a:t>
            </a:r>
          </a:p>
          <a:p>
            <a:r>
              <a:rPr lang="en-US" sz="2500" dirty="0" smtClean="0">
                <a:solidFill>
                  <a:schemeClr val="tx1"/>
                </a:solidFill>
              </a:rPr>
              <a:t>Here is a </a:t>
            </a:r>
            <a:r>
              <a:rPr lang="en-US" sz="2500" dirty="0" err="1" smtClean="0">
                <a:solidFill>
                  <a:schemeClr val="tx1"/>
                </a:solidFill>
              </a:rPr>
              <a:t>MountainBike</a:t>
            </a:r>
            <a:r>
              <a:rPr lang="en-US" sz="2500" dirty="0" smtClean="0">
                <a:solidFill>
                  <a:schemeClr val="tx1"/>
                </a:solidFill>
              </a:rPr>
              <a:t> example which extends Bicycle:                     </a:t>
            </a:r>
            <a:r>
              <a:rPr lang="en-IN" sz="2500" dirty="0" smtClean="0"/>
              <a:t>public </a:t>
            </a:r>
            <a:r>
              <a:rPr lang="en-IN" sz="2500" dirty="0" err="1" smtClean="0"/>
              <a:t>MountainBike</a:t>
            </a:r>
            <a:r>
              <a:rPr lang="en-IN" sz="2500" dirty="0" smtClean="0"/>
              <a:t>(</a:t>
            </a:r>
            <a:r>
              <a:rPr lang="en-IN" sz="2500" dirty="0" err="1" smtClean="0"/>
              <a:t>int</a:t>
            </a:r>
            <a:r>
              <a:rPr lang="en-IN" sz="2500" dirty="0" smtClean="0"/>
              <a:t> </a:t>
            </a:r>
            <a:r>
              <a:rPr lang="en-IN" sz="2500" dirty="0" err="1" smtClean="0"/>
              <a:t>startHeight</a:t>
            </a:r>
            <a:r>
              <a:rPr lang="en-IN" sz="2500" dirty="0" smtClean="0"/>
              <a:t> {                                                         super(</a:t>
            </a:r>
            <a:r>
              <a:rPr lang="en-IN" sz="2500" dirty="0" err="1" smtClean="0"/>
              <a:t>starHeight</a:t>
            </a:r>
            <a:r>
              <a:rPr lang="en-IN" sz="2500" dirty="0" smtClean="0"/>
              <a:t>);                                                                                           </a:t>
            </a:r>
            <a:r>
              <a:rPr lang="en-IN" sz="2500" dirty="0" err="1" smtClean="0"/>
              <a:t>seatHeight</a:t>
            </a:r>
            <a:r>
              <a:rPr lang="en-IN" sz="2500" dirty="0" smtClean="0"/>
              <a:t> = </a:t>
            </a:r>
            <a:r>
              <a:rPr lang="en-IN" sz="2500" dirty="0" err="1" smtClean="0"/>
              <a:t>startHeight</a:t>
            </a:r>
            <a:r>
              <a:rPr lang="en-IN" sz="2500" dirty="0" smtClean="0"/>
              <a:t>; }</a:t>
            </a:r>
          </a:p>
          <a:p>
            <a:r>
              <a:rPr lang="en-US" sz="2500" dirty="0" smtClean="0">
                <a:solidFill>
                  <a:schemeClr val="tx1"/>
                </a:solidFill>
              </a:rPr>
              <a:t>Syntax for calling </a:t>
            </a:r>
            <a:r>
              <a:rPr lang="en-US" sz="2500" dirty="0" err="1" smtClean="0">
                <a:solidFill>
                  <a:schemeClr val="tx1"/>
                </a:solidFill>
              </a:rPr>
              <a:t>superclass</a:t>
            </a:r>
            <a:r>
              <a:rPr lang="en-US" sz="2500" dirty="0" smtClean="0">
                <a:solidFill>
                  <a:schemeClr val="tx1"/>
                </a:solidFill>
              </a:rPr>
              <a:t> constructor:: super() OR super(</a:t>
            </a:r>
            <a:r>
              <a:rPr lang="en-US" sz="2500" i="1" dirty="0" smtClean="0">
                <a:solidFill>
                  <a:schemeClr val="tx1"/>
                </a:solidFill>
              </a:rPr>
              <a:t>parameter list)</a:t>
            </a:r>
          </a:p>
          <a:p>
            <a:r>
              <a:rPr lang="en-IN" sz="2500" dirty="0" smtClean="0">
                <a:solidFill>
                  <a:schemeClr val="tx1"/>
                </a:solidFill>
              </a:rPr>
              <a:t> If a constructor does not explicitly invoke a </a:t>
            </a:r>
            <a:r>
              <a:rPr lang="en-IN" sz="2500" dirty="0" err="1" smtClean="0">
                <a:solidFill>
                  <a:schemeClr val="tx1"/>
                </a:solidFill>
              </a:rPr>
              <a:t>superclass</a:t>
            </a:r>
            <a:r>
              <a:rPr lang="en-IN" sz="2500" dirty="0" smtClean="0">
                <a:solidFill>
                  <a:schemeClr val="tx1"/>
                </a:solidFill>
              </a:rPr>
              <a:t> constructor, the Java compiler automatically inserts a call to the no-argument </a:t>
            </a:r>
            <a:r>
              <a:rPr lang="en-IN" sz="2500" dirty="0" err="1" smtClean="0">
                <a:solidFill>
                  <a:schemeClr val="tx1"/>
                </a:solidFill>
              </a:rPr>
              <a:t>superclass</a:t>
            </a:r>
            <a:r>
              <a:rPr lang="en-IN" sz="2500" dirty="0" smtClean="0">
                <a:solidFill>
                  <a:schemeClr val="tx1"/>
                </a:solidFill>
              </a:rPr>
              <a:t> constructor</a:t>
            </a:r>
          </a:p>
          <a:p>
            <a:endParaRPr lang="en-US" sz="2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1708449"/>
            <a:ext cx="11703050" cy="7003752"/>
          </a:xfrm>
        </p:spPr>
        <p:txBody>
          <a:bodyPr/>
          <a:lstStyle/>
          <a:p>
            <a:endParaRPr lang="en-US" dirty="0" smtClean="0">
              <a:solidFill>
                <a:schemeClr val="tx1"/>
              </a:solidFill>
            </a:endParaRPr>
          </a:p>
          <a:p>
            <a:pPr algn="ctr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What is Abstraction</a:t>
            </a:r>
          </a:p>
          <a:p>
            <a:pPr algn="ctr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What are Abstract Classes</a:t>
            </a:r>
          </a:p>
          <a:p>
            <a:pPr algn="ctr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What are Abstract Methods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1060375"/>
            <a:ext cx="11703050" cy="7651825"/>
          </a:xfrm>
        </p:spPr>
        <p:txBody>
          <a:bodyPr/>
          <a:lstStyle/>
          <a:p>
            <a:endParaRPr lang="en-IN" dirty="0" smtClean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Abstraction refers to the ability to make a class abstract in OOP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It places the emphasis on what an object is or does rather than how it is represented or how it works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 class declared abstract is more generalized and cannot be instantiated. For Ex. </a:t>
            </a:r>
            <a:r>
              <a:rPr lang="en-US" dirty="0" err="1" smtClean="0">
                <a:solidFill>
                  <a:schemeClr val="tx1"/>
                </a:solidFill>
              </a:rPr>
              <a:t>VWBeetle</a:t>
            </a:r>
            <a:r>
              <a:rPr lang="en-US" dirty="0" smtClean="0">
                <a:solidFill>
                  <a:schemeClr val="tx1"/>
                </a:solidFill>
              </a:rPr>
              <a:t> extends Car (</a:t>
            </a:r>
            <a:r>
              <a:rPr lang="en-US" dirty="0" err="1" smtClean="0">
                <a:solidFill>
                  <a:schemeClr val="tx1"/>
                </a:solidFill>
              </a:rPr>
              <a:t>superclass</a:t>
            </a:r>
            <a:r>
              <a:rPr lang="en-US" dirty="0" smtClean="0">
                <a:solidFill>
                  <a:schemeClr val="tx1"/>
                </a:solidFill>
              </a:rPr>
              <a:t> Car is Abstract)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 class with at least one abstract method should be termed Abstract.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subclass inheriting abstract method must </a:t>
            </a:r>
            <a:r>
              <a:rPr lang="en-US" i="1" dirty="0" smtClean="0">
                <a:solidFill>
                  <a:schemeClr val="tx1"/>
                </a:solidFill>
              </a:rPr>
              <a:t>override</a:t>
            </a:r>
            <a:r>
              <a:rPr lang="en-US" dirty="0" smtClean="0">
                <a:solidFill>
                  <a:schemeClr val="tx1"/>
                </a:solidFill>
              </a:rPr>
              <a:t>; Else it must be Abstract</a:t>
            </a:r>
          </a:p>
          <a:p>
            <a:endParaRPr lang="en-IN" dirty="0" smtClean="0">
              <a:solidFill>
                <a:schemeClr val="tx1"/>
              </a:solidFill>
            </a:endParaRPr>
          </a:p>
          <a:p>
            <a:endParaRPr lang="en-IN" dirty="0" smtClean="0">
              <a:solidFill>
                <a:schemeClr val="tx1"/>
              </a:solidFill>
            </a:endParaRPr>
          </a:p>
          <a:p>
            <a:endParaRPr lang="en-I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772344"/>
            <a:ext cx="11703050" cy="7939857"/>
          </a:xfrm>
        </p:spPr>
        <p:txBody>
          <a:bodyPr/>
          <a:lstStyle/>
          <a:p>
            <a:endParaRPr lang="en-US" dirty="0" smtClean="0"/>
          </a:p>
          <a:p>
            <a:pPr>
              <a:buNone/>
            </a:pPr>
            <a:r>
              <a:rPr lang="en-US" sz="4000" b="1" dirty="0" smtClean="0">
                <a:solidFill>
                  <a:schemeClr val="tx1"/>
                </a:solidFill>
              </a:rPr>
              <a:t>Exercise</a:t>
            </a:r>
          </a:p>
          <a:p>
            <a:r>
              <a:rPr lang="en-US" sz="2800" dirty="0" smtClean="0"/>
              <a:t>Create a default access Abstract class Employee with protected properties name, address; concrete method </a:t>
            </a:r>
            <a:r>
              <a:rPr lang="en-US" sz="2800" dirty="0" err="1" smtClean="0"/>
              <a:t>getName</a:t>
            </a:r>
            <a:r>
              <a:rPr lang="en-US" sz="2800" dirty="0" smtClean="0"/>
              <a:t>{returns name} and abstract method </a:t>
            </a:r>
            <a:r>
              <a:rPr lang="en-US" sz="2800" dirty="0" err="1" smtClean="0"/>
              <a:t>computePay</a:t>
            </a:r>
            <a:r>
              <a:rPr lang="en-US" sz="2800" dirty="0" smtClean="0"/>
              <a:t>() {computes and returns a pay)</a:t>
            </a:r>
          </a:p>
          <a:p>
            <a:r>
              <a:rPr lang="en-US" sz="2800" dirty="0" smtClean="0"/>
              <a:t>Create a default </a:t>
            </a:r>
            <a:r>
              <a:rPr lang="en-US" sz="2800" dirty="0" err="1" smtClean="0"/>
              <a:t>acess</a:t>
            </a:r>
            <a:r>
              <a:rPr lang="en-US" sz="2800" dirty="0" smtClean="0"/>
              <a:t> subclass </a:t>
            </a:r>
            <a:r>
              <a:rPr lang="en-US" sz="2800" dirty="0" err="1" smtClean="0"/>
              <a:t>HourlyEmployee</a:t>
            </a:r>
            <a:r>
              <a:rPr lang="en-US" sz="2800" dirty="0" smtClean="0"/>
              <a:t> which extends Employee with private property </a:t>
            </a:r>
            <a:r>
              <a:rPr lang="en-US" sz="2800" dirty="0" err="1" smtClean="0"/>
              <a:t>hourlyWage</a:t>
            </a:r>
            <a:r>
              <a:rPr lang="en-US" sz="2800" dirty="0" smtClean="0"/>
              <a:t>  and concrete method </a:t>
            </a:r>
            <a:r>
              <a:rPr lang="en-US" sz="2800" dirty="0" err="1" smtClean="0"/>
              <a:t>getHourlyWage</a:t>
            </a:r>
            <a:r>
              <a:rPr lang="en-US" sz="2800" dirty="0" smtClean="0"/>
              <a:t>() {returns </a:t>
            </a:r>
            <a:r>
              <a:rPr lang="en-US" sz="2800" dirty="0" err="1" smtClean="0"/>
              <a:t>hourlyWage</a:t>
            </a:r>
            <a:r>
              <a:rPr lang="en-US" sz="2800" dirty="0" smtClean="0"/>
              <a:t>}</a:t>
            </a:r>
          </a:p>
          <a:p>
            <a:r>
              <a:rPr lang="en-US" sz="2800" dirty="0" smtClean="0"/>
              <a:t>Create a public access class </a:t>
            </a:r>
            <a:r>
              <a:rPr lang="en-US" sz="2800" dirty="0" err="1" smtClean="0"/>
              <a:t>EmployeeWork</a:t>
            </a:r>
            <a:r>
              <a:rPr lang="en-US" sz="2800" dirty="0" smtClean="0"/>
              <a:t>  with main method creating instance of </a:t>
            </a:r>
            <a:r>
              <a:rPr lang="en-US" sz="2800" dirty="0" err="1" smtClean="0"/>
              <a:t>HourlyEmployee</a:t>
            </a:r>
            <a:r>
              <a:rPr lang="en-US" sz="2800" dirty="0" smtClean="0"/>
              <a:t> and print the computed pay invoking </a:t>
            </a:r>
            <a:r>
              <a:rPr lang="en-US" sz="2800" dirty="0" err="1" smtClean="0"/>
              <a:t>computePay</a:t>
            </a:r>
            <a:r>
              <a:rPr lang="en-US" sz="2800" dirty="0" smtClean="0"/>
              <a:t>()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1708449"/>
            <a:ext cx="11703050" cy="7003752"/>
          </a:xfrm>
        </p:spPr>
        <p:txBody>
          <a:bodyPr/>
          <a:lstStyle/>
          <a:p>
            <a:endParaRPr lang="en-US" dirty="0" smtClean="0">
              <a:solidFill>
                <a:schemeClr val="tx1"/>
              </a:solidFill>
            </a:endParaRPr>
          </a:p>
          <a:p>
            <a:pPr algn="ctr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What is an Interface</a:t>
            </a:r>
          </a:p>
          <a:p>
            <a:pPr algn="ctr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Can we have Multiple Inheritance in Java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                        </a:t>
            </a:r>
            <a:endParaRPr lang="en-US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1060375"/>
            <a:ext cx="11703050" cy="7651825"/>
          </a:xfrm>
        </p:spPr>
        <p:txBody>
          <a:bodyPr/>
          <a:lstStyle/>
          <a:p>
            <a:endParaRPr lang="en-IN" dirty="0" smtClean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An interface is a collection of abstract methods. A class implements an interface, thereby inheriting the abstract methods of the interface.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Interface is used to define a specific category behavior, which should be implemented for an object to belong to that category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Thus Interface separates the implementation and defines the structure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Implicitly all methods/properties declared in an interface are public and abstract</a:t>
            </a:r>
          </a:p>
          <a:p>
            <a:endParaRPr lang="en-IN" dirty="0" smtClean="0">
              <a:solidFill>
                <a:schemeClr val="tx1"/>
              </a:solidFill>
            </a:endParaRPr>
          </a:p>
          <a:p>
            <a:endParaRPr lang="en-IN" dirty="0" smtClean="0">
              <a:solidFill>
                <a:schemeClr val="tx1"/>
              </a:solidFill>
            </a:endParaRPr>
          </a:p>
          <a:p>
            <a:endParaRPr lang="en-I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AA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9752" y="0"/>
            <a:ext cx="4054128" cy="4054128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20482" name="Rectangle 2"/>
          <p:cNvSpPr>
            <a:spLocks/>
          </p:cNvSpPr>
          <p:nvPr/>
        </p:nvSpPr>
        <p:spPr bwMode="auto">
          <a:xfrm>
            <a:off x="1461840" y="700336"/>
            <a:ext cx="11861800" cy="3175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b"/>
          <a:lstStyle/>
          <a:p>
            <a:pPr algn="l"/>
            <a:r>
              <a:rPr lang="en-US" b="1" dirty="0">
                <a:solidFill>
                  <a:srgbClr val="FFFFFF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Helvetica" charset="0"/>
                <a:cs typeface="Helvetica" charset="0"/>
                <a:sym typeface="Helvetica" charset="0"/>
              </a:rPr>
              <a:t>                           SESSION DYNAMICS</a:t>
            </a:r>
            <a:endParaRPr lang="en-US" b="1" dirty="0">
              <a:solidFill>
                <a:srgbClr val="FFFFFF"/>
              </a:solidFill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20483" name="Rectangle 3"/>
          <p:cNvSpPr>
            <a:spLocks/>
          </p:cNvSpPr>
          <p:nvPr/>
        </p:nvSpPr>
        <p:spPr bwMode="auto">
          <a:xfrm>
            <a:off x="-1346472" y="4804792"/>
            <a:ext cx="14351272" cy="426980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2800" b="1" dirty="0" smtClean="0">
                <a:solidFill>
                  <a:srgbClr val="185774"/>
                </a:solidFill>
                <a:latin typeface="Helvetica" charset="0"/>
                <a:cs typeface="Helvetica" charset="0"/>
                <a:sym typeface="Helvetica" charset="0"/>
              </a:rPr>
              <a:t>                                               </a:t>
            </a:r>
          </a:p>
          <a:p>
            <a:pPr algn="l"/>
            <a:r>
              <a:rPr lang="en-US" sz="2800" b="1" dirty="0">
                <a:solidFill>
                  <a:srgbClr val="185774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r>
              <a:rPr lang="en-US" sz="2800" b="1" dirty="0" smtClean="0">
                <a:solidFill>
                  <a:srgbClr val="185774"/>
                </a:solidFill>
                <a:latin typeface="Helvetica" charset="0"/>
                <a:cs typeface="Helvetica" charset="0"/>
                <a:sym typeface="Helvetica" charset="0"/>
              </a:rPr>
              <a:t>                       </a:t>
            </a:r>
            <a:r>
              <a:rPr lang="en-US" sz="32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Session 1 :  10.00 AM – 11.20 AM – OOP in Java</a:t>
            </a:r>
          </a:p>
          <a:p>
            <a:pPr algn="l"/>
            <a:r>
              <a:rPr lang="en-US" sz="3200" b="1" dirty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                                                                           </a:t>
            </a:r>
          </a:p>
          <a:p>
            <a:pPr algn="l"/>
            <a:r>
              <a:rPr lang="en-US" sz="3200" b="1" dirty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                   Session 2 :  11.30 AM – 12.30 PM – OOP in Java</a:t>
            </a:r>
          </a:p>
          <a:p>
            <a:pPr algn="l"/>
            <a:r>
              <a:rPr lang="en-US" sz="32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                    </a:t>
            </a:r>
          </a:p>
          <a:p>
            <a:pPr algn="l"/>
            <a:r>
              <a:rPr lang="en-US" sz="32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                    Session 3 :  01.15 PM –  03.00 PM – OOP in Java/C++</a:t>
            </a:r>
          </a:p>
          <a:p>
            <a:pPr algn="l"/>
            <a:r>
              <a:rPr lang="en-US" sz="3200" b="1" dirty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endParaRPr lang="en-US" sz="3200" b="1" dirty="0" smtClean="0">
              <a:solidFill>
                <a:schemeClr val="bg1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 algn="l"/>
            <a:r>
              <a:rPr lang="en-US" sz="32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                    Session 4 :  03.15 PM –  05.00 PM – OOP in C++</a:t>
            </a:r>
          </a:p>
          <a:p>
            <a:pPr algn="l"/>
            <a:r>
              <a:rPr lang="en-US" sz="32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                                                                                 </a:t>
            </a:r>
          </a:p>
          <a:p>
            <a:pPr algn="l"/>
            <a:endParaRPr lang="en-US" sz="3200" b="1" dirty="0" smtClean="0">
              <a:solidFill>
                <a:schemeClr val="bg1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 algn="l"/>
            <a:r>
              <a:rPr lang="en-US" sz="2800" b="1" dirty="0">
                <a:solidFill>
                  <a:schemeClr val="accent3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endParaRPr lang="en-US" sz="2800" b="1" dirty="0" smtClean="0">
              <a:solidFill>
                <a:schemeClr val="accent3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 algn="l"/>
            <a:r>
              <a:rPr lang="en-US" sz="2800" b="1" dirty="0">
                <a:solidFill>
                  <a:schemeClr val="accent3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endParaRPr lang="en-US" sz="2800" b="1" dirty="0" smtClean="0">
              <a:solidFill>
                <a:schemeClr val="accent3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 algn="l"/>
            <a:r>
              <a:rPr lang="en-US" sz="2800" b="1" dirty="0" smtClean="0">
                <a:solidFill>
                  <a:schemeClr val="accent3"/>
                </a:solidFill>
                <a:latin typeface="Helvetica" charset="0"/>
                <a:cs typeface="Helvetica" charset="0"/>
                <a:sym typeface="Helvetica" charset="0"/>
              </a:rPr>
              <a:t>   </a:t>
            </a:r>
          </a:p>
          <a:p>
            <a:pPr algn="l"/>
            <a:r>
              <a:rPr lang="en-US" sz="2800" b="1" dirty="0" smtClean="0">
                <a:solidFill>
                  <a:schemeClr val="accent3"/>
                </a:solidFill>
                <a:latin typeface="Helvetica" charset="0"/>
                <a:cs typeface="Helvetica" charset="0"/>
                <a:sym typeface="Helvetica" charset="0"/>
              </a:rPr>
              <a:t>  	 </a:t>
            </a:r>
            <a:r>
              <a:rPr lang="en-US" sz="2800" b="1" dirty="0" smtClean="0">
                <a:solidFill>
                  <a:srgbClr val="185774"/>
                </a:solidFill>
                <a:latin typeface="Helvetica" charset="0"/>
                <a:cs typeface="Helvetica" charset="0"/>
                <a:sym typeface="Helvetica" charset="0"/>
              </a:rPr>
              <a:t>           </a:t>
            </a:r>
            <a:endParaRPr lang="en-US" sz="2800" b="1" dirty="0">
              <a:solidFill>
                <a:srgbClr val="185774"/>
              </a:solidFill>
              <a:latin typeface="Helvetica" charset="0"/>
              <a:cs typeface="Helvetica" charset="0"/>
              <a:sym typeface="Helvetica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</a:t>
            </a:r>
            <a:r>
              <a:rPr lang="en-US" dirty="0" err="1" smtClean="0"/>
              <a:t>AnimalActions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 CatShow.java</a:t>
            </a:r>
            <a:endParaRPr lang="en-I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1708449"/>
            <a:ext cx="11703050" cy="7003752"/>
          </a:xfrm>
        </p:spPr>
        <p:txBody>
          <a:bodyPr/>
          <a:lstStyle/>
          <a:p>
            <a:endParaRPr lang="en-US" dirty="0" smtClean="0">
              <a:solidFill>
                <a:schemeClr val="tx1"/>
              </a:solidFill>
            </a:endParaRPr>
          </a:p>
          <a:p>
            <a:pPr algn="ctr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Polymorphism in Java??</a:t>
            </a:r>
          </a:p>
          <a:p>
            <a:pPr algn="ctr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What is method Overriding</a:t>
            </a:r>
          </a:p>
          <a:p>
            <a:pPr algn="ctr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What is Static/Dynamic Binding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                        </a:t>
            </a:r>
            <a:endParaRPr lang="en-US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1060375"/>
            <a:ext cx="11703050" cy="7651825"/>
          </a:xfrm>
        </p:spPr>
        <p:txBody>
          <a:bodyPr/>
          <a:lstStyle/>
          <a:p>
            <a:endParaRPr lang="en-IN" dirty="0" smtClean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The most common use of Polymorphism in OOP occurs when a parent class reference is used to refer to a child class object.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The type of the reference variable would determine the methods that it can invoke on the object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A reference variable can refer to any object of its type or any subtype. A reference variable can be declared as a class or interface type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Static Methods (Class Methods) are linked at compile time (Static Binding) Instance Methods (W.r.t. type) are linked at runtime (Dynamic Binding)</a:t>
            </a:r>
            <a:endParaRPr lang="en-IN" dirty="0" smtClean="0">
              <a:solidFill>
                <a:schemeClr val="tx1"/>
              </a:solidFill>
            </a:endParaRPr>
          </a:p>
          <a:p>
            <a:endParaRPr lang="en-IN" dirty="0" smtClean="0">
              <a:solidFill>
                <a:schemeClr val="tx1"/>
              </a:solidFill>
            </a:endParaRPr>
          </a:p>
          <a:p>
            <a:endParaRPr lang="en-IN" dirty="0" smtClean="0">
              <a:solidFill>
                <a:schemeClr val="tx1"/>
              </a:solidFill>
            </a:endParaRPr>
          </a:p>
          <a:p>
            <a:endParaRPr lang="en-I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772344"/>
            <a:ext cx="11703050" cy="7939857"/>
          </a:xfrm>
        </p:spPr>
        <p:txBody>
          <a:bodyPr/>
          <a:lstStyle/>
          <a:p>
            <a:endParaRPr lang="en-US" dirty="0" smtClean="0"/>
          </a:p>
          <a:p>
            <a:pPr>
              <a:buNone/>
            </a:pPr>
            <a:r>
              <a:rPr lang="en-US" sz="4000" b="1" dirty="0" smtClean="0">
                <a:solidFill>
                  <a:schemeClr val="tx1"/>
                </a:solidFill>
              </a:rPr>
              <a:t>  Exercise</a:t>
            </a:r>
          </a:p>
          <a:p>
            <a:r>
              <a:rPr lang="en-US" sz="2800" dirty="0" smtClean="0"/>
              <a:t>Create Examples of Dynamic Binding and Static Binding</a:t>
            </a:r>
          </a:p>
          <a:p>
            <a:r>
              <a:rPr lang="en-US" sz="2800" dirty="0" smtClean="0"/>
              <a:t>Try override a static method and look for behavior when you want to access the specialized invocation at run time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768" y="412304"/>
            <a:ext cx="11703050" cy="8568952"/>
          </a:xfrm>
        </p:spPr>
        <p:txBody>
          <a:bodyPr/>
          <a:lstStyle/>
          <a:p>
            <a:endParaRPr lang="en-US" dirty="0" smtClean="0">
              <a:solidFill>
                <a:schemeClr val="tx1"/>
              </a:solidFill>
            </a:endParaRPr>
          </a:p>
          <a:p>
            <a:pPr algn="ctr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What is Association</a:t>
            </a:r>
          </a:p>
          <a:p>
            <a:pPr algn="ctr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What is Aggregation</a:t>
            </a:r>
          </a:p>
          <a:p>
            <a:pPr algn="ctr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What is Composition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                        </a:t>
            </a:r>
            <a:endParaRPr lang="en-US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Picture 3" descr="association_aggre_com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18224" y="5020816"/>
            <a:ext cx="3600400" cy="36004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752" y="556320"/>
            <a:ext cx="11703050" cy="7651825"/>
          </a:xfrm>
        </p:spPr>
        <p:txBody>
          <a:bodyPr/>
          <a:lstStyle/>
          <a:p>
            <a:endParaRPr lang="en-IN" dirty="0" smtClean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Association is (*</a:t>
            </a:r>
            <a:r>
              <a:rPr lang="en-IN" b="1" dirty="0" smtClean="0">
                <a:solidFill>
                  <a:schemeClr val="tx1"/>
                </a:solidFill>
              </a:rPr>
              <a:t>a</a:t>
            </a:r>
            <a:r>
              <a:rPr lang="en-IN" dirty="0" smtClean="0">
                <a:solidFill>
                  <a:schemeClr val="tx1"/>
                </a:solidFill>
              </a:rPr>
              <a:t>*) binary relationship between two classes. Here one object uses another by invoking other object’s methods</a:t>
            </a:r>
          </a:p>
          <a:p>
            <a:r>
              <a:rPr lang="en-IN" dirty="0" smtClean="0"/>
              <a:t>public class </a:t>
            </a:r>
            <a:r>
              <a:rPr lang="en-IN" dirty="0" err="1" smtClean="0"/>
              <a:t>StudentRegistrar</a:t>
            </a:r>
            <a:r>
              <a:rPr lang="en-IN" dirty="0" smtClean="0"/>
              <a:t> { public </a:t>
            </a:r>
            <a:r>
              <a:rPr lang="en-IN" dirty="0" err="1" smtClean="0"/>
              <a:t>StudentRegistrar</a:t>
            </a:r>
            <a:r>
              <a:rPr lang="en-IN" dirty="0" smtClean="0"/>
              <a:t> (); { new </a:t>
            </a:r>
            <a:r>
              <a:rPr lang="en-IN" dirty="0" err="1" smtClean="0"/>
              <a:t>RecordManager</a:t>
            </a:r>
            <a:r>
              <a:rPr lang="en-IN" dirty="0" smtClean="0"/>
              <a:t>().Initialize(); }  …}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When one class </a:t>
            </a:r>
            <a:r>
              <a:rPr lang="en-US" b="1" dirty="0" smtClean="0">
                <a:solidFill>
                  <a:schemeClr val="tx1"/>
                </a:solidFill>
              </a:rPr>
              <a:t>*has a*</a:t>
            </a:r>
            <a:r>
              <a:rPr lang="en-US" dirty="0" smtClean="0">
                <a:solidFill>
                  <a:schemeClr val="tx1"/>
                </a:solidFill>
              </a:rPr>
              <a:t> object of another than its aggregation</a:t>
            </a:r>
          </a:p>
          <a:p>
            <a:r>
              <a:rPr lang="en-IN" dirty="0" smtClean="0"/>
              <a:t>public class </a:t>
            </a:r>
            <a:r>
              <a:rPr lang="en-IN" dirty="0" err="1" smtClean="0"/>
              <a:t>FileReader</a:t>
            </a:r>
            <a:r>
              <a:rPr lang="en-IN" dirty="0" smtClean="0"/>
              <a:t> { private File </a:t>
            </a:r>
            <a:r>
              <a:rPr lang="en-IN" dirty="0" err="1" smtClean="0"/>
              <a:t>file</a:t>
            </a:r>
            <a:r>
              <a:rPr lang="en-IN" dirty="0" smtClean="0"/>
              <a:t> = new File();  …}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 composition is a special aggregation if part cannot exist without a whole</a:t>
            </a:r>
          </a:p>
          <a:p>
            <a:r>
              <a:rPr lang="en-IN" dirty="0" smtClean="0"/>
              <a:t>public class Customer { private Address add = new Address();  …}</a:t>
            </a:r>
          </a:p>
          <a:p>
            <a:endParaRPr lang="en-IN" dirty="0" smtClean="0">
              <a:solidFill>
                <a:schemeClr val="tx1"/>
              </a:solidFill>
            </a:endParaRPr>
          </a:p>
          <a:p>
            <a:endParaRPr lang="en-IN" dirty="0" smtClean="0">
              <a:solidFill>
                <a:schemeClr val="tx1"/>
              </a:solidFill>
            </a:endParaRPr>
          </a:p>
          <a:p>
            <a:endParaRPr lang="en-I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768" y="412304"/>
            <a:ext cx="11703050" cy="8568952"/>
          </a:xfrm>
        </p:spPr>
        <p:txBody>
          <a:bodyPr/>
          <a:lstStyle/>
          <a:p>
            <a:endParaRPr lang="en-US" dirty="0" smtClean="0">
              <a:solidFill>
                <a:schemeClr val="tx1"/>
              </a:solidFill>
            </a:endParaRPr>
          </a:p>
          <a:p>
            <a:pPr algn="ctr">
              <a:buNone/>
            </a:pPr>
            <a:endParaRPr lang="en-US" sz="4000" dirty="0" smtClean="0">
              <a:solidFill>
                <a:schemeClr val="tx1"/>
              </a:solidFill>
            </a:endParaRPr>
          </a:p>
          <a:p>
            <a:pPr algn="ctr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Why Generics?</a:t>
            </a:r>
          </a:p>
          <a:p>
            <a:pPr algn="ctr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Generic Methods</a:t>
            </a:r>
          </a:p>
          <a:p>
            <a:pPr algn="ctr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Generic Classes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                        </a:t>
            </a:r>
            <a:endParaRPr lang="en-US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752" y="772344"/>
            <a:ext cx="11703050" cy="7651825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Using Java Generics , we can write a generic method to sort an array of objects, then invoke it with Integer arrays, Double arrays, String arrays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You can write a single </a:t>
            </a:r>
            <a:r>
              <a:rPr lang="en-IN" i="1" dirty="0" smtClean="0">
                <a:solidFill>
                  <a:schemeClr val="tx1"/>
                </a:solidFill>
              </a:rPr>
              <a:t>generic method </a:t>
            </a:r>
            <a:r>
              <a:rPr lang="en-IN" dirty="0" smtClean="0">
                <a:solidFill>
                  <a:schemeClr val="tx1"/>
                </a:solidFill>
              </a:rPr>
              <a:t>declaration that can be called with arguments of different types.(</a:t>
            </a:r>
            <a:r>
              <a:rPr lang="en-IN" i="1" dirty="0" smtClean="0">
                <a:solidFill>
                  <a:schemeClr val="tx1"/>
                </a:solidFill>
              </a:rPr>
              <a:t>type parameter</a:t>
            </a:r>
            <a:r>
              <a:rPr lang="en-IN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Refer GenericMethod.java	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A Generic class declaration looks like a non-generic class declaration, except that the class name is followed by a type parameter section</a:t>
            </a:r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Refer GenericClass.java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768" y="412304"/>
            <a:ext cx="11703050" cy="8568952"/>
          </a:xfrm>
        </p:spPr>
        <p:txBody>
          <a:bodyPr/>
          <a:lstStyle/>
          <a:p>
            <a:pPr algn="ctr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algn="ctr">
              <a:buNone/>
            </a:pPr>
            <a:endParaRPr lang="en-US" sz="4000" dirty="0" smtClean="0">
              <a:solidFill>
                <a:schemeClr val="tx1"/>
              </a:solidFill>
            </a:endParaRPr>
          </a:p>
          <a:p>
            <a:pPr algn="ctr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What is Collection Framework?</a:t>
            </a:r>
          </a:p>
          <a:p>
            <a:pPr algn="ctr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Collection Interfaces</a:t>
            </a:r>
          </a:p>
          <a:p>
            <a:pPr algn="ctr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Collection Classes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744" y="628328"/>
            <a:ext cx="11703050" cy="8227889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import </a:t>
            </a:r>
            <a:r>
              <a:rPr lang="en-US" dirty="0" err="1" smtClean="0">
                <a:solidFill>
                  <a:schemeClr val="tx1"/>
                </a:solidFill>
              </a:rPr>
              <a:t>java.util</a:t>
            </a:r>
            <a:r>
              <a:rPr lang="en-US" dirty="0" smtClean="0">
                <a:solidFill>
                  <a:schemeClr val="tx1"/>
                </a:solidFill>
              </a:rPr>
              <a:t>.*</a:t>
            </a:r>
            <a:endParaRPr lang="en-IN" dirty="0" smtClean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A collections framework is a unified architecture for representing and manipulating collection of objects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The Collections framework is designed around a standard set of interfaces: List, Set and Map and standard implementations like </a:t>
            </a:r>
            <a:r>
              <a:rPr lang="en-US" dirty="0" err="1" smtClean="0">
                <a:solidFill>
                  <a:schemeClr val="tx1"/>
                </a:solidFill>
              </a:rPr>
              <a:t>ArrayList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HashMap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ArrayList</a:t>
            </a:r>
            <a:r>
              <a:rPr lang="en-US" dirty="0" smtClean="0">
                <a:solidFill>
                  <a:schemeClr val="tx1"/>
                </a:solidFill>
              </a:rPr>
              <a:t> is a dynamic list of objects that can grow as needed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HashMap</a:t>
            </a:r>
            <a:r>
              <a:rPr lang="en-US" dirty="0" smtClean="0">
                <a:solidFill>
                  <a:schemeClr val="tx1"/>
                </a:solidFill>
              </a:rPr>
              <a:t> is a map of objects holding collection of key-value pairs</a:t>
            </a: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Exercise: Create an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ArrayList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object Colors, add “blue” “green”, insert “red” at index 0, remove “green” and print the size of the dynamic array</a:t>
            </a: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A1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/>
          </p:cNvSpPr>
          <p:nvPr/>
        </p:nvSpPr>
        <p:spPr bwMode="auto">
          <a:xfrm>
            <a:off x="813768" y="1204392"/>
            <a:ext cx="11861800" cy="112474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b"/>
          <a:lstStyle/>
          <a:p>
            <a:pPr algn="l"/>
            <a:r>
              <a:rPr lang="en-US" sz="5300" b="1" dirty="0" smtClean="0">
                <a:solidFill>
                  <a:srgbClr val="FFFFFF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r>
              <a:rPr lang="en-US" sz="4800" b="1" dirty="0" smtClean="0">
                <a:solidFill>
                  <a:srgbClr val="FFFFFF"/>
                </a:solidFill>
                <a:latin typeface="Helvetica" charset="0"/>
                <a:cs typeface="Helvetica" charset="0"/>
                <a:sym typeface="Helvetica" charset="0"/>
              </a:rPr>
              <a:t>Object Oriented Programming in Java                        </a:t>
            </a:r>
            <a:endParaRPr lang="en-US" sz="4800" b="1" dirty="0">
              <a:solidFill>
                <a:srgbClr val="FFFFFF"/>
              </a:solidFill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21507" name="Rectangle 3"/>
          <p:cNvSpPr>
            <a:spLocks/>
          </p:cNvSpPr>
          <p:nvPr/>
        </p:nvSpPr>
        <p:spPr bwMode="auto">
          <a:xfrm>
            <a:off x="741760" y="2356520"/>
            <a:ext cx="11861800" cy="6912768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endParaRPr lang="en-US" sz="3600" b="1" dirty="0">
              <a:solidFill>
                <a:schemeClr val="bg1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 marL="742950" indent="-742950" algn="l">
              <a:buAutoNum type="arabicPeriod"/>
            </a:pPr>
            <a:r>
              <a:rPr lang="en-US" sz="36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What is OOP, Object and Class</a:t>
            </a:r>
          </a:p>
          <a:p>
            <a:pPr marL="742950" indent="-742950" algn="l">
              <a:buAutoNum type="arabicPeriod"/>
            </a:pPr>
            <a:r>
              <a:rPr lang="en-US" sz="36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Encapsulation</a:t>
            </a:r>
          </a:p>
          <a:p>
            <a:pPr marL="742950" indent="-742950" algn="l">
              <a:buAutoNum type="arabicPeriod"/>
            </a:pPr>
            <a:r>
              <a:rPr lang="en-US" sz="36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Inheritance</a:t>
            </a:r>
          </a:p>
          <a:p>
            <a:pPr marL="742950" indent="-742950" algn="l">
              <a:buAutoNum type="arabicPeriod"/>
            </a:pPr>
            <a:r>
              <a:rPr lang="en-US" sz="36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Abstraction</a:t>
            </a:r>
          </a:p>
          <a:p>
            <a:pPr marL="742950" indent="-742950" algn="l">
              <a:buAutoNum type="arabicPeriod"/>
            </a:pPr>
            <a:r>
              <a:rPr lang="en-US" sz="3600" b="1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Interface</a:t>
            </a:r>
            <a:endParaRPr lang="en-US" sz="3600" b="1" dirty="0" smtClean="0">
              <a:solidFill>
                <a:schemeClr val="bg1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 marL="742950" indent="-742950" algn="l">
              <a:buAutoNum type="arabicPeriod"/>
            </a:pPr>
            <a:r>
              <a:rPr lang="en-US" sz="36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Polymorphism</a:t>
            </a:r>
          </a:p>
          <a:p>
            <a:pPr marL="742950" indent="-742950" algn="l">
              <a:buAutoNum type="arabicPeriod"/>
            </a:pPr>
            <a:r>
              <a:rPr lang="en-US" sz="36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Objects Relationships </a:t>
            </a:r>
          </a:p>
          <a:p>
            <a:pPr marL="742950" indent="-742950" algn="l">
              <a:buAutoNum type="arabicPeriod"/>
            </a:pPr>
            <a:r>
              <a:rPr lang="en-US" sz="36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Generics</a:t>
            </a:r>
          </a:p>
          <a:p>
            <a:pPr marL="742950" indent="-742950" algn="l">
              <a:buAutoNum type="arabicPeriod"/>
            </a:pPr>
            <a:r>
              <a:rPr lang="en-US" sz="36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Collections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556321"/>
            <a:ext cx="11703050" cy="8155880"/>
          </a:xfrm>
        </p:spPr>
        <p:txBody>
          <a:bodyPr/>
          <a:lstStyle/>
          <a:p>
            <a:endParaRPr lang="en-US" dirty="0" smtClean="0"/>
          </a:p>
          <a:p>
            <a:pPr algn="ctr">
              <a:buNone/>
            </a:pPr>
            <a:endParaRPr lang="en-US" sz="4000" dirty="0" smtClean="0"/>
          </a:p>
          <a:p>
            <a:pPr algn="ctr">
              <a:buNone/>
            </a:pPr>
            <a:r>
              <a:rPr lang="en-US" sz="4000" dirty="0" smtClean="0"/>
              <a:t>     </a:t>
            </a:r>
            <a:r>
              <a:rPr lang="en-US" sz="4400" b="1" dirty="0" smtClean="0">
                <a:solidFill>
                  <a:srgbClr val="0070C0"/>
                </a:solidFill>
              </a:rPr>
              <a:t>Questions ???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4" name="Picture 3" descr="question-mar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78264" y="4516760"/>
            <a:ext cx="3600400" cy="36004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A1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3768" y="0"/>
            <a:ext cx="3888432" cy="3888432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21506" name="Rectangle 2"/>
          <p:cNvSpPr>
            <a:spLocks/>
          </p:cNvSpPr>
          <p:nvPr/>
        </p:nvSpPr>
        <p:spPr bwMode="auto">
          <a:xfrm>
            <a:off x="741760" y="0"/>
            <a:ext cx="11861800" cy="3175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b"/>
          <a:lstStyle/>
          <a:p>
            <a:pPr algn="l"/>
            <a:r>
              <a:rPr lang="en-US" sz="5300" b="1" dirty="0" smtClean="0">
                <a:solidFill>
                  <a:srgbClr val="FFFFFF"/>
                </a:solidFill>
                <a:latin typeface="Helvetica" charset="0"/>
                <a:cs typeface="Helvetica" charset="0"/>
                <a:sym typeface="Helvetica" charset="0"/>
              </a:rPr>
              <a:t>                         Getting </a:t>
            </a:r>
            <a:r>
              <a:rPr lang="en-US" sz="5300" b="1" dirty="0">
                <a:solidFill>
                  <a:srgbClr val="FFFFFF"/>
                </a:solidFill>
                <a:latin typeface="Helvetica" charset="0"/>
                <a:cs typeface="Helvetica" charset="0"/>
                <a:sym typeface="Helvetica" charset="0"/>
              </a:rPr>
              <a:t>Started</a:t>
            </a:r>
          </a:p>
        </p:txBody>
      </p:sp>
      <p:sp>
        <p:nvSpPr>
          <p:cNvPr id="21507" name="Rectangle 3"/>
          <p:cNvSpPr>
            <a:spLocks/>
          </p:cNvSpPr>
          <p:nvPr/>
        </p:nvSpPr>
        <p:spPr bwMode="auto">
          <a:xfrm>
            <a:off x="-554384" y="4372744"/>
            <a:ext cx="13559184" cy="482453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742950" indent="-742950" algn="l"/>
            <a:r>
              <a:rPr lang="en-US" sz="3600" b="1" dirty="0" smtClean="0">
                <a:solidFill>
                  <a:srgbClr val="0F3A16"/>
                </a:solidFill>
                <a:latin typeface="Helvetica" charset="0"/>
                <a:cs typeface="Helvetica" charset="0"/>
                <a:sym typeface="Helvetica" charset="0"/>
              </a:rPr>
              <a:t>      </a:t>
            </a:r>
            <a:r>
              <a:rPr lang="en-US" sz="2800" b="1" dirty="0" smtClean="0">
                <a:solidFill>
                  <a:srgbClr val="0F3A16"/>
                </a:solidFill>
                <a:latin typeface="Helvetica" charset="0"/>
                <a:cs typeface="Helvetica" charset="0"/>
                <a:sym typeface="Helvetica" charset="0"/>
              </a:rPr>
              <a:t>Get Java Platform JDK from   </a:t>
            </a:r>
            <a:r>
              <a:rPr lang="en-US" sz="28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http://www.oracle.com/technetwork/java/javase/downloads/index.htm</a:t>
            </a:r>
          </a:p>
          <a:p>
            <a:pPr marL="742950" indent="-742950" algn="l"/>
            <a:r>
              <a:rPr lang="en-US" sz="2800" b="1" dirty="0" smtClean="0">
                <a:solidFill>
                  <a:srgbClr val="0F3A16"/>
                </a:solidFill>
                <a:latin typeface="Helvetica" charset="0"/>
                <a:cs typeface="Helvetica" charset="0"/>
                <a:sym typeface="Helvetica" charset="0"/>
              </a:rPr>
              <a:t>      </a:t>
            </a:r>
          </a:p>
          <a:p>
            <a:pPr marL="742950" indent="-742950" algn="l"/>
            <a:r>
              <a:rPr lang="en-US" sz="2800" b="1" dirty="0" smtClean="0">
                <a:solidFill>
                  <a:srgbClr val="0F3A16"/>
                </a:solidFill>
                <a:latin typeface="Helvetica" charset="0"/>
                <a:cs typeface="Helvetica" charset="0"/>
                <a:sym typeface="Helvetica" charset="0"/>
              </a:rPr>
              <a:t>        Get Eclipse Standard 4.3 from  </a:t>
            </a:r>
          </a:p>
          <a:p>
            <a:pPr marL="742950" indent="-742950" algn="l"/>
            <a:r>
              <a:rPr lang="en-US" sz="2800" dirty="0" smtClean="0">
                <a:solidFill>
                  <a:srgbClr val="0F3A16"/>
                </a:solidFill>
                <a:latin typeface="Helvetica" charset="0"/>
                <a:cs typeface="Helvetica" charset="0"/>
                <a:sym typeface="Helvetica" charset="0"/>
              </a:rPr>
              <a:t>        </a:t>
            </a:r>
            <a:r>
              <a:rPr lang="en-US" sz="2800" b="1" u="sng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http://www.eclipse.org/downloads</a:t>
            </a:r>
          </a:p>
          <a:p>
            <a:pPr algn="l"/>
            <a:endParaRPr lang="en-US" sz="2800" b="1" dirty="0" smtClean="0">
              <a:solidFill>
                <a:srgbClr val="0F3A16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 marL="742950" indent="-742950" algn="l"/>
            <a:r>
              <a:rPr lang="en-US" sz="2800" b="1" dirty="0">
                <a:solidFill>
                  <a:srgbClr val="0F3A16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r>
              <a:rPr lang="en-US" sz="2800" b="1" dirty="0" smtClean="0">
                <a:solidFill>
                  <a:srgbClr val="0F3A16"/>
                </a:solidFill>
                <a:latin typeface="Helvetica" charset="0"/>
                <a:cs typeface="Helvetica" charset="0"/>
                <a:sym typeface="Helvetica" charset="0"/>
              </a:rPr>
              <a:t>       Get </a:t>
            </a:r>
            <a:r>
              <a:rPr lang="en-US" sz="2800" b="1" dirty="0" err="1" smtClean="0">
                <a:solidFill>
                  <a:srgbClr val="0F3A16"/>
                </a:solidFill>
                <a:latin typeface="Helvetica" charset="0"/>
                <a:cs typeface="Helvetica" charset="0"/>
                <a:sym typeface="Helvetica" charset="0"/>
              </a:rPr>
              <a:t>NetBeans</a:t>
            </a:r>
            <a:r>
              <a:rPr lang="en-US" sz="2800" b="1" dirty="0" smtClean="0">
                <a:solidFill>
                  <a:srgbClr val="0F3A16"/>
                </a:solidFill>
                <a:latin typeface="Helvetica" charset="0"/>
                <a:cs typeface="Helvetica" charset="0"/>
                <a:sym typeface="Helvetica" charset="0"/>
              </a:rPr>
              <a:t> IDE 7.3.1 from</a:t>
            </a:r>
          </a:p>
          <a:p>
            <a:pPr marL="742950" indent="-742950" algn="l"/>
            <a:r>
              <a:rPr lang="en-US" sz="2800" b="1" dirty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      https://netbeans.org/downloads </a:t>
            </a:r>
          </a:p>
          <a:p>
            <a:pPr marL="742950" indent="-742950" algn="l"/>
            <a:endParaRPr lang="en-US" sz="2800" b="1" dirty="0" smtClean="0">
              <a:solidFill>
                <a:srgbClr val="0F3A16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 marL="742950" indent="-742950" algn="l"/>
            <a:r>
              <a:rPr lang="en-US" sz="2800" b="1" dirty="0" smtClean="0">
                <a:solidFill>
                  <a:srgbClr val="0F3A16"/>
                </a:solidFill>
                <a:latin typeface="Helvetica" charset="0"/>
                <a:cs typeface="Helvetica" charset="0"/>
                <a:sym typeface="Helvetica" charset="0"/>
              </a:rPr>
              <a:t>        Get Presentation/Code from</a:t>
            </a:r>
          </a:p>
          <a:p>
            <a:pPr marL="742950" indent="-742950" algn="l"/>
            <a:r>
              <a:rPr lang="en-IN" sz="2800" dirty="0" smtClean="0"/>
              <a:t>        </a:t>
            </a:r>
            <a:r>
              <a:rPr lang="en-IN" sz="2800" b="1" dirty="0" smtClean="0">
                <a:solidFill>
                  <a:schemeClr val="bg1"/>
                </a:solidFill>
              </a:rPr>
              <a:t>http://bit.ly/18dVrCy</a:t>
            </a:r>
            <a:endParaRPr lang="en-US" sz="2800" b="1" u="sng" dirty="0" smtClean="0">
              <a:solidFill>
                <a:schemeClr val="bg1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 marL="742950" indent="-742950" algn="l"/>
            <a:r>
              <a:rPr lang="en-US" sz="2800" b="1" u="sng" dirty="0" smtClean="0">
                <a:solidFill>
                  <a:srgbClr val="0F3A16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endParaRPr lang="en-US" sz="2800" u="sng" dirty="0">
              <a:solidFill>
                <a:srgbClr val="0F3A16"/>
              </a:solidFill>
              <a:latin typeface="Helvetica" charset="0"/>
              <a:cs typeface="Helvetica" charset="0"/>
              <a:sym typeface="Helvetica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1708449"/>
            <a:ext cx="11703050" cy="7003752"/>
          </a:xfrm>
        </p:spPr>
        <p:txBody>
          <a:bodyPr/>
          <a:lstStyle/>
          <a:p>
            <a:endParaRPr lang="en-US" dirty="0" smtClean="0">
              <a:solidFill>
                <a:schemeClr val="tx1"/>
              </a:solidFill>
            </a:endParaRPr>
          </a:p>
          <a:p>
            <a:pPr algn="ctr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What is Object Oriented Programming</a:t>
            </a:r>
          </a:p>
          <a:p>
            <a:pPr algn="ctr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What is an Object</a:t>
            </a:r>
          </a:p>
          <a:p>
            <a:pPr algn="ctr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What is a Class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744" y="268288"/>
            <a:ext cx="11703050" cy="8155880"/>
          </a:xfrm>
        </p:spPr>
        <p:txBody>
          <a:bodyPr/>
          <a:lstStyle/>
          <a:p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sz="280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Object Oriented Programming is a design Philosophy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</a:rPr>
              <a:t>An Object in real world is a ‘thing’ which holds a set of properties and performs a set of ‘</a:t>
            </a:r>
            <a:r>
              <a:rPr lang="en-US" sz="2800" dirty="0" err="1" smtClean="0">
                <a:solidFill>
                  <a:schemeClr val="tx1"/>
                </a:solidFill>
              </a:rPr>
              <a:t>activites</a:t>
            </a:r>
            <a:r>
              <a:rPr lang="en-US" sz="2800" dirty="0" smtClean="0">
                <a:solidFill>
                  <a:schemeClr val="tx1"/>
                </a:solidFill>
              </a:rPr>
              <a:t>’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</a:rPr>
              <a:t> Software object, motivated from real world has a state and behavior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</a:rPr>
              <a:t> Class is a representation/ definition of a type of object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</a:rPr>
              <a:t> An Object is thus an instance of a class</a:t>
            </a:r>
            <a:endParaRPr lang="en-IN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744" y="916360"/>
            <a:ext cx="11703050" cy="885875"/>
          </a:xfrm>
        </p:spPr>
        <p:txBody>
          <a:bodyPr/>
          <a:lstStyle/>
          <a:p>
            <a:r>
              <a:rPr lang="en-US" dirty="0" smtClean="0"/>
              <a:t>Dog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1204393"/>
            <a:ext cx="11703050" cy="7507808"/>
          </a:xfrm>
        </p:spPr>
        <p:txBody>
          <a:bodyPr/>
          <a:lstStyle/>
          <a:p>
            <a:endParaRPr lang="en-US" dirty="0"/>
          </a:p>
          <a:p>
            <a:endParaRPr lang="en-US" dirty="0" smtClean="0"/>
          </a:p>
          <a:p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Refer Dog.java</a:t>
            </a:r>
          </a:p>
          <a:p>
            <a:endParaRPr lang="en-US" sz="2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1708449"/>
            <a:ext cx="11703050" cy="7003752"/>
          </a:xfrm>
        </p:spPr>
        <p:txBody>
          <a:bodyPr/>
          <a:lstStyle/>
          <a:p>
            <a:endParaRPr lang="en-US" dirty="0" smtClean="0">
              <a:solidFill>
                <a:schemeClr val="tx1"/>
              </a:solidFill>
            </a:endParaRPr>
          </a:p>
          <a:p>
            <a:pPr algn="ctr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What is Encapsulation</a:t>
            </a:r>
          </a:p>
          <a:p>
            <a:pPr algn="ctr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What is Data Protection</a:t>
            </a:r>
          </a:p>
          <a:p>
            <a:pPr algn="ctr"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What are Benefits of Encapsulation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744" y="268288"/>
            <a:ext cx="11703050" cy="8155880"/>
          </a:xfrm>
        </p:spPr>
        <p:txBody>
          <a:bodyPr/>
          <a:lstStyle/>
          <a:p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sz="280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IN" sz="2800" dirty="0" smtClean="0">
                <a:solidFill>
                  <a:schemeClr val="tx1"/>
                </a:solidFill>
              </a:rPr>
              <a:t>Encapsulation is the technique of making the fields in a class private and providing access to the fields via public methods</a:t>
            </a:r>
            <a:endParaRPr lang="en-US" sz="280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IN" sz="2800" dirty="0" smtClean="0">
                <a:solidFill>
                  <a:schemeClr val="tx1"/>
                </a:solidFill>
              </a:rPr>
              <a:t>It can be described as a protective barrier that prevents code and data being randomly accessed by code defined outside the class</a:t>
            </a:r>
          </a:p>
          <a:p>
            <a:pPr>
              <a:buFont typeface="Wingdings" pitchFamily="2" charset="2"/>
              <a:buChar char="Ø"/>
            </a:pPr>
            <a:r>
              <a:rPr lang="en-IN" sz="2800" dirty="0" smtClean="0">
                <a:solidFill>
                  <a:schemeClr val="tx1"/>
                </a:solidFill>
              </a:rPr>
              <a:t>The benefit of encapsulation is the ability to modify our implemented code without breaking the code of others who use our code</a:t>
            </a:r>
            <a:endParaRPr lang="en-IN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Title &amp; 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Title &amp; Bullets - Lef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Left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Title &amp; Bullets - Lef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Title &amp; Bullets - Righ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Right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Title &amp; Bullets - R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Bullets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Title - Top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Title -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Title &amp; Bullets - 2 Colum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2 Column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Title &amp; Bullets - 2 Colum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Photo - Horizontal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Horizont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Photo - Vertical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Vertic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Title &amp; Subtitl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Title - Center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hoto - 3 Up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3 Up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3 U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hoto - 4 Up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4 Up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4 U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Photo - 2 Up Landscap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2 Up Landscape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2 Up Landscap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Photo - 2 Up Portrait &amp; Landscap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2 Up Portrait &amp; Landscape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2 Up Portrait &amp; Landscap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Photo - 2 Up Portrai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2 Up Portrait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2 Up Portrai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Photo - 3 Up Portrai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3 Up Portrait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3 Up Portrai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Photo - Big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Big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Bi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Title, Bullets &amp; Photo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, Bullets &amp; Photo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Title, Bullets &amp;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1073</TotalTime>
  <Pages>0</Pages>
  <Words>1157</Words>
  <Characters>0</Characters>
  <Application>Microsoft Office PowerPoint</Application>
  <PresentationFormat>Custom</PresentationFormat>
  <Lines>0</Lines>
  <Paragraphs>178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19</vt:i4>
      </vt:variant>
      <vt:variant>
        <vt:lpstr>Slide Titles</vt:lpstr>
      </vt:variant>
      <vt:variant>
        <vt:i4>30</vt:i4>
      </vt:variant>
    </vt:vector>
  </HeadingPairs>
  <TitlesOfParts>
    <vt:vector size="49" baseType="lpstr">
      <vt:lpstr>Blank</vt:lpstr>
      <vt:lpstr>Photo - 3 Up</vt:lpstr>
      <vt:lpstr>Photo - 4 Up</vt:lpstr>
      <vt:lpstr>Photo - 2 Up Landscape</vt:lpstr>
      <vt:lpstr>Photo - 2 Up Portrait &amp; Landscape</vt:lpstr>
      <vt:lpstr>Photo - 2 Up Portrait</vt:lpstr>
      <vt:lpstr>Photo - 3 Up Portrait</vt:lpstr>
      <vt:lpstr>Photo - Big</vt:lpstr>
      <vt:lpstr>Title, Bullets &amp; Photo</vt:lpstr>
      <vt:lpstr>Title &amp; Bullets</vt:lpstr>
      <vt:lpstr>Title &amp; Bullets - Left</vt:lpstr>
      <vt:lpstr>Title &amp; Bullets - Right</vt:lpstr>
      <vt:lpstr>Bullets</vt:lpstr>
      <vt:lpstr>Title - Top</vt:lpstr>
      <vt:lpstr>Title &amp; Bullets - 2 Column</vt:lpstr>
      <vt:lpstr>Photo - Horizontal</vt:lpstr>
      <vt:lpstr>Photo - Vertical</vt:lpstr>
      <vt:lpstr>Title &amp; Subtitle</vt:lpstr>
      <vt:lpstr>Title - Center</vt:lpstr>
      <vt:lpstr>Slide 1</vt:lpstr>
      <vt:lpstr>Slide 2</vt:lpstr>
      <vt:lpstr>Slide 3</vt:lpstr>
      <vt:lpstr>Slide 4</vt:lpstr>
      <vt:lpstr>Slide 5</vt:lpstr>
      <vt:lpstr>Slide 6</vt:lpstr>
      <vt:lpstr>Dog Class</vt:lpstr>
      <vt:lpstr>Slide 8</vt:lpstr>
      <vt:lpstr>Slide 9</vt:lpstr>
      <vt:lpstr>Student Class</vt:lpstr>
      <vt:lpstr>Slide 11</vt:lpstr>
      <vt:lpstr>Slide 12</vt:lpstr>
      <vt:lpstr>Animal Generalization</vt:lpstr>
      <vt:lpstr>Notes on Subclass Constructors</vt:lpstr>
      <vt:lpstr>Slide 15</vt:lpstr>
      <vt:lpstr>Slide 16</vt:lpstr>
      <vt:lpstr>Slide 17</vt:lpstr>
      <vt:lpstr>Slide 18</vt:lpstr>
      <vt:lpstr>Slide 19</vt:lpstr>
      <vt:lpstr>Interface AnimalActions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Srinivas</dc:creator>
  <cp:lastModifiedBy>Srinivas</cp:lastModifiedBy>
  <cp:revision>58</cp:revision>
  <dcterms:modified xsi:type="dcterms:W3CDTF">2013-09-20T05:45:20Z</dcterms:modified>
</cp:coreProperties>
</file>