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9865560b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9865560b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9865560b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9865560b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889c9e59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889c9e59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9865560b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9865560b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9865560b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9865560b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9865560b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9865560b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9865560b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9865560b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9865560b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9865560b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9865560b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9865560b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9865560b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9865560b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9865560b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9865560b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9865560b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9865560b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9865560b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9865560b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9865560b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9865560b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9865560b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9865560b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9865560b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9865560b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9865560b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9865560b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308875"/>
            <a:ext cx="85206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Воронежский Государственный Университет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Факультет Компьютерных наук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6083200" y="3239900"/>
            <a:ext cx="4383900" cy="14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Выполнили: Кубленко П.В.,</a:t>
            </a:r>
            <a:endParaRPr sz="1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   Григорьев В.О.,</a:t>
            </a:r>
            <a:endParaRPr sz="1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   Толстов М.В.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Руководитель: Нужных А.В.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538300" y="1570200"/>
            <a:ext cx="8520600" cy="11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2100"/>
              <a:t>Веб-приложение для организации удаленного процесса обучения</a:t>
            </a:r>
            <a:endParaRPr sz="2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“Корпоративный портал для обучения”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236775" y="4612200"/>
            <a:ext cx="30000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Год 2020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22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200"/>
              <a:t>Анализ предметной области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Бизнес логика  на сервере</a:t>
            </a:r>
            <a:endParaRPr sz="1600"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98525"/>
            <a:ext cx="8839199" cy="188702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11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200"/>
              <a:t>Анализ предметной области. Воронки</a:t>
            </a:r>
            <a:endParaRPr sz="3200"/>
          </a:p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538" y="683875"/>
            <a:ext cx="5282925" cy="445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План тестирования</a:t>
            </a:r>
            <a:endParaRPr sz="1600"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Необходимо выполнить тестирования: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Smoke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Sanity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Negative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Usability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Unit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Integration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Результаты тестирования</a:t>
            </a:r>
            <a:endParaRPr sz="1600"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В рамках разработки приложения были проведены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smoke, sanity, usability, negative, unit, integration </a:t>
            </a:r>
            <a:r>
              <a:rPr lang="ru" sz="1600">
                <a:solidFill>
                  <a:schemeClr val="dk1"/>
                </a:solidFill>
              </a:rPr>
              <a:t>тестирования, в соответствии с поставленными целями тестирования, которые были описаны в плане тестирования.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В рамках проведения составленных тестовых кейсов для системы, можно утверждать, что поведение системы является корректным для всех описанных тестовых сценариев.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00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135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Реализация</a:t>
            </a:r>
            <a:endParaRPr sz="1600"/>
          </a:p>
        </p:txBody>
      </p:sp>
      <p:sp>
        <p:nvSpPr>
          <p:cNvPr id="150" name="Google Shape;15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525" y="829525"/>
            <a:ext cx="5732950" cy="431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135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Реализация</a:t>
            </a:r>
            <a:endParaRPr sz="1600"/>
          </a:p>
        </p:txBody>
      </p:sp>
      <p:sp>
        <p:nvSpPr>
          <p:cNvPr id="157" name="Google Shape;15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788" y="861025"/>
            <a:ext cx="7474424" cy="40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135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Реализация</a:t>
            </a:r>
            <a:endParaRPr sz="1600"/>
          </a:p>
        </p:txBody>
      </p:sp>
      <p:sp>
        <p:nvSpPr>
          <p:cNvPr id="164" name="Google Shape;16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975" y="848650"/>
            <a:ext cx="5634050" cy="44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Заключение</a:t>
            </a:r>
            <a:endParaRPr sz="3200"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Мы научились работать с документацией, улучшили навыки в создании веб-приложений, работу в команде и научились многому другому.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Реализовано наше клиент-серверное приложение </a:t>
            </a:r>
            <a:r>
              <a:rPr lang="ru" sz="1600">
                <a:solidFill>
                  <a:schemeClr val="dk1"/>
                </a:solidFill>
              </a:rPr>
              <a:t>для организации удаленного процесса обучения</a:t>
            </a:r>
            <a:r>
              <a:rPr lang="ru" sz="1600">
                <a:solidFill>
                  <a:schemeClr val="dk1"/>
                </a:solidFill>
              </a:rPr>
              <a:t>, удовлетворяющее первоначальным задачам.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В дальнейшем наше приложение можно расширять и изменять, добавлять интеграции с другими сервисами.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48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Распределение задач</a:t>
            </a:r>
            <a:endParaRPr sz="16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22550" y="840775"/>
            <a:ext cx="2658300" cy="41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Толстов Максим</a:t>
            </a:r>
            <a:endParaRPr sz="14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Деплой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классов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последовательности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взаимодействия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активности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развертывания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Анализ предметной области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Воронки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Swagger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Логика клиентского приложение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Логика Back-end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Юнит и интеграционные тесты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Оформление курсовой работы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2880850" y="840775"/>
            <a:ext cx="2880900" cy="41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Кубленко Павел</a:t>
            </a:r>
            <a:endParaRPr sz="14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последовательности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активности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взаимодействия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объектов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состояний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Анализ предметной области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Тест кейсы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Логика клиентского приложение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Логика Back-end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Юнит и интеграционные тесты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Оформление курсовой работы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5761750" y="840775"/>
            <a:ext cx="2880900" cy="41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Григорьев Владимир</a:t>
            </a:r>
            <a:endParaRPr sz="14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активностей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последовательностей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Диаграмма взаимодействия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Диаграммы вариантов использования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Тест кейсы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Презентация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Логика клиентского приложение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Логика Back-end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Юнит и интеграционные тесты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Оформление курсовой работы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97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Актуальность задачи</a:t>
            </a:r>
            <a:endParaRPr sz="25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310600"/>
            <a:ext cx="8520600" cy="32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Н</a:t>
            </a:r>
            <a:r>
              <a:rPr lang="ru">
                <a:solidFill>
                  <a:srgbClr val="000000"/>
                </a:solidFill>
              </a:rPr>
              <a:t>е надо отправлять сотрудников в командировки на учебу, отрывать от производства, искать замену, нести дополнительные расходы.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Персонал может эффективно обучаться не выходя из дома или прямо на рабочем месте, выделив для этого специальное время.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86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Постановка задачи</a:t>
            </a:r>
            <a:endParaRPr sz="2600"/>
          </a:p>
        </p:txBody>
      </p:sp>
      <p:sp>
        <p:nvSpPr>
          <p:cNvPr id="79" name="Google Shape;79;p16"/>
          <p:cNvSpPr txBox="1"/>
          <p:nvPr/>
        </p:nvSpPr>
        <p:spPr>
          <a:xfrm>
            <a:off x="175650" y="861600"/>
            <a:ext cx="8792700" cy="4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</a:rPr>
              <a:t>Функциональные требования</a:t>
            </a:r>
            <a:endParaRPr sz="1500">
              <a:solidFill>
                <a:schemeClr val="dk1"/>
              </a:solidFill>
            </a:endParaRPr>
          </a:p>
          <a:p>
            <a:pPr indent="45000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chemeClr val="dk1"/>
                </a:solidFill>
              </a:rPr>
              <a:t>Инструктор:</a:t>
            </a:r>
            <a:endParaRPr b="1" sz="1500">
              <a:solidFill>
                <a:schemeClr val="dk1"/>
              </a:solidFill>
            </a:endParaRPr>
          </a:p>
          <a:p>
            <a:pPr indent="-3238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Создавать/редактировать курсы и уроки к ним, заполнять их учебными материалами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Взаимодействовать со слушателями:</a:t>
            </a:r>
            <a:endParaRPr sz="1500">
              <a:solidFill>
                <a:schemeClr val="dk1"/>
              </a:solidFill>
            </a:endParaRPr>
          </a:p>
          <a:p>
            <a:pPr indent="-32385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ru" sz="1500">
                <a:solidFill>
                  <a:schemeClr val="dk1"/>
                </a:solidFill>
              </a:rPr>
              <a:t>Добавлять слушателей на курс</a:t>
            </a:r>
            <a:endParaRPr sz="1500">
              <a:solidFill>
                <a:schemeClr val="dk1"/>
              </a:solidFill>
            </a:endParaRPr>
          </a:p>
          <a:p>
            <a:pPr indent="-32385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ru" sz="1500">
                <a:solidFill>
                  <a:schemeClr val="dk1"/>
                </a:solidFill>
              </a:rPr>
              <a:t>Оценивать и/или оставлять комментарии к домашним заданиям</a:t>
            </a:r>
            <a:endParaRPr sz="1500">
              <a:solidFill>
                <a:schemeClr val="dk1"/>
              </a:solidFill>
            </a:endParaRPr>
          </a:p>
          <a:p>
            <a:pPr indent="4500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chemeClr val="dk1"/>
                </a:solidFill>
              </a:rPr>
              <a:t>Слушатель:</a:t>
            </a:r>
            <a:endParaRPr b="1" sz="1500">
              <a:solidFill>
                <a:schemeClr val="dk1"/>
              </a:solidFill>
            </a:endParaRPr>
          </a:p>
          <a:p>
            <a:pPr indent="-3238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Просматривать доступные курсы и прикрепленные к ним уроки и материалы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Отправлять домашнии задания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86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200"/>
              <a:t>Постановка задачи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227250" y="891450"/>
            <a:ext cx="8689500" cy="3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</a:rPr>
              <a:t>Функциональные требования</a:t>
            </a:r>
            <a:endParaRPr sz="1500">
              <a:solidFill>
                <a:srgbClr val="000000"/>
              </a:solidFill>
            </a:endParaRPr>
          </a:p>
          <a:p>
            <a:pPr indent="45000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00"/>
                </a:solidFill>
              </a:rPr>
              <a:t>Администратор:</a:t>
            </a:r>
            <a:endParaRPr b="1" sz="1500">
              <a:solidFill>
                <a:srgbClr val="000000"/>
              </a:solidFill>
            </a:endParaRPr>
          </a:p>
          <a:p>
            <a:pPr indent="-323850" lvl="0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ru" sz="1500">
                <a:solidFill>
                  <a:srgbClr val="000000"/>
                </a:solidFill>
              </a:rPr>
              <a:t>Управлять пользователями:</a:t>
            </a:r>
            <a:endParaRPr sz="1500">
              <a:solidFill>
                <a:srgbClr val="000000"/>
              </a:solidFill>
            </a:endParaRPr>
          </a:p>
          <a:p>
            <a:pPr indent="-323850" lvl="1" marL="13716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ru" sz="1500">
                <a:solidFill>
                  <a:srgbClr val="000000"/>
                </a:solidFill>
              </a:rPr>
              <a:t>Давать и забирать права</a:t>
            </a:r>
            <a:endParaRPr sz="1500">
              <a:solidFill>
                <a:srgbClr val="000000"/>
              </a:solidFill>
            </a:endParaRPr>
          </a:p>
          <a:p>
            <a:pPr indent="-323850" lvl="1" marL="13716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ru" sz="1500">
                <a:solidFill>
                  <a:srgbClr val="000000"/>
                </a:solidFill>
              </a:rPr>
              <a:t>Просматривать информацию о курсах</a:t>
            </a:r>
            <a:endParaRPr sz="1500">
              <a:solidFill>
                <a:srgbClr val="000000"/>
              </a:solidFill>
            </a:endParaRPr>
          </a:p>
          <a:p>
            <a:pPr indent="-323850" lvl="1" marL="13716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ru" sz="1500">
                <a:solidFill>
                  <a:srgbClr val="000000"/>
                </a:solidFill>
              </a:rPr>
              <a:t>Удалять пользователей</a:t>
            </a:r>
            <a:endParaRPr sz="1500">
              <a:solidFill>
                <a:srgbClr val="000000"/>
              </a:solidFill>
            </a:endParaRPr>
          </a:p>
          <a:p>
            <a:pPr indent="-323850" lvl="0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ru" sz="1500">
                <a:solidFill>
                  <a:srgbClr val="000000"/>
                </a:solidFill>
              </a:rPr>
              <a:t>Добавлять и удалять инструкторов на курсе</a:t>
            </a:r>
            <a:endParaRPr sz="1500">
              <a:solidFill>
                <a:srgbClr val="000000"/>
              </a:solidFill>
            </a:endParaRPr>
          </a:p>
          <a:p>
            <a:pPr indent="-323850" lvl="0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ru" sz="1500">
                <a:solidFill>
                  <a:srgbClr val="000000"/>
                </a:solidFill>
              </a:rPr>
              <a:t>Возможность генерации инвайт токена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14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200"/>
              <a:t>Постановка задачи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863550"/>
            <a:ext cx="8520600" cy="40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</a:rPr>
              <a:t>Требования к безопасности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ru" sz="1500">
                <a:solidFill>
                  <a:srgbClr val="000000"/>
                </a:solidFill>
              </a:rPr>
              <a:t>Система НЕ должна позволять НЕ администраторам доступ к интерфейсу администратора.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ru" sz="1500">
                <a:solidFill>
                  <a:srgbClr val="000000"/>
                </a:solidFill>
              </a:rPr>
              <a:t>Система НЕ должна позволять НЕ инструкторам доступ к интерфейсу инструктора.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ru" sz="1500">
                <a:solidFill>
                  <a:srgbClr val="000000"/>
                </a:solidFill>
              </a:rPr>
              <a:t>Система не должна позволять доступ неавторизованным Пользователям к своим данным.	</a:t>
            </a:r>
            <a:endParaRPr i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Требования к оформлению и верстке страниц </a:t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ru" sz="1500">
                <a:solidFill>
                  <a:srgbClr val="000000"/>
                </a:solidFill>
              </a:rPr>
              <a:t>Взаимодействие пользователей с системой должно осуществляться посредством визуального графического интерфейса.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ru" sz="1500">
                <a:solidFill>
                  <a:srgbClr val="000000"/>
                </a:solidFill>
              </a:rPr>
              <a:t>Интерфейс должен обеспечивать доступ к основным функциям приложения.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Модульная схема</a:t>
            </a:r>
            <a:endParaRPr sz="3200"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38" y="1326275"/>
            <a:ext cx="7985924" cy="30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148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200"/>
              <a:t>Анализ предметной области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Выбранные технологии:</a:t>
            </a:r>
            <a:endParaRPr sz="1600"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434250"/>
            <a:ext cx="2903100" cy="31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dk1"/>
                </a:solidFill>
              </a:rPr>
              <a:t>Серверная часть: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dk1"/>
                </a:solidFill>
              </a:rPr>
              <a:t>●Java SE8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dk1"/>
                </a:solidFill>
              </a:rPr>
              <a:t>●Spring Boot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dk1"/>
                </a:solidFill>
              </a:rPr>
              <a:t>●Spring Security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dk1"/>
                </a:solidFill>
              </a:rPr>
              <a:t>●</a:t>
            </a:r>
            <a:r>
              <a:rPr lang="ru" sz="1900">
                <a:solidFill>
                  <a:schemeClr val="dk1"/>
                </a:solidFill>
              </a:rPr>
              <a:t>Spring Data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dk1"/>
                </a:solidFill>
              </a:rPr>
              <a:t>●MySQL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3386150" y="15016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</a:rPr>
              <a:t>Клиентская часть: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</a:rPr>
              <a:t>●TypeScript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</a:rPr>
              <a:t>●Angular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900" y="791575"/>
            <a:ext cx="7181325" cy="41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173000"/>
            <a:ext cx="8709300" cy="5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200"/>
              <a:t>Анализ предметной области. Swagger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