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EDE8443-453B-4A0D-A17A-4CF69A13D597}">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61" autoAdjust="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CF87A-EED1-483F-BC2E-4291D176609F}" type="datetimeFigureOut">
              <a:rPr lang="en-NG" smtClean="0"/>
              <a:t>16/09/2021</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7D604-475A-4836-A532-352CF3662BCD}" type="slidenum">
              <a:rPr lang="en-NG" smtClean="0"/>
              <a:t>‹#›</a:t>
            </a:fld>
            <a:endParaRPr lang="en-NG"/>
          </a:p>
        </p:txBody>
      </p:sp>
    </p:spTree>
    <p:extLst>
      <p:ext uri="{BB962C8B-B14F-4D97-AF65-F5344CB8AC3E}">
        <p14:creationId xmlns:p14="http://schemas.microsoft.com/office/powerpoint/2010/main" val="225505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Car Price was around </a:t>
            </a:r>
            <a:r>
              <a:rPr lang="en-NG" dirty="0"/>
              <a:t>£</a:t>
            </a:r>
            <a:r>
              <a:rPr lang="en-US" dirty="0"/>
              <a:t>12500. With the price distribution being right skewed</a:t>
            </a:r>
            <a:endParaRPr lang="en-NG" dirty="0"/>
          </a:p>
        </p:txBody>
      </p:sp>
      <p:sp>
        <p:nvSpPr>
          <p:cNvPr id="4" name="Slide Number Placeholder 3"/>
          <p:cNvSpPr>
            <a:spLocks noGrp="1"/>
          </p:cNvSpPr>
          <p:nvPr>
            <p:ph type="sldNum" sz="quarter" idx="5"/>
          </p:nvPr>
        </p:nvSpPr>
        <p:spPr/>
        <p:txBody>
          <a:bodyPr/>
          <a:lstStyle/>
          <a:p>
            <a:fld id="{8F67D604-475A-4836-A532-352CF3662BCD}" type="slidenum">
              <a:rPr lang="en-NG" smtClean="0"/>
              <a:t>5</a:t>
            </a:fld>
            <a:endParaRPr lang="en-NG"/>
          </a:p>
        </p:txBody>
      </p:sp>
    </p:spTree>
    <p:extLst>
      <p:ext uri="{BB962C8B-B14F-4D97-AF65-F5344CB8AC3E}">
        <p14:creationId xmlns:p14="http://schemas.microsoft.com/office/powerpoint/2010/main" val="314992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of Car/ Range of Prices:</a:t>
            </a:r>
          </a:p>
          <a:p>
            <a:pPr marL="171450" indent="-171450">
              <a:buFontTx/>
              <a:buChar char="-"/>
            </a:pPr>
            <a:r>
              <a:rPr lang="en-US" dirty="0"/>
              <a:t>The more the mileage the lesser the estimated price of the car, an exponential decrease</a:t>
            </a:r>
          </a:p>
          <a:p>
            <a:pPr marL="171450" indent="-171450">
              <a:buFontTx/>
              <a:buChar char="-"/>
            </a:pPr>
            <a:r>
              <a:rPr lang="en-US" dirty="0"/>
              <a:t>Cars with hybrid fuel type tend to be generally more expensive, next to it is diesel</a:t>
            </a:r>
            <a:endParaRPr lang="en-NG" dirty="0"/>
          </a:p>
        </p:txBody>
      </p:sp>
      <p:sp>
        <p:nvSpPr>
          <p:cNvPr id="4" name="Slide Number Placeholder 3"/>
          <p:cNvSpPr>
            <a:spLocks noGrp="1"/>
          </p:cNvSpPr>
          <p:nvPr>
            <p:ph type="sldNum" sz="quarter" idx="5"/>
          </p:nvPr>
        </p:nvSpPr>
        <p:spPr/>
        <p:txBody>
          <a:bodyPr/>
          <a:lstStyle/>
          <a:p>
            <a:fld id="{8F67D604-475A-4836-A532-352CF3662BCD}" type="slidenum">
              <a:rPr lang="en-NG" smtClean="0"/>
              <a:t>6</a:t>
            </a:fld>
            <a:endParaRPr lang="en-NG"/>
          </a:p>
        </p:txBody>
      </p:sp>
    </p:spTree>
    <p:extLst>
      <p:ext uri="{BB962C8B-B14F-4D97-AF65-F5344CB8AC3E}">
        <p14:creationId xmlns:p14="http://schemas.microsoft.com/office/powerpoint/2010/main" val="6845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Counts of the Models and transmission types</a:t>
            </a:r>
            <a:endParaRPr lang="en-NG" dirty="0"/>
          </a:p>
        </p:txBody>
      </p:sp>
      <p:sp>
        <p:nvSpPr>
          <p:cNvPr id="4" name="Slide Number Placeholder 3"/>
          <p:cNvSpPr>
            <a:spLocks noGrp="1"/>
          </p:cNvSpPr>
          <p:nvPr>
            <p:ph type="sldNum" sz="quarter" idx="5"/>
          </p:nvPr>
        </p:nvSpPr>
        <p:spPr/>
        <p:txBody>
          <a:bodyPr/>
          <a:lstStyle/>
          <a:p>
            <a:fld id="{8F67D604-475A-4836-A532-352CF3662BCD}" type="slidenum">
              <a:rPr lang="en-NG" smtClean="0"/>
              <a:t>7</a:t>
            </a:fld>
            <a:endParaRPr lang="en-NG"/>
          </a:p>
        </p:txBody>
      </p:sp>
    </p:spTree>
    <p:extLst>
      <p:ext uri="{BB962C8B-B14F-4D97-AF65-F5344CB8AC3E}">
        <p14:creationId xmlns:p14="http://schemas.microsoft.com/office/powerpoint/2010/main" val="220200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older the Car the more the mileage</a:t>
            </a:r>
            <a:endParaRPr lang="en-NG" dirty="0"/>
          </a:p>
        </p:txBody>
      </p:sp>
      <p:sp>
        <p:nvSpPr>
          <p:cNvPr id="4" name="Slide Number Placeholder 3"/>
          <p:cNvSpPr>
            <a:spLocks noGrp="1"/>
          </p:cNvSpPr>
          <p:nvPr>
            <p:ph type="sldNum" sz="quarter" idx="5"/>
          </p:nvPr>
        </p:nvSpPr>
        <p:spPr/>
        <p:txBody>
          <a:bodyPr/>
          <a:lstStyle/>
          <a:p>
            <a:fld id="{8F67D604-475A-4836-A532-352CF3662BCD}" type="slidenum">
              <a:rPr lang="en-NG" smtClean="0"/>
              <a:t>8</a:t>
            </a:fld>
            <a:endParaRPr lang="en-NG"/>
          </a:p>
        </p:txBody>
      </p:sp>
    </p:spTree>
    <p:extLst>
      <p:ext uri="{BB962C8B-B14F-4D97-AF65-F5344CB8AC3E}">
        <p14:creationId xmlns:p14="http://schemas.microsoft.com/office/powerpoint/2010/main" val="3477879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Price Difference from the Predictions was </a:t>
            </a:r>
            <a:r>
              <a:rPr lang="en-NG" dirty="0"/>
              <a:t>£</a:t>
            </a:r>
            <a:r>
              <a:rPr lang="en-US" dirty="0"/>
              <a:t>920</a:t>
            </a:r>
            <a:endParaRPr lang="en-NG" dirty="0"/>
          </a:p>
        </p:txBody>
      </p:sp>
      <p:sp>
        <p:nvSpPr>
          <p:cNvPr id="4" name="Slide Number Placeholder 3"/>
          <p:cNvSpPr>
            <a:spLocks noGrp="1"/>
          </p:cNvSpPr>
          <p:nvPr>
            <p:ph type="sldNum" sz="quarter" idx="5"/>
          </p:nvPr>
        </p:nvSpPr>
        <p:spPr/>
        <p:txBody>
          <a:bodyPr/>
          <a:lstStyle/>
          <a:p>
            <a:fld id="{8F67D604-475A-4836-A532-352CF3662BCD}" type="slidenum">
              <a:rPr lang="en-NG" smtClean="0"/>
              <a:t>9</a:t>
            </a:fld>
            <a:endParaRPr lang="en-NG"/>
          </a:p>
        </p:txBody>
      </p:sp>
    </p:spTree>
    <p:extLst>
      <p:ext uri="{BB962C8B-B14F-4D97-AF65-F5344CB8AC3E}">
        <p14:creationId xmlns:p14="http://schemas.microsoft.com/office/powerpoint/2010/main" val="95179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Chart shows the first 10 predictions and true values from the modelling and analysis</a:t>
            </a:r>
          </a:p>
          <a:p>
            <a:endParaRPr lang="en-US" dirty="0"/>
          </a:p>
          <a:p>
            <a:r>
              <a:rPr lang="en-US" dirty="0"/>
              <a:t>The Second Chart illustrates some of the most important features that were detected</a:t>
            </a:r>
            <a:endParaRPr lang="en-NG" dirty="0"/>
          </a:p>
        </p:txBody>
      </p:sp>
      <p:sp>
        <p:nvSpPr>
          <p:cNvPr id="4" name="Slide Number Placeholder 3"/>
          <p:cNvSpPr>
            <a:spLocks noGrp="1"/>
          </p:cNvSpPr>
          <p:nvPr>
            <p:ph type="sldNum" sz="quarter" idx="5"/>
          </p:nvPr>
        </p:nvSpPr>
        <p:spPr/>
        <p:txBody>
          <a:bodyPr/>
          <a:lstStyle/>
          <a:p>
            <a:fld id="{8F67D604-475A-4836-A532-352CF3662BCD}" type="slidenum">
              <a:rPr lang="en-NG" smtClean="0"/>
              <a:t>10</a:t>
            </a:fld>
            <a:endParaRPr lang="en-NG"/>
          </a:p>
        </p:txBody>
      </p:sp>
    </p:spTree>
    <p:extLst>
      <p:ext uri="{BB962C8B-B14F-4D97-AF65-F5344CB8AC3E}">
        <p14:creationId xmlns:p14="http://schemas.microsoft.com/office/powerpoint/2010/main" val="145622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a:xfrm>
            <a:off x="5332412" y="5883275"/>
            <a:ext cx="4324044" cy="365125"/>
          </a:xfrm>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365262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99AD4-D12D-4D12-B496-09A46188C021}" type="datetimeFigureOut">
              <a:rPr lang="en-NG" smtClean="0"/>
              <a:t>16/09/2021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316096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8603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527637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41566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06066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4153516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3307076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17182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10951856" y="5867131"/>
            <a:ext cx="551167" cy="365125"/>
          </a:xfrm>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34761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99AD4-D12D-4D12-B496-09A46188C021}" type="datetimeFigureOut">
              <a:rPr lang="en-NG" smtClean="0"/>
              <a:t>16/09/2021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237900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99AD4-D12D-4D12-B496-09A46188C021}" type="datetimeFigureOut">
              <a:rPr lang="en-NG" smtClean="0"/>
              <a:t>16/09/2021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41281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99AD4-D12D-4D12-B496-09A46188C021}" type="datetimeFigureOut">
              <a:rPr lang="en-NG" smtClean="0"/>
              <a:t>16/09/2021</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319119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99AD4-D12D-4D12-B496-09A46188C021}" type="datetimeFigureOut">
              <a:rPr lang="en-NG" smtClean="0"/>
              <a:t>16/09/2021</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0950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99AD4-D12D-4D12-B496-09A46188C021}" type="datetimeFigureOut">
              <a:rPr lang="en-NG" smtClean="0"/>
              <a:t>16/09/2021</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276024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99AD4-D12D-4D12-B496-09A46188C021}" type="datetimeFigureOut">
              <a:rPr lang="en-NG" smtClean="0"/>
              <a:t>16/09/2021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37511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99AD4-D12D-4D12-B496-09A46188C021}" type="datetimeFigureOut">
              <a:rPr lang="en-NG" smtClean="0"/>
              <a:t>16/09/2021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5993586-E09E-43D8-803D-A00070553623}" type="slidenum">
              <a:rPr lang="en-NG" smtClean="0"/>
              <a:t>‹#›</a:t>
            </a:fld>
            <a:endParaRPr lang="en-NG"/>
          </a:p>
        </p:txBody>
      </p:sp>
    </p:spTree>
    <p:extLst>
      <p:ext uri="{BB962C8B-B14F-4D97-AF65-F5344CB8AC3E}">
        <p14:creationId xmlns:p14="http://schemas.microsoft.com/office/powerpoint/2010/main" val="106968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699AD4-D12D-4D12-B496-09A46188C021}" type="datetimeFigureOut">
              <a:rPr lang="en-NG" smtClean="0"/>
              <a:t>16/09/2021</a:t>
            </a:fld>
            <a:endParaRPr lang="en-N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N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993586-E09E-43D8-803D-A00070553623}" type="slidenum">
              <a:rPr lang="en-NG" smtClean="0"/>
              <a:t>‹#›</a:t>
            </a:fld>
            <a:endParaRPr lang="en-NG"/>
          </a:p>
        </p:txBody>
      </p:sp>
    </p:spTree>
    <p:extLst>
      <p:ext uri="{BB962C8B-B14F-4D97-AF65-F5344CB8AC3E}">
        <p14:creationId xmlns:p14="http://schemas.microsoft.com/office/powerpoint/2010/main" val="38211436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F4E0-4B65-4D02-9239-5A19C6694C58}"/>
              </a:ext>
            </a:extLst>
          </p:cNvPr>
          <p:cNvSpPr>
            <a:spLocks noGrp="1"/>
          </p:cNvSpPr>
          <p:nvPr>
            <p:ph type="title"/>
          </p:nvPr>
        </p:nvSpPr>
        <p:spPr>
          <a:xfrm>
            <a:off x="1719618" y="170598"/>
            <a:ext cx="9416954" cy="1598241"/>
          </a:xfrm>
        </p:spPr>
        <p:txBody>
          <a:bodyPr>
            <a:noAutofit/>
          </a:bodyPr>
          <a:lstStyle/>
          <a:p>
            <a:pPr algn="ctr"/>
            <a:r>
              <a:rPr lang="en-US" sz="4400" b="1" dirty="0"/>
              <a:t>LEVERAGING DATA SCIENCE FOR CAR PRICING AT DEALERSHIP</a:t>
            </a:r>
            <a:endParaRPr lang="en-NG" sz="4400" b="1" dirty="0"/>
          </a:p>
        </p:txBody>
      </p:sp>
      <p:pic>
        <p:nvPicPr>
          <p:cNvPr id="7" name="Content Placeholder 6">
            <a:extLst>
              <a:ext uri="{FF2B5EF4-FFF2-40B4-BE49-F238E27FC236}">
                <a16:creationId xmlns:a16="http://schemas.microsoft.com/office/drawing/2014/main" id="{7D999452-868D-4822-A4E0-8DE964D58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618" y="2169993"/>
            <a:ext cx="5131558" cy="4517409"/>
          </a:xfrm>
        </p:spPr>
      </p:pic>
      <p:sp>
        <p:nvSpPr>
          <p:cNvPr id="5" name="Text Placeholder 4">
            <a:extLst>
              <a:ext uri="{FF2B5EF4-FFF2-40B4-BE49-F238E27FC236}">
                <a16:creationId xmlns:a16="http://schemas.microsoft.com/office/drawing/2014/main" id="{9FDE3E06-ECD4-45DA-9B5A-C6DBA3C8D455}"/>
              </a:ext>
            </a:extLst>
          </p:cNvPr>
          <p:cNvSpPr>
            <a:spLocks noGrp="1"/>
          </p:cNvSpPr>
          <p:nvPr>
            <p:ph type="body" sz="half" idx="2"/>
          </p:nvPr>
        </p:nvSpPr>
        <p:spPr>
          <a:xfrm>
            <a:off x="7861110" y="5227092"/>
            <a:ext cx="3275462" cy="735557"/>
          </a:xfrm>
        </p:spPr>
        <p:txBody>
          <a:bodyPr/>
          <a:lstStyle/>
          <a:p>
            <a:pPr algn="r"/>
            <a:r>
              <a:rPr lang="en-US" sz="2400" b="1" dirty="0"/>
              <a:t>ORINA TOLULOPE O.</a:t>
            </a:r>
            <a:endParaRPr lang="en-NG" sz="2400" b="1" dirty="0"/>
          </a:p>
          <a:p>
            <a:endParaRPr lang="en-NG" dirty="0"/>
          </a:p>
        </p:txBody>
      </p:sp>
    </p:spTree>
    <p:extLst>
      <p:ext uri="{BB962C8B-B14F-4D97-AF65-F5344CB8AC3E}">
        <p14:creationId xmlns:p14="http://schemas.microsoft.com/office/powerpoint/2010/main" val="202667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D2D7FE00-2373-4208-87E7-C3D51F24E01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07174" y="899410"/>
            <a:ext cx="5310005" cy="5276537"/>
          </a:xfrm>
        </p:spPr>
      </p:pic>
      <p:pic>
        <p:nvPicPr>
          <p:cNvPr id="17" name="Content Placeholder 7">
            <a:extLst>
              <a:ext uri="{FF2B5EF4-FFF2-40B4-BE49-F238E27FC236}">
                <a16:creationId xmlns:a16="http://schemas.microsoft.com/office/drawing/2014/main" id="{FFC9CE47-1906-4D64-BCA4-5EF23902B61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244184" y="899411"/>
            <a:ext cx="5134391" cy="5276536"/>
          </a:xfrm>
        </p:spPr>
      </p:pic>
    </p:spTree>
    <p:extLst>
      <p:ext uri="{BB962C8B-B14F-4D97-AF65-F5344CB8AC3E}">
        <p14:creationId xmlns:p14="http://schemas.microsoft.com/office/powerpoint/2010/main" val="5990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F5036B-AAC4-4B65-9797-CB6D41466E20}"/>
              </a:ext>
            </a:extLst>
          </p:cNvPr>
          <p:cNvSpPr>
            <a:spLocks noGrp="1"/>
          </p:cNvSpPr>
          <p:nvPr>
            <p:ph type="title"/>
          </p:nvPr>
        </p:nvSpPr>
        <p:spPr>
          <a:xfrm>
            <a:off x="1484311" y="569627"/>
            <a:ext cx="10018713" cy="1094282"/>
          </a:xfrm>
        </p:spPr>
        <p:txBody>
          <a:bodyPr>
            <a:normAutofit/>
          </a:bodyPr>
          <a:lstStyle/>
          <a:p>
            <a:pPr algn="l"/>
            <a:r>
              <a:rPr lang="en-US" sz="4400" b="1" dirty="0"/>
              <a:t>CONCLUSION</a:t>
            </a:r>
            <a:endParaRPr lang="en-NG" sz="4400" b="1" dirty="0"/>
          </a:p>
        </p:txBody>
      </p:sp>
      <p:sp>
        <p:nvSpPr>
          <p:cNvPr id="10" name="Content Placeholder 9">
            <a:extLst>
              <a:ext uri="{FF2B5EF4-FFF2-40B4-BE49-F238E27FC236}">
                <a16:creationId xmlns:a16="http://schemas.microsoft.com/office/drawing/2014/main" id="{CADE6C84-1AC4-482E-A7D0-E3D55BAED30B}"/>
              </a:ext>
            </a:extLst>
          </p:cNvPr>
          <p:cNvSpPr>
            <a:spLocks noGrp="1"/>
          </p:cNvSpPr>
          <p:nvPr>
            <p:ph idx="1"/>
          </p:nvPr>
        </p:nvSpPr>
        <p:spPr>
          <a:xfrm>
            <a:off x="1484310" y="1798821"/>
            <a:ext cx="10018713" cy="4317166"/>
          </a:xfrm>
        </p:spPr>
        <p:txBody>
          <a:bodyPr>
            <a:normAutofit lnSpcReduction="10000"/>
          </a:bodyPr>
          <a:lstStyle/>
          <a:p>
            <a:r>
              <a:rPr lang="en-US" dirty="0"/>
              <a:t>The Project aimed to develop a model that can predict car prices with maximum loss of £1500.</a:t>
            </a:r>
          </a:p>
          <a:p>
            <a:r>
              <a:rPr lang="en-US" dirty="0"/>
              <a:t>Using the Data available, I was able to achieve a predictive power with mean error/loss of  £920.15.</a:t>
            </a:r>
          </a:p>
          <a:p>
            <a:pPr marL="0" indent="0">
              <a:buNone/>
            </a:pPr>
            <a:r>
              <a:rPr lang="en-US" b="1" dirty="0"/>
              <a:t>MY RECOMMENDATIONS </a:t>
            </a:r>
          </a:p>
          <a:p>
            <a:r>
              <a:rPr lang="en-US" dirty="0"/>
              <a:t>Incorporation of the our research into the sales department, as this would aid near accurate price within the aforementioned confidence interval/range.</a:t>
            </a:r>
          </a:p>
          <a:p>
            <a:r>
              <a:rPr lang="en-US" dirty="0"/>
              <a:t>Getting more data from more cars and other products in order to improve our predictive power and accuracy.</a:t>
            </a:r>
            <a:endParaRPr lang="en-NG" dirty="0"/>
          </a:p>
        </p:txBody>
      </p:sp>
    </p:spTree>
    <p:extLst>
      <p:ext uri="{BB962C8B-B14F-4D97-AF65-F5344CB8AC3E}">
        <p14:creationId xmlns:p14="http://schemas.microsoft.com/office/powerpoint/2010/main" val="19602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335D-7970-4C9F-8FB7-C9532D553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859" y="479684"/>
            <a:ext cx="9413823" cy="5921115"/>
          </a:xfrm>
        </p:spPr>
      </p:pic>
    </p:spTree>
    <p:extLst>
      <p:ext uri="{BB962C8B-B14F-4D97-AF65-F5344CB8AC3E}">
        <p14:creationId xmlns:p14="http://schemas.microsoft.com/office/powerpoint/2010/main" val="141071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5DBF-7709-4A6F-A647-B81AA68B1545}"/>
              </a:ext>
            </a:extLst>
          </p:cNvPr>
          <p:cNvSpPr>
            <a:spLocks noGrp="1"/>
          </p:cNvSpPr>
          <p:nvPr>
            <p:ph type="title"/>
          </p:nvPr>
        </p:nvSpPr>
        <p:spPr>
          <a:xfrm>
            <a:off x="1484311" y="436728"/>
            <a:ext cx="10018713" cy="859809"/>
          </a:xfrm>
        </p:spPr>
        <p:txBody>
          <a:bodyPr/>
          <a:lstStyle/>
          <a:p>
            <a:pPr algn="l"/>
            <a:r>
              <a:rPr lang="en-US" b="1" dirty="0"/>
              <a:t>EXECUTIVE SUMMARY</a:t>
            </a:r>
            <a:endParaRPr lang="en-NG" b="1" dirty="0"/>
          </a:p>
        </p:txBody>
      </p:sp>
      <p:sp>
        <p:nvSpPr>
          <p:cNvPr id="3" name="Content Placeholder 2">
            <a:extLst>
              <a:ext uri="{FF2B5EF4-FFF2-40B4-BE49-F238E27FC236}">
                <a16:creationId xmlns:a16="http://schemas.microsoft.com/office/drawing/2014/main" id="{FF05215E-69E2-423B-B834-96577D000881}"/>
              </a:ext>
            </a:extLst>
          </p:cNvPr>
          <p:cNvSpPr>
            <a:spLocks noGrp="1"/>
          </p:cNvSpPr>
          <p:nvPr>
            <p:ph idx="1"/>
          </p:nvPr>
        </p:nvSpPr>
        <p:spPr>
          <a:xfrm>
            <a:off x="1484310" y="1460310"/>
            <a:ext cx="10018713" cy="4694829"/>
          </a:xfrm>
        </p:spPr>
        <p:txBody>
          <a:bodyPr>
            <a:normAutofit fontScale="77500" lnSpcReduction="20000"/>
          </a:bodyPr>
          <a:lstStyle/>
          <a:p>
            <a:endParaRPr lang="en-US" dirty="0"/>
          </a:p>
          <a:p>
            <a:r>
              <a:rPr lang="en-US" dirty="0"/>
              <a:t>The prices of new cars in the industry is fixed by the manufacturer with some additional costs incurred by the Government in the form of taxes.</a:t>
            </a:r>
          </a:p>
          <a:p>
            <a:r>
              <a:rPr lang="en-US" dirty="0"/>
              <a:t>So, customers buying a new car can be assured of the money they invest to be worthy.</a:t>
            </a:r>
          </a:p>
          <a:p>
            <a:r>
              <a:rPr lang="en-US" dirty="0"/>
              <a:t> But due to the increased price of new cars and the incapability of customers to buy new cars due to the lack of funds, used cars sales prices of new cars in the industry is fixed by the manufacturer with some additional costs incurred by the Government are on a global increase. </a:t>
            </a:r>
          </a:p>
          <a:p>
            <a:r>
              <a:rPr lang="en-US" dirty="0"/>
              <a:t>There is a need for a used car price prediction system to effectively determine the worthiness of the car using a variety of features.</a:t>
            </a:r>
          </a:p>
          <a:p>
            <a:r>
              <a:rPr lang="en-US" dirty="0"/>
              <a:t>It is also important to know their actual market value while both buying and selling.</a:t>
            </a:r>
          </a:p>
          <a:p>
            <a:r>
              <a:rPr lang="en-US" dirty="0"/>
              <a:t>Analysis was carried out on collected data to predict the price of cars given specific features/attributes.</a:t>
            </a:r>
          </a:p>
          <a:p>
            <a:r>
              <a:rPr lang="en-US" dirty="0"/>
              <a:t>In order to take company wide action as to appropriate used cars’ pricing at the dealership, Attributes such as transmission type, model, mileage, etc. are often considered.</a:t>
            </a:r>
          </a:p>
        </p:txBody>
      </p:sp>
    </p:spTree>
    <p:extLst>
      <p:ext uri="{BB962C8B-B14F-4D97-AF65-F5344CB8AC3E}">
        <p14:creationId xmlns:p14="http://schemas.microsoft.com/office/powerpoint/2010/main" val="320714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BF1C-23B9-423E-8F20-7C9EE07AEB75}"/>
              </a:ext>
            </a:extLst>
          </p:cNvPr>
          <p:cNvSpPr>
            <a:spLocks noGrp="1"/>
          </p:cNvSpPr>
          <p:nvPr>
            <p:ph type="title"/>
          </p:nvPr>
        </p:nvSpPr>
        <p:spPr>
          <a:xfrm>
            <a:off x="1484311" y="685800"/>
            <a:ext cx="10018713" cy="760863"/>
          </a:xfrm>
        </p:spPr>
        <p:txBody>
          <a:bodyPr/>
          <a:lstStyle/>
          <a:p>
            <a:pPr algn="l"/>
            <a:r>
              <a:rPr lang="en-US" b="1" dirty="0"/>
              <a:t>SUMMARY CONTD</a:t>
            </a:r>
            <a:r>
              <a:rPr lang="en-US" dirty="0"/>
              <a:t>.</a:t>
            </a:r>
            <a:endParaRPr lang="en-NG" dirty="0"/>
          </a:p>
        </p:txBody>
      </p:sp>
      <p:sp>
        <p:nvSpPr>
          <p:cNvPr id="3" name="Content Placeholder 2">
            <a:extLst>
              <a:ext uri="{FF2B5EF4-FFF2-40B4-BE49-F238E27FC236}">
                <a16:creationId xmlns:a16="http://schemas.microsoft.com/office/drawing/2014/main" id="{9C2BF858-215A-4594-9C7B-CCB99ED145FE}"/>
              </a:ext>
            </a:extLst>
          </p:cNvPr>
          <p:cNvSpPr>
            <a:spLocks noGrp="1"/>
          </p:cNvSpPr>
          <p:nvPr>
            <p:ph idx="1"/>
          </p:nvPr>
        </p:nvSpPr>
        <p:spPr>
          <a:xfrm>
            <a:off x="1484310" y="1665027"/>
            <a:ext cx="10018713" cy="4126173"/>
          </a:xfrm>
        </p:spPr>
        <p:txBody>
          <a:bodyPr/>
          <a:lstStyle/>
          <a:p>
            <a:pPr marL="0" indent="0">
              <a:buNone/>
            </a:pPr>
            <a:r>
              <a:rPr lang="en-US" b="1" dirty="0"/>
              <a:t>Hypothetical Questions:</a:t>
            </a:r>
          </a:p>
          <a:p>
            <a:r>
              <a:rPr lang="en-US" dirty="0"/>
              <a:t>Is there a relationship between the price of cars and mileage?</a:t>
            </a:r>
          </a:p>
          <a:p>
            <a:r>
              <a:rPr lang="en-US" dirty="0"/>
              <a:t>Does fuel type determine car prices?</a:t>
            </a:r>
          </a:p>
          <a:p>
            <a:r>
              <a:rPr lang="en-US" dirty="0"/>
              <a:t>Can we predict the car prices with minimum error?</a:t>
            </a:r>
          </a:p>
          <a:p>
            <a:endParaRPr lang="en-US" dirty="0"/>
          </a:p>
          <a:p>
            <a:pPr marL="0" indent="0">
              <a:buNone/>
            </a:pPr>
            <a:r>
              <a:rPr lang="en-US" dirty="0"/>
              <a:t>To Bring to the fore about the analysis, the results show viable and actionable insights.</a:t>
            </a:r>
          </a:p>
          <a:p>
            <a:pPr marL="0" indent="0">
              <a:buNone/>
            </a:pPr>
            <a:r>
              <a:rPr lang="en-US" dirty="0"/>
              <a:t>It also gives us very close predictions of car prices.</a:t>
            </a:r>
          </a:p>
        </p:txBody>
      </p:sp>
    </p:spTree>
    <p:extLst>
      <p:ext uri="{BB962C8B-B14F-4D97-AF65-F5344CB8AC3E}">
        <p14:creationId xmlns:p14="http://schemas.microsoft.com/office/powerpoint/2010/main" val="262814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8A3F-8434-478C-851A-0FBF27E2DA92}"/>
              </a:ext>
            </a:extLst>
          </p:cNvPr>
          <p:cNvSpPr>
            <a:spLocks noGrp="1"/>
          </p:cNvSpPr>
          <p:nvPr>
            <p:ph type="title"/>
          </p:nvPr>
        </p:nvSpPr>
        <p:spPr>
          <a:xfrm>
            <a:off x="1484311" y="204716"/>
            <a:ext cx="10018713" cy="791571"/>
          </a:xfrm>
        </p:spPr>
        <p:txBody>
          <a:bodyPr/>
          <a:lstStyle/>
          <a:p>
            <a:pPr algn="l"/>
            <a:r>
              <a:rPr lang="en-US" b="1" dirty="0"/>
              <a:t>INTRODUCTION</a:t>
            </a:r>
            <a:endParaRPr lang="en-NG" b="1" dirty="0"/>
          </a:p>
        </p:txBody>
      </p:sp>
      <p:sp>
        <p:nvSpPr>
          <p:cNvPr id="3" name="Content Placeholder 2">
            <a:extLst>
              <a:ext uri="{FF2B5EF4-FFF2-40B4-BE49-F238E27FC236}">
                <a16:creationId xmlns:a16="http://schemas.microsoft.com/office/drawing/2014/main" id="{BFA8222A-0ACB-4764-81C0-700186D0D4A3}"/>
              </a:ext>
            </a:extLst>
          </p:cNvPr>
          <p:cNvSpPr>
            <a:spLocks noGrp="1"/>
          </p:cNvSpPr>
          <p:nvPr>
            <p:ph idx="1"/>
          </p:nvPr>
        </p:nvSpPr>
        <p:spPr>
          <a:xfrm>
            <a:off x="1484310" y="1187355"/>
            <a:ext cx="10018713" cy="5145206"/>
          </a:xfrm>
        </p:spPr>
        <p:txBody>
          <a:bodyPr>
            <a:normAutofit fontScale="92500" lnSpcReduction="20000"/>
          </a:bodyPr>
          <a:lstStyle/>
          <a:p>
            <a:r>
              <a:rPr lang="en-US" dirty="0"/>
              <a:t>The prices of new cars in the industry is fixed by the manufacturer with some additional costs incurred by the Government in the form of taxes.</a:t>
            </a:r>
          </a:p>
          <a:p>
            <a:r>
              <a:rPr lang="en-US" dirty="0"/>
              <a:t> So, customers buying a new car can be assured of the money they invest to be worthy. </a:t>
            </a:r>
          </a:p>
          <a:p>
            <a:r>
              <a:rPr lang="en-US" dirty="0"/>
              <a:t>But due to the increased price of new cars and the incapability of customers to buy new cars due to the lack of funds, used cars sales prices of new cars in the industry is fixed by the manufacturer with some additional costs incurred by the Government are on a global increase. </a:t>
            </a:r>
          </a:p>
          <a:p>
            <a:r>
              <a:rPr lang="en-US" dirty="0"/>
              <a:t>There is a need for a used car price prediction system to effectively determine the worthiness of the car using a variety of features. </a:t>
            </a:r>
          </a:p>
          <a:p>
            <a:r>
              <a:rPr lang="en-US" dirty="0"/>
              <a:t>Even though there are websites that offers this service, their prediction method may not be the best. </a:t>
            </a:r>
          </a:p>
          <a:p>
            <a:r>
              <a:rPr lang="en-US" dirty="0"/>
              <a:t>Besides, different models and systems may contribute on predicting power for a used car’s actual market value. It is important to know their actual market value while both buying and selling.</a:t>
            </a:r>
            <a:endParaRPr lang="en-NG" dirty="0"/>
          </a:p>
        </p:txBody>
      </p:sp>
    </p:spTree>
    <p:extLst>
      <p:ext uri="{BB962C8B-B14F-4D97-AF65-F5344CB8AC3E}">
        <p14:creationId xmlns:p14="http://schemas.microsoft.com/office/powerpoint/2010/main" val="272256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254E-4092-406A-B973-BCBA7D5DF0BA}"/>
              </a:ext>
            </a:extLst>
          </p:cNvPr>
          <p:cNvSpPr>
            <a:spLocks noGrp="1"/>
          </p:cNvSpPr>
          <p:nvPr>
            <p:ph type="title"/>
          </p:nvPr>
        </p:nvSpPr>
        <p:spPr>
          <a:xfrm>
            <a:off x="1484311" y="685800"/>
            <a:ext cx="10018713" cy="965579"/>
          </a:xfrm>
        </p:spPr>
        <p:txBody>
          <a:bodyPr/>
          <a:lstStyle/>
          <a:p>
            <a:pPr algn="l"/>
            <a:r>
              <a:rPr lang="en-US" b="1" dirty="0"/>
              <a:t>INSIGHTS</a:t>
            </a:r>
            <a:r>
              <a:rPr lang="en-US" dirty="0"/>
              <a:t> </a:t>
            </a:r>
            <a:r>
              <a:rPr lang="en-US" b="1" dirty="0"/>
              <a:t>GATHERED</a:t>
            </a:r>
            <a:endParaRPr lang="en-NG" b="1" dirty="0"/>
          </a:p>
        </p:txBody>
      </p:sp>
      <p:pic>
        <p:nvPicPr>
          <p:cNvPr id="5" name="Content Placeholder 4">
            <a:extLst>
              <a:ext uri="{FF2B5EF4-FFF2-40B4-BE49-F238E27FC236}">
                <a16:creationId xmlns:a16="http://schemas.microsoft.com/office/drawing/2014/main" id="{68D077D0-BFF4-474C-9F6D-0F46C0BA23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1" y="1787857"/>
            <a:ext cx="9251220" cy="4285397"/>
          </a:xfrm>
        </p:spPr>
      </p:pic>
    </p:spTree>
    <p:extLst>
      <p:ext uri="{BB962C8B-B14F-4D97-AF65-F5344CB8AC3E}">
        <p14:creationId xmlns:p14="http://schemas.microsoft.com/office/powerpoint/2010/main" val="106116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F81BB-EAF7-4090-86F0-47952C01A677}"/>
              </a:ext>
            </a:extLst>
          </p:cNvPr>
          <p:cNvSpPr>
            <a:spLocks noGrp="1"/>
          </p:cNvSpPr>
          <p:nvPr>
            <p:ph type="title"/>
          </p:nvPr>
        </p:nvSpPr>
        <p:spPr>
          <a:xfrm>
            <a:off x="1484311" y="272955"/>
            <a:ext cx="10018713" cy="793845"/>
          </a:xfrm>
        </p:spPr>
        <p:txBody>
          <a:bodyPr/>
          <a:lstStyle/>
          <a:p>
            <a:pPr algn="l"/>
            <a:r>
              <a:rPr lang="en-US" b="1" dirty="0"/>
              <a:t>INSIGHTS CONTD.</a:t>
            </a:r>
            <a:endParaRPr lang="en-NG" b="1" dirty="0"/>
          </a:p>
        </p:txBody>
      </p:sp>
      <p:pic>
        <p:nvPicPr>
          <p:cNvPr id="8" name="Content Placeholder 7">
            <a:extLst>
              <a:ext uri="{FF2B5EF4-FFF2-40B4-BE49-F238E27FC236}">
                <a16:creationId xmlns:a16="http://schemas.microsoft.com/office/drawing/2014/main" id="{27493DDD-A267-4EB4-8063-CB01323D7F7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78744" y="1678675"/>
            <a:ext cx="4895849" cy="4493525"/>
          </a:xfrm>
        </p:spPr>
      </p:pic>
      <p:pic>
        <p:nvPicPr>
          <p:cNvPr id="10" name="Content Placeholder 9">
            <a:extLst>
              <a:ext uri="{FF2B5EF4-FFF2-40B4-BE49-F238E27FC236}">
                <a16:creationId xmlns:a16="http://schemas.microsoft.com/office/drawing/2014/main" id="{A93203A9-A7D8-4C4F-ACD7-CC4DA1B5BCF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607174" y="1678675"/>
            <a:ext cx="5252729" cy="4493525"/>
          </a:xfrm>
        </p:spPr>
      </p:pic>
    </p:spTree>
    <p:extLst>
      <p:ext uri="{BB962C8B-B14F-4D97-AF65-F5344CB8AC3E}">
        <p14:creationId xmlns:p14="http://schemas.microsoft.com/office/powerpoint/2010/main" val="282412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27F9-C2AA-4EEB-8EB1-1A6797B43ABE}"/>
              </a:ext>
            </a:extLst>
          </p:cNvPr>
          <p:cNvSpPr>
            <a:spLocks noGrp="1"/>
          </p:cNvSpPr>
          <p:nvPr>
            <p:ph type="title"/>
          </p:nvPr>
        </p:nvSpPr>
        <p:spPr>
          <a:xfrm>
            <a:off x="1484311" y="685800"/>
            <a:ext cx="10018713" cy="719535"/>
          </a:xfrm>
        </p:spPr>
        <p:txBody>
          <a:bodyPr/>
          <a:lstStyle/>
          <a:p>
            <a:pPr algn="l"/>
            <a:r>
              <a:rPr lang="en-US" dirty="0"/>
              <a:t>OBSERVED COUNTS</a:t>
            </a:r>
            <a:endParaRPr lang="en-NG" dirty="0"/>
          </a:p>
        </p:txBody>
      </p:sp>
      <p:pic>
        <p:nvPicPr>
          <p:cNvPr id="6" name="Content Placeholder 5">
            <a:extLst>
              <a:ext uri="{FF2B5EF4-FFF2-40B4-BE49-F238E27FC236}">
                <a16:creationId xmlns:a16="http://schemas.microsoft.com/office/drawing/2014/main" id="{3AEE1C9D-16A5-4515-B4F5-7A81318D07D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89351" y="1618938"/>
            <a:ext cx="5389224" cy="4553262"/>
          </a:xfrm>
        </p:spPr>
      </p:pic>
      <p:pic>
        <p:nvPicPr>
          <p:cNvPr id="8" name="Content Placeholder 7">
            <a:extLst>
              <a:ext uri="{FF2B5EF4-FFF2-40B4-BE49-F238E27FC236}">
                <a16:creationId xmlns:a16="http://schemas.microsoft.com/office/drawing/2014/main" id="{B900A921-3550-4244-A691-E3BE7ACEF79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607174" y="1618938"/>
            <a:ext cx="5389223" cy="4553262"/>
          </a:xfrm>
        </p:spPr>
      </p:pic>
    </p:spTree>
    <p:extLst>
      <p:ext uri="{BB962C8B-B14F-4D97-AF65-F5344CB8AC3E}">
        <p14:creationId xmlns:p14="http://schemas.microsoft.com/office/powerpoint/2010/main" val="359950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A64C0D-55BE-42D5-819A-236F42594D31}"/>
              </a:ext>
            </a:extLst>
          </p:cNvPr>
          <p:cNvSpPr>
            <a:spLocks noGrp="1"/>
          </p:cNvSpPr>
          <p:nvPr>
            <p:ph type="title"/>
          </p:nvPr>
        </p:nvSpPr>
        <p:spPr>
          <a:xfrm>
            <a:off x="1484311" y="685800"/>
            <a:ext cx="10018713" cy="663315"/>
          </a:xfrm>
        </p:spPr>
        <p:txBody>
          <a:bodyPr>
            <a:normAutofit fontScale="90000"/>
          </a:bodyPr>
          <a:lstStyle/>
          <a:p>
            <a:pPr algn="l"/>
            <a:r>
              <a:rPr lang="en-US" b="1" dirty="0"/>
              <a:t>INSIGHTS CONTD.</a:t>
            </a:r>
            <a:endParaRPr lang="en-NG" dirty="0"/>
          </a:p>
        </p:txBody>
      </p:sp>
      <p:pic>
        <p:nvPicPr>
          <p:cNvPr id="8" name="Content Placeholder 7">
            <a:extLst>
              <a:ext uri="{FF2B5EF4-FFF2-40B4-BE49-F238E27FC236}">
                <a16:creationId xmlns:a16="http://schemas.microsoft.com/office/drawing/2014/main" id="{CAE5C8ED-F6DD-423E-A4A8-DF10CBB524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3" y="1693889"/>
            <a:ext cx="10018712" cy="4586990"/>
          </a:xfrm>
        </p:spPr>
      </p:pic>
    </p:spTree>
    <p:extLst>
      <p:ext uri="{BB962C8B-B14F-4D97-AF65-F5344CB8AC3E}">
        <p14:creationId xmlns:p14="http://schemas.microsoft.com/office/powerpoint/2010/main" val="214841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9DB04BE-CF83-4811-859F-FD466A9868F7}"/>
              </a:ext>
            </a:extLst>
          </p:cNvPr>
          <p:cNvGraphicFramePr>
            <a:graphicFrameLocks noGrp="1"/>
          </p:cNvGraphicFramePr>
          <p:nvPr>
            <p:ph sz="half" idx="1"/>
            <p:extLst>
              <p:ext uri="{D42A27DB-BD31-4B8C-83A1-F6EECF244321}">
                <p14:modId xmlns:p14="http://schemas.microsoft.com/office/powerpoint/2010/main" val="3073852135"/>
              </p:ext>
            </p:extLst>
          </p:nvPr>
        </p:nvGraphicFramePr>
        <p:xfrm>
          <a:off x="1484312" y="929390"/>
          <a:ext cx="4099721" cy="5512353"/>
        </p:xfrm>
        <a:graphic>
          <a:graphicData uri="http://schemas.openxmlformats.org/drawingml/2006/table">
            <a:tbl>
              <a:tblPr/>
              <a:tblGrid>
                <a:gridCol w="2100572">
                  <a:extLst>
                    <a:ext uri="{9D8B030D-6E8A-4147-A177-3AD203B41FA5}">
                      <a16:colId xmlns:a16="http://schemas.microsoft.com/office/drawing/2014/main" val="4093417909"/>
                    </a:ext>
                  </a:extLst>
                </a:gridCol>
                <a:gridCol w="1999149">
                  <a:extLst>
                    <a:ext uri="{9D8B030D-6E8A-4147-A177-3AD203B41FA5}">
                      <a16:colId xmlns:a16="http://schemas.microsoft.com/office/drawing/2014/main" val="3272752159"/>
                    </a:ext>
                  </a:extLst>
                </a:gridCol>
              </a:tblGrid>
              <a:tr h="1044041">
                <a:tc>
                  <a:txBody>
                    <a:bodyPr/>
                    <a:lstStyle/>
                    <a:p>
                      <a:pPr algn="l" fontAlgn="b"/>
                      <a:r>
                        <a:rPr lang="en-US" sz="2800" b="1" i="0" u="none" strike="noStrike" dirty="0">
                          <a:solidFill>
                            <a:srgbClr val="FFFFFF"/>
                          </a:solidFill>
                          <a:effectLst/>
                          <a:latin typeface="Calibri" panose="020F0502020204030204" pitchFamily="34" charset="0"/>
                        </a:rPr>
                        <a:t>fuel Type</a:t>
                      </a:r>
                    </a:p>
                  </a:txBody>
                  <a:tcPr marL="15890" marR="15890"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800" b="1" i="0" u="none" strike="noStrike" dirty="0">
                          <a:solidFill>
                            <a:srgbClr val="FFFFFF"/>
                          </a:solidFill>
                          <a:effectLst/>
                          <a:latin typeface="Calibri" panose="020F0502020204030204" pitchFamily="34" charset="0"/>
                        </a:rPr>
                        <a:t>Count</a:t>
                      </a:r>
                    </a:p>
                  </a:txBody>
                  <a:tcPr marL="15890" marR="15890"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848809031"/>
                  </a:ext>
                </a:extLst>
              </a:tr>
              <a:tr h="1044041">
                <a:tc>
                  <a:txBody>
                    <a:bodyPr/>
                    <a:lstStyle/>
                    <a:p>
                      <a:pPr algn="l" fontAlgn="b"/>
                      <a:r>
                        <a:rPr lang="en-US" sz="2400" b="0" i="0" u="none" strike="noStrike" dirty="0">
                          <a:solidFill>
                            <a:srgbClr val="000000"/>
                          </a:solidFill>
                          <a:effectLst/>
                          <a:latin typeface="Calibri" panose="020F0502020204030204" pitchFamily="34" charset="0"/>
                        </a:rPr>
                        <a:t>Petrol</a:t>
                      </a:r>
                    </a:p>
                  </a:txBody>
                  <a:tcPr marL="15890" marR="15890"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2400" b="0" i="0" u="none" strike="noStrike" dirty="0">
                          <a:solidFill>
                            <a:srgbClr val="000000"/>
                          </a:solidFill>
                          <a:effectLst/>
                          <a:latin typeface="Calibri" panose="020F0502020204030204" pitchFamily="34" charset="0"/>
                        </a:rPr>
                        <a:t>4087</a:t>
                      </a:r>
                    </a:p>
                  </a:txBody>
                  <a:tcPr marL="15890" marR="15890"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74406046"/>
                  </a:ext>
                </a:extLst>
              </a:tr>
              <a:tr h="1044041">
                <a:tc>
                  <a:txBody>
                    <a:bodyPr/>
                    <a:lstStyle/>
                    <a:p>
                      <a:pPr algn="l" fontAlgn="b"/>
                      <a:r>
                        <a:rPr lang="en-US" sz="2400" b="0" i="0" u="none" strike="noStrike" dirty="0">
                          <a:solidFill>
                            <a:srgbClr val="000000"/>
                          </a:solidFill>
                          <a:effectLst/>
                          <a:latin typeface="Calibri" panose="020F0502020204030204" pitchFamily="34" charset="0"/>
                        </a:rPr>
                        <a:t>Hybrid</a:t>
                      </a:r>
                    </a:p>
                  </a:txBody>
                  <a:tcPr marL="15890" marR="15890"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2400" b="0" i="0" u="none" strike="noStrike" dirty="0">
                          <a:solidFill>
                            <a:srgbClr val="000000"/>
                          </a:solidFill>
                          <a:effectLst/>
                          <a:latin typeface="Calibri" panose="020F0502020204030204" pitchFamily="34" charset="0"/>
                        </a:rPr>
                        <a:t>2043</a:t>
                      </a:r>
                    </a:p>
                  </a:txBody>
                  <a:tcPr marL="15890" marR="15890"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46830768"/>
                  </a:ext>
                </a:extLst>
              </a:tr>
              <a:tr h="1044041">
                <a:tc>
                  <a:txBody>
                    <a:bodyPr/>
                    <a:lstStyle/>
                    <a:p>
                      <a:pPr algn="l" fontAlgn="b"/>
                      <a:r>
                        <a:rPr lang="en-US" sz="2400" b="0" i="0" u="none" strike="noStrike" dirty="0">
                          <a:solidFill>
                            <a:srgbClr val="000000"/>
                          </a:solidFill>
                          <a:effectLst/>
                          <a:latin typeface="Calibri" panose="020F0502020204030204" pitchFamily="34" charset="0"/>
                        </a:rPr>
                        <a:t>Diesel</a:t>
                      </a:r>
                    </a:p>
                  </a:txBody>
                  <a:tcPr marL="15890" marR="15890"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2400" b="0" i="0" u="none" strike="noStrike" dirty="0">
                          <a:solidFill>
                            <a:srgbClr val="000000"/>
                          </a:solidFill>
                          <a:effectLst/>
                          <a:latin typeface="Calibri" panose="020F0502020204030204" pitchFamily="34" charset="0"/>
                        </a:rPr>
                        <a:t>503</a:t>
                      </a:r>
                    </a:p>
                  </a:txBody>
                  <a:tcPr marL="15890" marR="15890"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90356552"/>
                  </a:ext>
                </a:extLst>
              </a:tr>
              <a:tr h="1336189">
                <a:tc>
                  <a:txBody>
                    <a:bodyPr/>
                    <a:lstStyle/>
                    <a:p>
                      <a:pPr algn="l" fontAlgn="b"/>
                      <a:r>
                        <a:rPr lang="en-US" sz="2400" b="0" i="0" u="none" strike="noStrike" dirty="0">
                          <a:solidFill>
                            <a:srgbClr val="000000"/>
                          </a:solidFill>
                          <a:effectLst/>
                          <a:latin typeface="Calibri" panose="020F0502020204030204" pitchFamily="34" charset="0"/>
                        </a:rPr>
                        <a:t>Other</a:t>
                      </a:r>
                    </a:p>
                  </a:txBody>
                  <a:tcPr marL="15890" marR="15890"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2400" b="0" i="0" u="none" strike="noStrike" dirty="0">
                          <a:solidFill>
                            <a:srgbClr val="000000"/>
                          </a:solidFill>
                          <a:effectLst/>
                          <a:latin typeface="Calibri" panose="020F0502020204030204" pitchFamily="34" charset="0"/>
                        </a:rPr>
                        <a:t>105</a:t>
                      </a:r>
                    </a:p>
                  </a:txBody>
                  <a:tcPr marL="15890" marR="15890"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61827821"/>
                  </a:ext>
                </a:extLst>
              </a:tr>
            </a:tbl>
          </a:graphicData>
        </a:graphic>
      </p:graphicFrame>
      <p:graphicFrame>
        <p:nvGraphicFramePr>
          <p:cNvPr id="7" name="Content Placeholder 6">
            <a:extLst>
              <a:ext uri="{FF2B5EF4-FFF2-40B4-BE49-F238E27FC236}">
                <a16:creationId xmlns:a16="http://schemas.microsoft.com/office/drawing/2014/main" id="{7E9E3184-6764-469E-9276-3B4AC830547D}"/>
              </a:ext>
            </a:extLst>
          </p:cNvPr>
          <p:cNvGraphicFramePr>
            <a:graphicFrameLocks noGrp="1"/>
          </p:cNvGraphicFramePr>
          <p:nvPr>
            <p:ph sz="half" idx="2"/>
            <p:extLst>
              <p:ext uri="{D42A27DB-BD31-4B8C-83A1-F6EECF244321}">
                <p14:modId xmlns:p14="http://schemas.microsoft.com/office/powerpoint/2010/main" val="3993270908"/>
              </p:ext>
            </p:extLst>
          </p:nvPr>
        </p:nvGraphicFramePr>
        <p:xfrm>
          <a:off x="6400799" y="929390"/>
          <a:ext cx="5431810" cy="5512350"/>
        </p:xfrm>
        <a:graphic>
          <a:graphicData uri="http://schemas.openxmlformats.org/drawingml/2006/table">
            <a:tbl>
              <a:tblPr/>
              <a:tblGrid>
                <a:gridCol w="1247643">
                  <a:extLst>
                    <a:ext uri="{9D8B030D-6E8A-4147-A177-3AD203B41FA5}">
                      <a16:colId xmlns:a16="http://schemas.microsoft.com/office/drawing/2014/main" val="3056053872"/>
                    </a:ext>
                  </a:extLst>
                </a:gridCol>
                <a:gridCol w="1171567">
                  <a:extLst>
                    <a:ext uri="{9D8B030D-6E8A-4147-A177-3AD203B41FA5}">
                      <a16:colId xmlns:a16="http://schemas.microsoft.com/office/drawing/2014/main" val="3108788238"/>
                    </a:ext>
                  </a:extLst>
                </a:gridCol>
                <a:gridCol w="1734527">
                  <a:extLst>
                    <a:ext uri="{9D8B030D-6E8A-4147-A177-3AD203B41FA5}">
                      <a16:colId xmlns:a16="http://schemas.microsoft.com/office/drawing/2014/main" val="1480848357"/>
                    </a:ext>
                  </a:extLst>
                </a:gridCol>
                <a:gridCol w="1278073">
                  <a:extLst>
                    <a:ext uri="{9D8B030D-6E8A-4147-A177-3AD203B41FA5}">
                      <a16:colId xmlns:a16="http://schemas.microsoft.com/office/drawing/2014/main" val="1199052543"/>
                    </a:ext>
                  </a:extLst>
                </a:gridCol>
              </a:tblGrid>
              <a:tr h="1226880">
                <a:tc>
                  <a:txBody>
                    <a:bodyPr/>
                    <a:lstStyle/>
                    <a:p>
                      <a:pPr algn="l" fontAlgn="b"/>
                      <a:r>
                        <a:rPr lang="en-US" sz="1800" b="1" i="0" u="none" strike="noStrike" dirty="0">
                          <a:solidFill>
                            <a:srgbClr val="FFFFFF"/>
                          </a:solidFill>
                          <a:effectLst/>
                          <a:latin typeface="Calibri" panose="020F0502020204030204" pitchFamily="34" charset="0"/>
                        </a:rPr>
                        <a:t>index</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TRUE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Predictions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1" i="0" u="none" strike="noStrike">
                          <a:solidFill>
                            <a:srgbClr val="FFFFFF"/>
                          </a:solidFill>
                          <a:effectLst/>
                          <a:latin typeface="Calibri" panose="020F0502020204030204" pitchFamily="34" charset="0"/>
                        </a:rPr>
                        <a:t>Absolute Difference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996830850"/>
                  </a:ext>
                </a:extLst>
              </a:tr>
              <a:tr h="428547">
                <a:tc>
                  <a:txBody>
                    <a:bodyPr/>
                    <a:lstStyle/>
                    <a:p>
                      <a:pPr algn="r" fontAlgn="b"/>
                      <a:r>
                        <a:rPr lang="en-NG"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37440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35767.12083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1672.9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88472119"/>
                  </a:ext>
                </a:extLst>
              </a:tr>
              <a:tr h="428547">
                <a:tc>
                  <a:txBody>
                    <a:bodyPr/>
                    <a:lstStyle/>
                    <a:p>
                      <a:pPr algn="r" fontAlgn="b"/>
                      <a:r>
                        <a:rPr lang="en-NG"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dirty="0">
                          <a:solidFill>
                            <a:srgbClr val="000000"/>
                          </a:solidFill>
                          <a:effectLst/>
                          <a:latin typeface="Calibri" panose="020F0502020204030204" pitchFamily="34" charset="0"/>
                        </a:rPr>
                        <a:t>4159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4216.474393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57.5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950578635"/>
                  </a:ext>
                </a:extLst>
              </a:tr>
              <a:tr h="428547">
                <a:tc>
                  <a:txBody>
                    <a:bodyPr/>
                    <a:lstStyle/>
                    <a:p>
                      <a:pPr algn="r" fontAlgn="b"/>
                      <a:r>
                        <a:rPr lang="en-NG" sz="18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dirty="0">
                          <a:solidFill>
                            <a:srgbClr val="000000"/>
                          </a:solidFill>
                          <a:effectLst/>
                          <a:latin typeface="Calibri" panose="020F0502020204030204" pitchFamily="34" charset="0"/>
                        </a:rPr>
                        <a:t>10600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dirty="0">
                          <a:solidFill>
                            <a:srgbClr val="000000"/>
                          </a:solidFill>
                          <a:effectLst/>
                          <a:latin typeface="Calibri" panose="020F0502020204030204" pitchFamily="34" charset="0"/>
                        </a:rPr>
                        <a:t>11494.35483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dirty="0">
                          <a:solidFill>
                            <a:srgbClr val="000000"/>
                          </a:solidFill>
                          <a:effectLst/>
                          <a:latin typeface="Calibri" panose="020F0502020204030204" pitchFamily="34" charset="0"/>
                        </a:rPr>
                        <a:t>894.4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24508829"/>
                  </a:ext>
                </a:extLst>
              </a:tr>
              <a:tr h="428547">
                <a:tc>
                  <a:txBody>
                    <a:bodyPr/>
                    <a:lstStyle/>
                    <a:p>
                      <a:pPr algn="r" fontAlgn="b"/>
                      <a:r>
                        <a:rPr lang="en-NG" sz="18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8995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10932.29052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dirty="0">
                          <a:solidFill>
                            <a:srgbClr val="000000"/>
                          </a:solidFill>
                          <a:effectLst/>
                          <a:latin typeface="Calibri" panose="020F0502020204030204" pitchFamily="34" charset="0"/>
                        </a:rPr>
                        <a:t>1937.3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08208191"/>
                  </a:ext>
                </a:extLst>
              </a:tr>
              <a:tr h="428547">
                <a:tc>
                  <a:txBody>
                    <a:bodyPr/>
                    <a:lstStyle/>
                    <a:p>
                      <a:pPr algn="r" fontAlgn="b"/>
                      <a:r>
                        <a:rPr lang="en-NG" sz="18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11000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9530.563158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dirty="0">
                          <a:solidFill>
                            <a:srgbClr val="000000"/>
                          </a:solidFill>
                          <a:effectLst/>
                          <a:latin typeface="Calibri" panose="020F0502020204030204" pitchFamily="34" charset="0"/>
                        </a:rPr>
                        <a:t>1469.4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1142291"/>
                  </a:ext>
                </a:extLst>
              </a:tr>
              <a:tr h="428547">
                <a:tc>
                  <a:txBody>
                    <a:bodyPr/>
                    <a:lstStyle/>
                    <a:p>
                      <a:pPr algn="r" fontAlgn="b"/>
                      <a:r>
                        <a:rPr lang="en-NG"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11215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10459.43776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dirty="0">
                          <a:solidFill>
                            <a:srgbClr val="000000"/>
                          </a:solidFill>
                          <a:effectLst/>
                          <a:latin typeface="Calibri" panose="020F0502020204030204" pitchFamily="34" charset="0"/>
                        </a:rPr>
                        <a:t>755.6</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86655893"/>
                  </a:ext>
                </a:extLst>
              </a:tr>
              <a:tr h="428547">
                <a:tc>
                  <a:txBody>
                    <a:bodyPr/>
                    <a:lstStyle/>
                    <a:p>
                      <a:pPr algn="r" fontAlgn="b"/>
                      <a:r>
                        <a:rPr lang="en-NG" sz="18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11295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11310.00894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dirty="0">
                          <a:solidFill>
                            <a:srgbClr val="000000"/>
                          </a:solidFill>
                          <a:effectLst/>
                          <a:latin typeface="Calibri" panose="020F0502020204030204" pitchFamily="34" charset="0"/>
                        </a:rPr>
                        <a:t>15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71679634"/>
                  </a:ext>
                </a:extLst>
              </a:tr>
              <a:tr h="428547">
                <a:tc>
                  <a:txBody>
                    <a:bodyPr/>
                    <a:lstStyle/>
                    <a:p>
                      <a:pPr algn="r" fontAlgn="b"/>
                      <a:r>
                        <a:rPr lang="en-NG" sz="18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11995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13847.09535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dirty="0">
                          <a:solidFill>
                            <a:srgbClr val="000000"/>
                          </a:solidFill>
                          <a:effectLst/>
                          <a:latin typeface="Calibri" panose="020F0502020204030204" pitchFamily="34" charset="0"/>
                        </a:rPr>
                        <a:t>1852.1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64683394"/>
                  </a:ext>
                </a:extLst>
              </a:tr>
              <a:tr h="428547">
                <a:tc>
                  <a:txBody>
                    <a:bodyPr/>
                    <a:lstStyle/>
                    <a:p>
                      <a:pPr algn="r" fontAlgn="b"/>
                      <a:r>
                        <a:rPr lang="en-NG" sz="1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19998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a:solidFill>
                            <a:srgbClr val="000000"/>
                          </a:solidFill>
                          <a:effectLst/>
                          <a:latin typeface="Calibri" panose="020F0502020204030204" pitchFamily="34" charset="0"/>
                        </a:rPr>
                        <a:t>21168.33805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NG" sz="1800" b="0" i="0" u="none" strike="noStrike" dirty="0">
                          <a:solidFill>
                            <a:srgbClr val="000000"/>
                          </a:solidFill>
                          <a:effectLst/>
                          <a:latin typeface="Calibri" panose="020F0502020204030204" pitchFamily="34" charset="0"/>
                        </a:rPr>
                        <a:t>1170.3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71051578"/>
                  </a:ext>
                </a:extLst>
              </a:tr>
              <a:tr h="428547">
                <a:tc>
                  <a:txBody>
                    <a:bodyPr/>
                    <a:lstStyle/>
                    <a:p>
                      <a:pPr algn="r" fontAlgn="b"/>
                      <a:r>
                        <a:rPr lang="en-NG"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11295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a:solidFill>
                            <a:srgbClr val="000000"/>
                          </a:solidFill>
                          <a:effectLst/>
                          <a:latin typeface="Calibri" panose="020F0502020204030204" pitchFamily="34" charset="0"/>
                        </a:rPr>
                        <a:t>11328.04394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NG" sz="1800" b="0" i="0" u="none" strike="noStrike" dirty="0">
                          <a:solidFill>
                            <a:srgbClr val="000000"/>
                          </a:solidFill>
                          <a:effectLst/>
                          <a:latin typeface="Calibri" panose="020F0502020204030204" pitchFamily="34" charset="0"/>
                        </a:rPr>
                        <a:t>33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64952420"/>
                  </a:ext>
                </a:extLst>
              </a:tr>
            </a:tbl>
          </a:graphicData>
        </a:graphic>
      </p:graphicFrame>
    </p:spTree>
    <p:extLst>
      <p:ext uri="{BB962C8B-B14F-4D97-AF65-F5344CB8AC3E}">
        <p14:creationId xmlns:p14="http://schemas.microsoft.com/office/powerpoint/2010/main" val="2962935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378</TotalTime>
  <Words>723</Words>
  <Application>Microsoft Office PowerPoint</Application>
  <PresentationFormat>Widescreen</PresentationFormat>
  <Paragraphs>106</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LEVERAGING DATA SCIENCE FOR CAR PRICING AT DEALERSHIP</vt:lpstr>
      <vt:lpstr>EXECUTIVE SUMMARY</vt:lpstr>
      <vt:lpstr>SUMMARY CONTD.</vt:lpstr>
      <vt:lpstr>INTRODUCTION</vt:lpstr>
      <vt:lpstr>INSIGHTS GATHERED</vt:lpstr>
      <vt:lpstr>INSIGHTS CONTD.</vt:lpstr>
      <vt:lpstr>OBSERVED COUNTS</vt:lpstr>
      <vt:lpstr>INSIGHTS CONTD.</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Tolulope Orina</dc:creator>
  <cp:lastModifiedBy>Tolulope Orina</cp:lastModifiedBy>
  <cp:revision>4</cp:revision>
  <dcterms:created xsi:type="dcterms:W3CDTF">2021-09-15T12:06:01Z</dcterms:created>
  <dcterms:modified xsi:type="dcterms:W3CDTF">2021-09-16T01:16:10Z</dcterms:modified>
</cp:coreProperties>
</file>