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50" r:id="rId6"/>
    <p:sldId id="376" r:id="rId7"/>
    <p:sldId id="373" r:id="rId8"/>
    <p:sldId id="378" r:id="rId9"/>
    <p:sldId id="374" r:id="rId10"/>
    <p:sldId id="377" r:id="rId11"/>
    <p:sldId id="369" r:id="rId12"/>
    <p:sldId id="354" r:id="rId13"/>
    <p:sldId id="362" r:id="rId14"/>
    <p:sldId id="367" r:id="rId15"/>
    <p:sldId id="381" r:id="rId16"/>
    <p:sldId id="382" r:id="rId17"/>
    <p:sldId id="383" r:id="rId18"/>
    <p:sldId id="379" r:id="rId19"/>
    <p:sldId id="380" r:id="rId20"/>
    <p:sldId id="384" r:id="rId21"/>
    <p:sldId id="385" r:id="rId22"/>
    <p:sldId id="3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34" autoAdjust="0"/>
  </p:normalViewPr>
  <p:slideViewPr>
    <p:cSldViewPr snapToGrid="0">
      <p:cViewPr varScale="1">
        <p:scale>
          <a:sx n="74" d="100"/>
          <a:sy n="74" d="100"/>
        </p:scale>
        <p:origin x="59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9/15/2021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9/15/2021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9/15/2021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9/15/2021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9/15/2021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9/15/2021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9/15/2021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9/15/2021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9/15/2021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1160000"/>
          </a:xfrm>
        </p:spPr>
        <p:txBody>
          <a:bodyPr>
            <a:normAutofit/>
          </a:bodyPr>
          <a:lstStyle/>
          <a:p>
            <a:pPr algn="ctr"/>
            <a:r>
              <a:rPr lang="en-US" sz="4800" b="1" dirty="0">
                <a:solidFill>
                  <a:schemeClr val="accent3">
                    <a:lumMod val="75000"/>
                  </a:schemeClr>
                </a:solidFill>
              </a:rPr>
              <a:t>team APACHE: </a:t>
            </a:r>
            <a:br>
              <a:rPr lang="en-US" sz="6000" b="1" dirty="0"/>
            </a:br>
            <a:r>
              <a:rPr lang="en-US" sz="2400" b="1" dirty="0"/>
              <a:t>Predicting the next big coin in cryptocurrency market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2163652"/>
            <a:ext cx="7116670" cy="3400022"/>
          </a:xfrm>
        </p:spPr>
        <p:txBody>
          <a:bodyPr>
            <a:normAutofit fontScale="77500" lnSpcReduction="20000"/>
          </a:bodyPr>
          <a:lstStyle/>
          <a:p>
            <a:r>
              <a:rPr lang="en-US" b="1" dirty="0">
                <a:solidFill>
                  <a:schemeClr val="accent3">
                    <a:lumMod val="75000"/>
                  </a:schemeClr>
                </a:solidFill>
              </a:rPr>
              <a:t>Group Members: </a:t>
            </a:r>
          </a:p>
          <a:p>
            <a:r>
              <a:rPr lang="en-US" sz="1600" dirty="0"/>
              <a:t>ORINA TOLULOPE O.</a:t>
            </a:r>
          </a:p>
          <a:p>
            <a:r>
              <a:rPr lang="en-US" sz="1600" dirty="0"/>
              <a:t>ABIOLA LAWANI</a:t>
            </a:r>
          </a:p>
          <a:p>
            <a:r>
              <a:rPr lang="en-US" sz="1600" dirty="0"/>
              <a:t>YAHYA MARYAM ADEOLA</a:t>
            </a:r>
          </a:p>
          <a:p>
            <a:r>
              <a:rPr lang="en-US" sz="1600" dirty="0"/>
              <a:t>AKINBO GBEKELEOLUWA</a:t>
            </a:r>
          </a:p>
          <a:p>
            <a:r>
              <a:rPr lang="en-US" sz="1600" dirty="0"/>
              <a:t>SINJINI</a:t>
            </a:r>
          </a:p>
          <a:p>
            <a:r>
              <a:rPr lang="en-US" sz="1600" dirty="0"/>
              <a:t>OKPARA ESTHER</a:t>
            </a:r>
          </a:p>
          <a:p>
            <a:r>
              <a:rPr lang="en-US" sz="1600" dirty="0"/>
              <a:t>EROMO</a:t>
            </a:r>
          </a:p>
          <a:p>
            <a:r>
              <a:rPr lang="en-US" sz="1600" dirty="0"/>
              <a:t>JOHN</a:t>
            </a:r>
          </a:p>
          <a:p>
            <a:r>
              <a:rPr lang="en-US" sz="1600" dirty="0"/>
              <a:t>ATEHE STEPHEN</a:t>
            </a:r>
          </a:p>
          <a:p>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03300" y="942871"/>
            <a:ext cx="10152380" cy="587584"/>
          </a:xfrm>
        </p:spPr>
        <p:txBody>
          <a:bodyPr/>
          <a:lstStyle/>
          <a:p>
            <a:r>
              <a:rPr lang="en-US" b="1" dirty="0"/>
              <a:t>EXPLORATORY DATA ANALYSIS</a:t>
            </a:r>
          </a:p>
        </p:txBody>
      </p:sp>
      <p:sp>
        <p:nvSpPr>
          <p:cNvPr id="8" name="Content Placeholder 2">
            <a:extLst>
              <a:ext uri="{FF2B5EF4-FFF2-40B4-BE49-F238E27FC236}">
                <a16:creationId xmlns:a16="http://schemas.microsoft.com/office/drawing/2014/main" id="{86D9FAF3-9263-4E13-86B2-B47D67AFFBA7}"/>
              </a:ext>
            </a:extLst>
          </p:cNvPr>
          <p:cNvSpPr txBox="1">
            <a:spLocks/>
          </p:cNvSpPr>
          <p:nvPr/>
        </p:nvSpPr>
        <p:spPr>
          <a:xfrm>
            <a:off x="5080000" y="1965978"/>
            <a:ext cx="5930900" cy="394154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x-none" sz="3200" b="1" dirty="0">
              <a:solidFill>
                <a:srgbClr val="002060"/>
              </a:solidFill>
            </a:endParaRPr>
          </a:p>
        </p:txBody>
      </p:sp>
      <p:sp>
        <p:nvSpPr>
          <p:cNvPr id="9" name="Content Placeholder 2">
            <a:extLst>
              <a:ext uri="{FF2B5EF4-FFF2-40B4-BE49-F238E27FC236}">
                <a16:creationId xmlns:a16="http://schemas.microsoft.com/office/drawing/2014/main" id="{E2D7A176-8499-48A3-8439-32608D1BB39E}"/>
              </a:ext>
            </a:extLst>
          </p:cNvPr>
          <p:cNvSpPr txBox="1">
            <a:spLocks/>
          </p:cNvSpPr>
          <p:nvPr/>
        </p:nvSpPr>
        <p:spPr>
          <a:xfrm>
            <a:off x="1003300" y="1973589"/>
            <a:ext cx="5461000" cy="394154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x-none" sz="3200" b="1" dirty="0">
              <a:solidFill>
                <a:srgbClr val="002060"/>
              </a:solidFill>
            </a:endParaRPr>
          </a:p>
        </p:txBody>
      </p:sp>
      <p:pic>
        <p:nvPicPr>
          <p:cNvPr id="7" name="Picture 6">
            <a:extLst>
              <a:ext uri="{FF2B5EF4-FFF2-40B4-BE49-F238E27FC236}">
                <a16:creationId xmlns:a16="http://schemas.microsoft.com/office/drawing/2014/main" id="{C8942F3C-47B3-44A0-91FC-8B73971458D2}"/>
              </a:ext>
            </a:extLst>
          </p:cNvPr>
          <p:cNvPicPr>
            <a:picLocks noChangeAspect="1"/>
          </p:cNvPicPr>
          <p:nvPr/>
        </p:nvPicPr>
        <p:blipFill>
          <a:blip r:embed="rId2"/>
          <a:srcRect/>
          <a:stretch/>
        </p:blipFill>
        <p:spPr>
          <a:xfrm>
            <a:off x="1181100" y="1538066"/>
            <a:ext cx="8941373" cy="4243302"/>
          </a:xfrm>
          <a:prstGeom prst="rect">
            <a:avLst/>
          </a:prstGeom>
        </p:spPr>
      </p:pic>
    </p:spTree>
    <p:extLst>
      <p:ext uri="{BB962C8B-B14F-4D97-AF65-F5344CB8AC3E}">
        <p14:creationId xmlns:p14="http://schemas.microsoft.com/office/powerpoint/2010/main" val="135391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03300" y="942871"/>
            <a:ext cx="10152380" cy="587584"/>
          </a:xfrm>
        </p:spPr>
        <p:txBody>
          <a:bodyPr/>
          <a:lstStyle/>
          <a:p>
            <a:r>
              <a:rPr lang="en-US" b="1" dirty="0"/>
              <a:t>EXPLORATORY DATA ANALYSIS</a:t>
            </a:r>
          </a:p>
        </p:txBody>
      </p:sp>
      <p:sp>
        <p:nvSpPr>
          <p:cNvPr id="8" name="Content Placeholder 2">
            <a:extLst>
              <a:ext uri="{FF2B5EF4-FFF2-40B4-BE49-F238E27FC236}">
                <a16:creationId xmlns:a16="http://schemas.microsoft.com/office/drawing/2014/main" id="{86D9FAF3-9263-4E13-86B2-B47D67AFFBA7}"/>
              </a:ext>
            </a:extLst>
          </p:cNvPr>
          <p:cNvSpPr txBox="1">
            <a:spLocks/>
          </p:cNvSpPr>
          <p:nvPr/>
        </p:nvSpPr>
        <p:spPr>
          <a:xfrm>
            <a:off x="5080000" y="1965978"/>
            <a:ext cx="5930900" cy="394154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x-none" sz="3200" b="1" dirty="0">
              <a:solidFill>
                <a:srgbClr val="002060"/>
              </a:solidFill>
            </a:endParaRPr>
          </a:p>
        </p:txBody>
      </p:sp>
      <p:sp>
        <p:nvSpPr>
          <p:cNvPr id="9" name="Content Placeholder 2">
            <a:extLst>
              <a:ext uri="{FF2B5EF4-FFF2-40B4-BE49-F238E27FC236}">
                <a16:creationId xmlns:a16="http://schemas.microsoft.com/office/drawing/2014/main" id="{E2D7A176-8499-48A3-8439-32608D1BB39E}"/>
              </a:ext>
            </a:extLst>
          </p:cNvPr>
          <p:cNvSpPr txBox="1">
            <a:spLocks/>
          </p:cNvSpPr>
          <p:nvPr/>
        </p:nvSpPr>
        <p:spPr>
          <a:xfrm>
            <a:off x="1003300" y="1973589"/>
            <a:ext cx="5461000" cy="394154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x-none" sz="3200" b="1" dirty="0">
              <a:solidFill>
                <a:srgbClr val="002060"/>
              </a:solidFill>
            </a:endParaRPr>
          </a:p>
        </p:txBody>
      </p:sp>
      <p:pic>
        <p:nvPicPr>
          <p:cNvPr id="6" name="Picture 5">
            <a:extLst>
              <a:ext uri="{FF2B5EF4-FFF2-40B4-BE49-F238E27FC236}">
                <a16:creationId xmlns:a16="http://schemas.microsoft.com/office/drawing/2014/main" id="{29DC897B-DF3D-4BDE-AFC3-581635F3486F}"/>
              </a:ext>
            </a:extLst>
          </p:cNvPr>
          <p:cNvPicPr>
            <a:picLocks noChangeAspect="1"/>
          </p:cNvPicPr>
          <p:nvPr/>
        </p:nvPicPr>
        <p:blipFill rotWithShape="1">
          <a:blip r:embed="rId2"/>
          <a:srcRect l="6937" t="6253" r="9670" b="8059"/>
          <a:stretch/>
        </p:blipFill>
        <p:spPr>
          <a:xfrm>
            <a:off x="1003300" y="1530456"/>
            <a:ext cx="9187835" cy="4377062"/>
          </a:xfrm>
          <a:prstGeom prst="rect">
            <a:avLst/>
          </a:prstGeom>
        </p:spPr>
      </p:pic>
    </p:spTree>
    <p:extLst>
      <p:ext uri="{BB962C8B-B14F-4D97-AF65-F5344CB8AC3E}">
        <p14:creationId xmlns:p14="http://schemas.microsoft.com/office/powerpoint/2010/main" val="69638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2585FF41-E315-4857-A915-E014C0C12BA9}"/>
              </a:ext>
            </a:extLst>
          </p:cNvPr>
          <p:cNvPicPr>
            <a:picLocks noGrp="1" noChangeAspect="1"/>
          </p:cNvPicPr>
          <p:nvPr>
            <p:ph sz="half" idx="2"/>
          </p:nvPr>
        </p:nvPicPr>
        <p:blipFill>
          <a:blip r:embed="rId2"/>
          <a:stretch>
            <a:fillRect/>
          </a:stretch>
        </p:blipFill>
        <p:spPr>
          <a:xfrm>
            <a:off x="1096962" y="1532586"/>
            <a:ext cx="5149291" cy="4040730"/>
          </a:xfrm>
        </p:spPr>
      </p:pic>
      <p:sp>
        <p:nvSpPr>
          <p:cNvPr id="14" name="Title 4">
            <a:extLst>
              <a:ext uri="{FF2B5EF4-FFF2-40B4-BE49-F238E27FC236}">
                <a16:creationId xmlns:a16="http://schemas.microsoft.com/office/drawing/2014/main" id="{66570B25-C7B9-4EC3-8A0C-3ADC11AFADBB}"/>
              </a:ext>
            </a:extLst>
          </p:cNvPr>
          <p:cNvSpPr>
            <a:spLocks noGrp="1"/>
          </p:cNvSpPr>
          <p:nvPr>
            <p:ph type="title"/>
          </p:nvPr>
        </p:nvSpPr>
        <p:spPr>
          <a:xfrm>
            <a:off x="1097280" y="942871"/>
            <a:ext cx="10058400" cy="422289"/>
          </a:xfrm>
        </p:spPr>
        <p:txBody>
          <a:bodyPr>
            <a:normAutofit fontScale="90000"/>
          </a:bodyPr>
          <a:lstStyle/>
          <a:p>
            <a:r>
              <a:rPr lang="en-US" b="1" dirty="0"/>
              <a:t>EDA contd.</a:t>
            </a:r>
            <a:endParaRPr lang="en-NG" b="1" dirty="0"/>
          </a:p>
        </p:txBody>
      </p:sp>
      <p:pic>
        <p:nvPicPr>
          <p:cNvPr id="18" name="Content Placeholder 17">
            <a:extLst>
              <a:ext uri="{FF2B5EF4-FFF2-40B4-BE49-F238E27FC236}">
                <a16:creationId xmlns:a16="http://schemas.microsoft.com/office/drawing/2014/main" id="{CADC696E-314B-461F-8447-61132C94C221}"/>
              </a:ext>
            </a:extLst>
          </p:cNvPr>
          <p:cNvPicPr>
            <a:picLocks noGrp="1" noChangeAspect="1"/>
          </p:cNvPicPr>
          <p:nvPr>
            <p:ph sz="quarter" idx="4"/>
          </p:nvPr>
        </p:nvPicPr>
        <p:blipFill>
          <a:blip r:embed="rId3"/>
          <a:stretch>
            <a:fillRect/>
          </a:stretch>
        </p:blipFill>
        <p:spPr>
          <a:xfrm>
            <a:off x="6516688" y="1532190"/>
            <a:ext cx="4638675" cy="4040729"/>
          </a:xfrm>
        </p:spPr>
      </p:pic>
    </p:spTree>
    <p:extLst>
      <p:ext uri="{BB962C8B-B14F-4D97-AF65-F5344CB8AC3E}">
        <p14:creationId xmlns:p14="http://schemas.microsoft.com/office/powerpoint/2010/main" val="123740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250C27-21FD-478B-A3A8-ED0A8A43983F}"/>
              </a:ext>
            </a:extLst>
          </p:cNvPr>
          <p:cNvPicPr>
            <a:picLocks noGrp="1" noChangeAspect="1"/>
          </p:cNvPicPr>
          <p:nvPr>
            <p:ph idx="1"/>
          </p:nvPr>
        </p:nvPicPr>
        <p:blipFill>
          <a:blip r:embed="rId2"/>
          <a:stretch>
            <a:fillRect/>
          </a:stretch>
        </p:blipFill>
        <p:spPr>
          <a:xfrm>
            <a:off x="1828800" y="1841679"/>
            <a:ext cx="8058151" cy="4027309"/>
          </a:xfrm>
        </p:spPr>
      </p:pic>
      <p:sp>
        <p:nvSpPr>
          <p:cNvPr id="3" name="Title 2">
            <a:extLst>
              <a:ext uri="{FF2B5EF4-FFF2-40B4-BE49-F238E27FC236}">
                <a16:creationId xmlns:a16="http://schemas.microsoft.com/office/drawing/2014/main" id="{086C2606-482F-4B45-A7AF-21004C6D175A}"/>
              </a:ext>
            </a:extLst>
          </p:cNvPr>
          <p:cNvSpPr>
            <a:spLocks noGrp="1"/>
          </p:cNvSpPr>
          <p:nvPr>
            <p:ph type="title"/>
          </p:nvPr>
        </p:nvSpPr>
        <p:spPr/>
        <p:txBody>
          <a:bodyPr/>
          <a:lstStyle/>
          <a:p>
            <a:r>
              <a:rPr lang="en-US" b="1" dirty="0"/>
              <a:t>EDA CONTD.</a:t>
            </a:r>
            <a:endParaRPr lang="en-NG" b="1" dirty="0"/>
          </a:p>
        </p:txBody>
      </p:sp>
    </p:spTree>
    <p:extLst>
      <p:ext uri="{BB962C8B-B14F-4D97-AF65-F5344CB8AC3E}">
        <p14:creationId xmlns:p14="http://schemas.microsoft.com/office/powerpoint/2010/main" val="380895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702E61-8607-44B8-A122-24C1E2AF520B}"/>
              </a:ext>
            </a:extLst>
          </p:cNvPr>
          <p:cNvPicPr>
            <a:picLocks noGrp="1" noChangeAspect="1"/>
          </p:cNvPicPr>
          <p:nvPr>
            <p:ph idx="1"/>
          </p:nvPr>
        </p:nvPicPr>
        <p:blipFill>
          <a:blip r:embed="rId2"/>
          <a:stretch>
            <a:fillRect/>
          </a:stretch>
        </p:blipFill>
        <p:spPr>
          <a:xfrm>
            <a:off x="1352282" y="1777285"/>
            <a:ext cx="9543245" cy="4091703"/>
          </a:xfrm>
        </p:spPr>
      </p:pic>
      <p:sp>
        <p:nvSpPr>
          <p:cNvPr id="3" name="Title 2">
            <a:extLst>
              <a:ext uri="{FF2B5EF4-FFF2-40B4-BE49-F238E27FC236}">
                <a16:creationId xmlns:a16="http://schemas.microsoft.com/office/drawing/2014/main" id="{17704355-ED18-4264-8EDD-4869CE1A36A7}"/>
              </a:ext>
            </a:extLst>
          </p:cNvPr>
          <p:cNvSpPr>
            <a:spLocks noGrp="1"/>
          </p:cNvSpPr>
          <p:nvPr>
            <p:ph type="title"/>
          </p:nvPr>
        </p:nvSpPr>
        <p:spPr/>
        <p:txBody>
          <a:bodyPr>
            <a:normAutofit/>
          </a:bodyPr>
          <a:lstStyle/>
          <a:p>
            <a:r>
              <a:rPr lang="en-US" dirty="0"/>
              <a:t>CANDLESTICK PLOT OF ETHEREUM</a:t>
            </a:r>
            <a:endParaRPr lang="en-NG" dirty="0"/>
          </a:p>
        </p:txBody>
      </p:sp>
    </p:spTree>
    <p:extLst>
      <p:ext uri="{BB962C8B-B14F-4D97-AF65-F5344CB8AC3E}">
        <p14:creationId xmlns:p14="http://schemas.microsoft.com/office/powerpoint/2010/main" val="155805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8068E9-F1F8-4C69-BA66-A06ABA29174C}"/>
              </a:ext>
            </a:extLst>
          </p:cNvPr>
          <p:cNvSpPr>
            <a:spLocks noGrp="1"/>
          </p:cNvSpPr>
          <p:nvPr>
            <p:ph type="title"/>
          </p:nvPr>
        </p:nvSpPr>
        <p:spPr>
          <a:xfrm>
            <a:off x="1097280" y="942870"/>
            <a:ext cx="10058400" cy="976081"/>
          </a:xfrm>
        </p:spPr>
        <p:txBody>
          <a:bodyPr>
            <a:normAutofit/>
          </a:bodyPr>
          <a:lstStyle/>
          <a:p>
            <a:r>
              <a:rPr lang="en-US" b="1" dirty="0"/>
              <a:t>FEATURE ENGINEERING</a:t>
            </a:r>
            <a:endParaRPr lang="en-NG" b="1" dirty="0"/>
          </a:p>
        </p:txBody>
      </p:sp>
      <p:graphicFrame>
        <p:nvGraphicFramePr>
          <p:cNvPr id="7" name="Table 4">
            <a:extLst>
              <a:ext uri="{FF2B5EF4-FFF2-40B4-BE49-F238E27FC236}">
                <a16:creationId xmlns:a16="http://schemas.microsoft.com/office/drawing/2014/main" id="{C522D18B-554B-4266-A82F-0F1024ADF7F5}"/>
              </a:ext>
            </a:extLst>
          </p:cNvPr>
          <p:cNvGraphicFramePr>
            <a:graphicFrameLocks noGrp="1"/>
          </p:cNvGraphicFramePr>
          <p:nvPr>
            <p:ph idx="1"/>
            <p:extLst>
              <p:ext uri="{D42A27DB-BD31-4B8C-83A1-F6EECF244321}">
                <p14:modId xmlns:p14="http://schemas.microsoft.com/office/powerpoint/2010/main" val="3794097401"/>
              </p:ext>
            </p:extLst>
          </p:nvPr>
        </p:nvGraphicFramePr>
        <p:xfrm>
          <a:off x="1096963" y="2108200"/>
          <a:ext cx="9853659" cy="3415214"/>
        </p:xfrm>
        <a:graphic>
          <a:graphicData uri="http://schemas.openxmlformats.org/drawingml/2006/table">
            <a:tbl>
              <a:tblPr firstRow="1" bandRow="1">
                <a:tableStyleId>{00A15C55-8517-42AA-B614-E9B94910E393}</a:tableStyleId>
              </a:tblPr>
              <a:tblGrid>
                <a:gridCol w="589987">
                  <a:extLst>
                    <a:ext uri="{9D8B030D-6E8A-4147-A177-3AD203B41FA5}">
                      <a16:colId xmlns:a16="http://schemas.microsoft.com/office/drawing/2014/main" val="3069486569"/>
                    </a:ext>
                  </a:extLst>
                </a:gridCol>
                <a:gridCol w="2235699">
                  <a:extLst>
                    <a:ext uri="{9D8B030D-6E8A-4147-A177-3AD203B41FA5}">
                      <a16:colId xmlns:a16="http://schemas.microsoft.com/office/drawing/2014/main" val="3459178281"/>
                    </a:ext>
                  </a:extLst>
                </a:gridCol>
                <a:gridCol w="7027973">
                  <a:extLst>
                    <a:ext uri="{9D8B030D-6E8A-4147-A177-3AD203B41FA5}">
                      <a16:colId xmlns:a16="http://schemas.microsoft.com/office/drawing/2014/main" val="4076124929"/>
                    </a:ext>
                  </a:extLst>
                </a:gridCol>
              </a:tblGrid>
              <a:tr h="471064">
                <a:tc>
                  <a:txBody>
                    <a:bodyPr/>
                    <a:lstStyle/>
                    <a:p>
                      <a:r>
                        <a:rPr lang="en-US" b="1" dirty="0"/>
                        <a:t>s/n</a:t>
                      </a:r>
                      <a:endParaRPr lang="x-none" b="1" dirty="0"/>
                    </a:p>
                  </a:txBody>
                  <a:tcPr/>
                </a:tc>
                <a:tc>
                  <a:txBody>
                    <a:bodyPr/>
                    <a:lstStyle/>
                    <a:p>
                      <a:r>
                        <a:rPr lang="en-US" b="1" dirty="0"/>
                        <a:t>Feature</a:t>
                      </a:r>
                      <a:endParaRPr lang="x-none" b="1" dirty="0"/>
                    </a:p>
                  </a:txBody>
                  <a:tcPr/>
                </a:tc>
                <a:tc>
                  <a:txBody>
                    <a:bodyPr/>
                    <a:lstStyle/>
                    <a:p>
                      <a:r>
                        <a:rPr lang="en-US" dirty="0"/>
                        <a:t>Description</a:t>
                      </a:r>
                      <a:endParaRPr lang="x-none" dirty="0"/>
                    </a:p>
                  </a:txBody>
                  <a:tcPr/>
                </a:tc>
                <a:extLst>
                  <a:ext uri="{0D108BD9-81ED-4DB2-BD59-A6C34878D82A}">
                    <a16:rowId xmlns:a16="http://schemas.microsoft.com/office/drawing/2014/main" val="1011091553"/>
                  </a:ext>
                </a:extLst>
              </a:tr>
              <a:tr h="588830">
                <a:tc>
                  <a:txBody>
                    <a:bodyPr/>
                    <a:lstStyle/>
                    <a:p>
                      <a:r>
                        <a:rPr lang="en-US" sz="2400" b="0" dirty="0"/>
                        <a:t>1</a:t>
                      </a:r>
                      <a:endParaRPr lang="x-none" sz="2400" b="0" dirty="0"/>
                    </a:p>
                  </a:txBody>
                  <a:tcPr/>
                </a:tc>
                <a:tc>
                  <a:txBody>
                    <a:bodyPr/>
                    <a:lstStyle/>
                    <a:p>
                      <a:r>
                        <a:rPr lang="en-US" sz="2400" b="1" dirty="0"/>
                        <a:t>Volume</a:t>
                      </a:r>
                    </a:p>
                  </a:txBody>
                  <a:tcPr/>
                </a:tc>
                <a:tc>
                  <a:txBody>
                    <a:bodyPr/>
                    <a:lstStyle/>
                    <a:p>
                      <a:pPr marL="0" indent="0">
                        <a:buFont typeface="Wingdings" panose="05000000000000000000" pitchFamily="2" charset="2"/>
                        <a:buNone/>
                      </a:pPr>
                      <a:r>
                        <a:rPr lang="en-US" sz="2400" dirty="0"/>
                        <a:t>This signifies the amount of coins in total.</a:t>
                      </a:r>
                      <a:endParaRPr lang="x-none" sz="2400" dirty="0"/>
                    </a:p>
                  </a:txBody>
                  <a:tcPr/>
                </a:tc>
                <a:extLst>
                  <a:ext uri="{0D108BD9-81ED-4DB2-BD59-A6C34878D82A}">
                    <a16:rowId xmlns:a16="http://schemas.microsoft.com/office/drawing/2014/main" val="2757131802"/>
                  </a:ext>
                </a:extLst>
              </a:tr>
              <a:tr h="588830">
                <a:tc>
                  <a:txBody>
                    <a:bodyPr/>
                    <a:lstStyle/>
                    <a:p>
                      <a:r>
                        <a:rPr lang="en-US" sz="2400" b="0" dirty="0"/>
                        <a:t>2</a:t>
                      </a:r>
                      <a:endParaRPr lang="x-none" sz="2400" b="0" dirty="0"/>
                    </a:p>
                  </a:txBody>
                  <a:tcPr/>
                </a:tc>
                <a:tc>
                  <a:txBody>
                    <a:bodyPr/>
                    <a:lstStyle/>
                    <a:p>
                      <a:r>
                        <a:rPr lang="en-US" sz="2400" b="1" dirty="0" err="1"/>
                        <a:t>daily_return</a:t>
                      </a:r>
                      <a:endParaRPr lang="en-US" sz="2400" b="1" dirty="0"/>
                    </a:p>
                  </a:txBody>
                  <a:tcPr/>
                </a:tc>
                <a:tc>
                  <a:txBody>
                    <a:bodyPr/>
                    <a:lstStyle/>
                    <a:p>
                      <a:pPr marL="0" indent="0">
                        <a:buFont typeface="Wingdings" panose="05000000000000000000" pitchFamily="2" charset="2"/>
                        <a:buNone/>
                      </a:pPr>
                      <a:r>
                        <a:rPr lang="en-GB" sz="2400" b="0" i="0" kern="1200" dirty="0">
                          <a:solidFill>
                            <a:schemeClr val="dk1"/>
                          </a:solidFill>
                          <a:effectLst/>
                          <a:latin typeface="+mn-lt"/>
                          <a:ea typeface="+mn-ea"/>
                          <a:cs typeface="+mn-cs"/>
                        </a:rPr>
                        <a:t>This shows the returns per day </a:t>
                      </a:r>
                      <a:endParaRPr lang="x-none" sz="2400" dirty="0"/>
                    </a:p>
                  </a:txBody>
                  <a:tcPr/>
                </a:tc>
                <a:extLst>
                  <a:ext uri="{0D108BD9-81ED-4DB2-BD59-A6C34878D82A}">
                    <a16:rowId xmlns:a16="http://schemas.microsoft.com/office/drawing/2014/main" val="1388765138"/>
                  </a:ext>
                </a:extLst>
              </a:tr>
              <a:tr h="588830">
                <a:tc>
                  <a:txBody>
                    <a:bodyPr/>
                    <a:lstStyle/>
                    <a:p>
                      <a:r>
                        <a:rPr lang="en-US" sz="2400" b="0" dirty="0"/>
                        <a:t>3</a:t>
                      </a:r>
                      <a:endParaRPr lang="x-none"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Direction</a:t>
                      </a:r>
                    </a:p>
                  </a:txBody>
                  <a:tcPr/>
                </a:tc>
                <a:tc>
                  <a:txBody>
                    <a:bodyPr/>
                    <a:lstStyle/>
                    <a:p>
                      <a:pPr marL="0" indent="0">
                        <a:buFont typeface="Wingdings" panose="05000000000000000000" pitchFamily="2" charset="2"/>
                        <a:buNone/>
                      </a:pPr>
                      <a:r>
                        <a:rPr lang="en-GB" sz="2400" b="0" i="0" kern="1200" dirty="0">
                          <a:solidFill>
                            <a:schemeClr val="dk1"/>
                          </a:solidFill>
                          <a:effectLst/>
                          <a:latin typeface="+mn-lt"/>
                          <a:ea typeface="+mn-ea"/>
                          <a:cs typeface="+mn-cs"/>
                        </a:rPr>
                        <a:t>Indicates if movement is positive or negative</a:t>
                      </a:r>
                      <a:endParaRPr lang="x-none" sz="2400" dirty="0"/>
                    </a:p>
                  </a:txBody>
                  <a:tcPr/>
                </a:tc>
                <a:extLst>
                  <a:ext uri="{0D108BD9-81ED-4DB2-BD59-A6C34878D82A}">
                    <a16:rowId xmlns:a16="http://schemas.microsoft.com/office/drawing/2014/main" val="475836906"/>
                  </a:ext>
                </a:extLst>
              </a:tr>
              <a:tr h="588830">
                <a:tc>
                  <a:txBody>
                    <a:bodyPr/>
                    <a:lstStyle/>
                    <a:p>
                      <a:r>
                        <a:rPr lang="en-US" sz="2400" b="0" dirty="0"/>
                        <a:t>4</a:t>
                      </a:r>
                      <a:endParaRPr lang="x-none" sz="2400" b="0" dirty="0"/>
                    </a:p>
                  </a:txBody>
                  <a:tcPr/>
                </a:tc>
                <a:tc>
                  <a:txBody>
                    <a:bodyPr/>
                    <a:lstStyle/>
                    <a:p>
                      <a:r>
                        <a:rPr lang="en-US" sz="2400" b="1" dirty="0"/>
                        <a:t>MA10</a:t>
                      </a:r>
                      <a:endParaRPr lang="x-none" sz="2400" b="1" dirty="0"/>
                    </a:p>
                  </a:txBody>
                  <a:tcPr/>
                </a:tc>
                <a:tc>
                  <a:txBody>
                    <a:bodyPr/>
                    <a:lstStyle/>
                    <a:p>
                      <a:pPr marL="0" indent="0">
                        <a:buFont typeface="Wingdings" panose="05000000000000000000" pitchFamily="2" charset="2"/>
                        <a:buNone/>
                      </a:pPr>
                      <a:r>
                        <a:rPr lang="en-GB" sz="2400" b="0" i="0" kern="1200" dirty="0">
                          <a:solidFill>
                            <a:schemeClr val="dk1"/>
                          </a:solidFill>
                          <a:effectLst/>
                          <a:latin typeface="+mn-lt"/>
                          <a:ea typeface="+mn-ea"/>
                          <a:cs typeface="+mn-cs"/>
                        </a:rPr>
                        <a:t>Moving Average over 10 days time periods</a:t>
                      </a:r>
                      <a:endParaRPr lang="x-none" sz="2400" dirty="0"/>
                    </a:p>
                  </a:txBody>
                  <a:tcPr/>
                </a:tc>
                <a:extLst>
                  <a:ext uri="{0D108BD9-81ED-4DB2-BD59-A6C34878D82A}">
                    <a16:rowId xmlns:a16="http://schemas.microsoft.com/office/drawing/2014/main" val="2756312931"/>
                  </a:ext>
                </a:extLst>
              </a:tr>
              <a:tr h="588830">
                <a:tc>
                  <a:txBody>
                    <a:bodyPr/>
                    <a:lstStyle/>
                    <a:p>
                      <a:r>
                        <a:rPr lang="en-US" sz="2400" b="0" dirty="0"/>
                        <a:t>5</a:t>
                      </a:r>
                      <a:endParaRPr lang="x-none" sz="2400" b="0" dirty="0"/>
                    </a:p>
                  </a:txBody>
                  <a:tcPr/>
                </a:tc>
                <a:tc>
                  <a:txBody>
                    <a:bodyPr/>
                    <a:lstStyle/>
                    <a:p>
                      <a:r>
                        <a:rPr lang="en-US" sz="2400" b="1" dirty="0"/>
                        <a:t>MA50</a:t>
                      </a:r>
                      <a:endParaRPr lang="x-none" sz="2400" b="1" dirty="0"/>
                    </a:p>
                  </a:txBody>
                  <a:tcPr/>
                </a:tc>
                <a:tc>
                  <a:txBody>
                    <a:bodyPr/>
                    <a:lstStyle/>
                    <a:p>
                      <a:pPr marL="0" indent="0">
                        <a:buFont typeface="Wingdings" panose="05000000000000000000" pitchFamily="2" charset="2"/>
                        <a:buNone/>
                      </a:pPr>
                      <a:r>
                        <a:rPr lang="en-GB" sz="2400" b="0" i="0" kern="1200" dirty="0">
                          <a:solidFill>
                            <a:schemeClr val="dk1"/>
                          </a:solidFill>
                          <a:effectLst/>
                          <a:latin typeface="+mn-lt"/>
                          <a:ea typeface="+mn-ea"/>
                          <a:cs typeface="+mn-cs"/>
                        </a:rPr>
                        <a:t>Moving Average over 50 days time periods</a:t>
                      </a:r>
                      <a:endParaRPr lang="x-none" sz="2400" dirty="0"/>
                    </a:p>
                  </a:txBody>
                  <a:tcPr/>
                </a:tc>
                <a:extLst>
                  <a:ext uri="{0D108BD9-81ED-4DB2-BD59-A6C34878D82A}">
                    <a16:rowId xmlns:a16="http://schemas.microsoft.com/office/drawing/2014/main" val="3120979920"/>
                  </a:ext>
                </a:extLst>
              </a:tr>
            </a:tbl>
          </a:graphicData>
        </a:graphic>
      </p:graphicFrame>
    </p:spTree>
    <p:extLst>
      <p:ext uri="{BB962C8B-B14F-4D97-AF65-F5344CB8AC3E}">
        <p14:creationId xmlns:p14="http://schemas.microsoft.com/office/powerpoint/2010/main" val="259048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87AE622-28ED-47B0-96C8-6C59AB159DD4}"/>
              </a:ext>
            </a:extLst>
          </p:cNvPr>
          <p:cNvSpPr>
            <a:spLocks noGrp="1"/>
          </p:cNvSpPr>
          <p:nvPr>
            <p:ph sz="half" idx="2"/>
          </p:nvPr>
        </p:nvSpPr>
        <p:spPr>
          <a:xfrm>
            <a:off x="1097280" y="1931832"/>
            <a:ext cx="4639736" cy="3937264"/>
          </a:xfrm>
        </p:spPr>
        <p:txBody>
          <a:bodyPr>
            <a:normAutofit/>
          </a:bodyPr>
          <a:lstStyle/>
          <a:p>
            <a:r>
              <a:rPr lang="en-US" b="1" u="sng" dirty="0"/>
              <a:t>Model and Algorithm</a:t>
            </a:r>
          </a:p>
          <a:p>
            <a:r>
              <a:rPr lang="en-US" dirty="0"/>
              <a:t>The problem is consider a time series problem and hence will be solve using the Arima model. However, classical machine learning algorithm will also be put to task to see how they perform.</a:t>
            </a:r>
          </a:p>
          <a:p>
            <a:r>
              <a:rPr lang="en-US" dirty="0"/>
              <a:t>1. Linear Regression</a:t>
            </a:r>
          </a:p>
          <a:p>
            <a:r>
              <a:rPr lang="en-US" dirty="0"/>
              <a:t>2. A.R.I.M.A  model	</a:t>
            </a:r>
          </a:p>
          <a:p>
            <a:endParaRPr lang="en-NG" dirty="0"/>
          </a:p>
        </p:txBody>
      </p:sp>
      <p:sp>
        <p:nvSpPr>
          <p:cNvPr id="9" name="Content Placeholder 8">
            <a:extLst>
              <a:ext uri="{FF2B5EF4-FFF2-40B4-BE49-F238E27FC236}">
                <a16:creationId xmlns:a16="http://schemas.microsoft.com/office/drawing/2014/main" id="{5982304F-D6DC-49C3-BE72-2516C6DF0FF0}"/>
              </a:ext>
            </a:extLst>
          </p:cNvPr>
          <p:cNvSpPr>
            <a:spLocks noGrp="1"/>
          </p:cNvSpPr>
          <p:nvPr>
            <p:ph sz="quarter" idx="4"/>
          </p:nvPr>
        </p:nvSpPr>
        <p:spPr>
          <a:xfrm>
            <a:off x="6515944" y="1931831"/>
            <a:ext cx="4639736" cy="3937263"/>
          </a:xfrm>
        </p:spPr>
        <p:txBody>
          <a:bodyPr>
            <a:normAutofit/>
          </a:bodyPr>
          <a:lstStyle/>
          <a:p>
            <a:r>
              <a:rPr lang="en-US" b="1" u="sng" dirty="0"/>
              <a:t>Evaluation</a:t>
            </a:r>
            <a:r>
              <a:rPr lang="en-US" u="sng" dirty="0"/>
              <a:t> </a:t>
            </a:r>
            <a:r>
              <a:rPr lang="en-US" b="1" u="sng" dirty="0"/>
              <a:t>Metrics</a:t>
            </a:r>
          </a:p>
          <a:p>
            <a:pPr>
              <a:buClrTx/>
              <a:buFont typeface="Arial" panose="020B0604020202020204" pitchFamily="34" charset="0"/>
              <a:buChar char="•"/>
            </a:pPr>
            <a:r>
              <a:rPr lang="en-US" dirty="0"/>
              <a:t>Mean Absolute Error.	</a:t>
            </a:r>
          </a:p>
          <a:p>
            <a:r>
              <a:rPr lang="en-US" b="1" u="sng" dirty="0"/>
              <a:t>Benefits of  the project: </a:t>
            </a:r>
          </a:p>
          <a:p>
            <a:pPr>
              <a:buClrTx/>
              <a:buFont typeface="Arial" panose="020B0604020202020204" pitchFamily="34" charset="0"/>
              <a:buChar char="•"/>
            </a:pPr>
            <a:r>
              <a:rPr lang="en-US" dirty="0"/>
              <a:t>Could save investor from losing money and be intelligent using the knowledge of data and machine learning to guide their investment on cryptocurrency.</a:t>
            </a:r>
          </a:p>
          <a:p>
            <a:pPr>
              <a:buClrTx/>
              <a:buFont typeface="Arial" panose="020B0604020202020204" pitchFamily="34" charset="0"/>
              <a:buChar char="•"/>
            </a:pPr>
            <a:r>
              <a:rPr lang="en-US" dirty="0"/>
              <a:t>Building a world of stable coins</a:t>
            </a:r>
          </a:p>
          <a:p>
            <a:endParaRPr lang="en-NG" dirty="0"/>
          </a:p>
        </p:txBody>
      </p:sp>
      <p:sp>
        <p:nvSpPr>
          <p:cNvPr id="5" name="Title 4">
            <a:extLst>
              <a:ext uri="{FF2B5EF4-FFF2-40B4-BE49-F238E27FC236}">
                <a16:creationId xmlns:a16="http://schemas.microsoft.com/office/drawing/2014/main" id="{3F404873-4CFE-4B33-83CB-5599435D6727}"/>
              </a:ext>
            </a:extLst>
          </p:cNvPr>
          <p:cNvSpPr>
            <a:spLocks noGrp="1"/>
          </p:cNvSpPr>
          <p:nvPr>
            <p:ph type="title"/>
          </p:nvPr>
        </p:nvSpPr>
        <p:spPr/>
        <p:txBody>
          <a:bodyPr/>
          <a:lstStyle/>
          <a:p>
            <a:r>
              <a:rPr lang="en-US" dirty="0"/>
              <a:t>MODEL SELECTION</a:t>
            </a:r>
            <a:endParaRPr lang="en-NG" dirty="0"/>
          </a:p>
        </p:txBody>
      </p:sp>
    </p:spTree>
    <p:extLst>
      <p:ext uri="{BB962C8B-B14F-4D97-AF65-F5344CB8AC3E}">
        <p14:creationId xmlns:p14="http://schemas.microsoft.com/office/powerpoint/2010/main" val="180383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1484FB8C-5FD6-491C-B54C-BC639634D35B}"/>
              </a:ext>
            </a:extLst>
          </p:cNvPr>
          <p:cNvPicPr>
            <a:picLocks noGrp="1" noChangeAspect="1"/>
          </p:cNvPicPr>
          <p:nvPr>
            <p:ph sz="quarter" idx="4"/>
          </p:nvPr>
        </p:nvPicPr>
        <p:blipFill>
          <a:blip r:embed="rId2"/>
          <a:stretch>
            <a:fillRect/>
          </a:stretch>
        </p:blipFill>
        <p:spPr>
          <a:xfrm>
            <a:off x="6233376" y="1673742"/>
            <a:ext cx="5185892" cy="4095993"/>
          </a:xfrm>
        </p:spPr>
      </p:pic>
      <p:sp>
        <p:nvSpPr>
          <p:cNvPr id="4" name="Title 3">
            <a:extLst>
              <a:ext uri="{FF2B5EF4-FFF2-40B4-BE49-F238E27FC236}">
                <a16:creationId xmlns:a16="http://schemas.microsoft.com/office/drawing/2014/main" id="{59BD4F89-B8EB-486B-A901-9F92540144C3}"/>
              </a:ext>
            </a:extLst>
          </p:cNvPr>
          <p:cNvSpPr>
            <a:spLocks noGrp="1"/>
          </p:cNvSpPr>
          <p:nvPr>
            <p:ph type="title"/>
          </p:nvPr>
        </p:nvSpPr>
        <p:spPr/>
        <p:txBody>
          <a:bodyPr/>
          <a:lstStyle/>
          <a:p>
            <a:r>
              <a:rPr lang="en-US" dirty="0"/>
              <a:t>ARIMA MODEL</a:t>
            </a:r>
            <a:endParaRPr lang="en-NG" dirty="0"/>
          </a:p>
        </p:txBody>
      </p:sp>
      <p:pic>
        <p:nvPicPr>
          <p:cNvPr id="14" name="Content Placeholder 13">
            <a:extLst>
              <a:ext uri="{FF2B5EF4-FFF2-40B4-BE49-F238E27FC236}">
                <a16:creationId xmlns:a16="http://schemas.microsoft.com/office/drawing/2014/main" id="{AE8B1407-9174-4CFD-AA39-C66B796D60CE}"/>
              </a:ext>
            </a:extLst>
          </p:cNvPr>
          <p:cNvPicPr>
            <a:picLocks noGrp="1" noChangeAspect="1"/>
          </p:cNvPicPr>
          <p:nvPr>
            <p:ph sz="half" idx="2"/>
          </p:nvPr>
        </p:nvPicPr>
        <p:blipFill>
          <a:blip r:embed="rId3"/>
          <a:stretch>
            <a:fillRect/>
          </a:stretch>
        </p:blipFill>
        <p:spPr>
          <a:xfrm>
            <a:off x="772732" y="1673743"/>
            <a:ext cx="5323267" cy="4095992"/>
          </a:xfrm>
        </p:spPr>
      </p:pic>
    </p:spTree>
    <p:extLst>
      <p:ext uri="{BB962C8B-B14F-4D97-AF65-F5344CB8AC3E}">
        <p14:creationId xmlns:p14="http://schemas.microsoft.com/office/powerpoint/2010/main" val="23307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B4D2B65B-DA0D-4292-8F38-57D013B770CF}"/>
              </a:ext>
            </a:extLst>
          </p:cNvPr>
          <p:cNvPicPr>
            <a:picLocks noGrp="1" noChangeAspect="1"/>
          </p:cNvPicPr>
          <p:nvPr>
            <p:ph sz="quarter" idx="4"/>
          </p:nvPr>
        </p:nvPicPr>
        <p:blipFill>
          <a:blip r:embed="rId2"/>
          <a:stretch>
            <a:fillRect/>
          </a:stretch>
        </p:blipFill>
        <p:spPr>
          <a:xfrm>
            <a:off x="6027314" y="1815921"/>
            <a:ext cx="5128049" cy="4053067"/>
          </a:xfrm>
        </p:spPr>
      </p:pic>
      <p:sp>
        <p:nvSpPr>
          <p:cNvPr id="4" name="Title 3">
            <a:extLst>
              <a:ext uri="{FF2B5EF4-FFF2-40B4-BE49-F238E27FC236}">
                <a16:creationId xmlns:a16="http://schemas.microsoft.com/office/drawing/2014/main" id="{E957DE61-9B55-4671-BE2B-C34B07B99DAF}"/>
              </a:ext>
            </a:extLst>
          </p:cNvPr>
          <p:cNvSpPr>
            <a:spLocks noGrp="1"/>
          </p:cNvSpPr>
          <p:nvPr>
            <p:ph type="title"/>
          </p:nvPr>
        </p:nvSpPr>
        <p:spPr/>
        <p:txBody>
          <a:bodyPr/>
          <a:lstStyle/>
          <a:p>
            <a:r>
              <a:rPr lang="en-US" dirty="0"/>
              <a:t>ARIMA Model Results</a:t>
            </a:r>
            <a:endParaRPr lang="en-NG" dirty="0"/>
          </a:p>
        </p:txBody>
      </p:sp>
      <p:pic>
        <p:nvPicPr>
          <p:cNvPr id="14" name="Content Placeholder 13">
            <a:extLst>
              <a:ext uri="{FF2B5EF4-FFF2-40B4-BE49-F238E27FC236}">
                <a16:creationId xmlns:a16="http://schemas.microsoft.com/office/drawing/2014/main" id="{037E356E-F9F2-4C32-9419-7B99AA5E7C81}"/>
              </a:ext>
            </a:extLst>
          </p:cNvPr>
          <p:cNvPicPr>
            <a:picLocks noGrp="1" noChangeAspect="1"/>
          </p:cNvPicPr>
          <p:nvPr>
            <p:ph sz="half" idx="2"/>
          </p:nvPr>
        </p:nvPicPr>
        <p:blipFill>
          <a:blip r:embed="rId3"/>
          <a:stretch>
            <a:fillRect/>
          </a:stretch>
        </p:blipFill>
        <p:spPr>
          <a:xfrm>
            <a:off x="1036637" y="1815921"/>
            <a:ext cx="4850795" cy="4053067"/>
          </a:xfrm>
        </p:spPr>
      </p:pic>
    </p:spTree>
    <p:extLst>
      <p:ext uri="{BB962C8B-B14F-4D97-AF65-F5344CB8AC3E}">
        <p14:creationId xmlns:p14="http://schemas.microsoft.com/office/powerpoint/2010/main" val="370252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03300" y="942871"/>
            <a:ext cx="10152380" cy="587584"/>
          </a:xfrm>
        </p:spPr>
        <p:txBody>
          <a:bodyPr/>
          <a:lstStyle/>
          <a:p>
            <a:r>
              <a:rPr lang="en-US" b="1" dirty="0"/>
              <a:t>CONCLUSION</a:t>
            </a:r>
          </a:p>
        </p:txBody>
      </p:sp>
      <p:sp>
        <p:nvSpPr>
          <p:cNvPr id="8" name="Content Placeholder 2">
            <a:extLst>
              <a:ext uri="{FF2B5EF4-FFF2-40B4-BE49-F238E27FC236}">
                <a16:creationId xmlns:a16="http://schemas.microsoft.com/office/drawing/2014/main" id="{86D9FAF3-9263-4E13-86B2-B47D67AFFBA7}"/>
              </a:ext>
            </a:extLst>
          </p:cNvPr>
          <p:cNvSpPr txBox="1">
            <a:spLocks/>
          </p:cNvSpPr>
          <p:nvPr/>
        </p:nvSpPr>
        <p:spPr>
          <a:xfrm>
            <a:off x="5080000" y="1965978"/>
            <a:ext cx="5930900" cy="394154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x-none" sz="3200" b="1" dirty="0">
              <a:solidFill>
                <a:srgbClr val="002060"/>
              </a:solidFill>
            </a:endParaRPr>
          </a:p>
        </p:txBody>
      </p:sp>
      <p:sp>
        <p:nvSpPr>
          <p:cNvPr id="9" name="Content Placeholder 2">
            <a:extLst>
              <a:ext uri="{FF2B5EF4-FFF2-40B4-BE49-F238E27FC236}">
                <a16:creationId xmlns:a16="http://schemas.microsoft.com/office/drawing/2014/main" id="{E2D7A176-8499-48A3-8439-32608D1BB39E}"/>
              </a:ext>
            </a:extLst>
          </p:cNvPr>
          <p:cNvSpPr txBox="1">
            <a:spLocks/>
          </p:cNvSpPr>
          <p:nvPr/>
        </p:nvSpPr>
        <p:spPr>
          <a:xfrm>
            <a:off x="1003300" y="1973589"/>
            <a:ext cx="5461000" cy="394154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x-none" sz="3200" b="1" dirty="0">
              <a:solidFill>
                <a:srgbClr val="002060"/>
              </a:solidFill>
            </a:endParaRPr>
          </a:p>
        </p:txBody>
      </p:sp>
      <p:sp>
        <p:nvSpPr>
          <p:cNvPr id="5" name="Content Placeholder 4">
            <a:extLst>
              <a:ext uri="{FF2B5EF4-FFF2-40B4-BE49-F238E27FC236}">
                <a16:creationId xmlns:a16="http://schemas.microsoft.com/office/drawing/2014/main" id="{BE18D758-6A35-46AC-9CB8-1BD02326D586}"/>
              </a:ext>
            </a:extLst>
          </p:cNvPr>
          <p:cNvSpPr>
            <a:spLocks noGrp="1"/>
          </p:cNvSpPr>
          <p:nvPr>
            <p:ph sz="half" idx="2"/>
          </p:nvPr>
        </p:nvSpPr>
        <p:spPr>
          <a:xfrm>
            <a:off x="1181100" y="1821189"/>
            <a:ext cx="9359900" cy="3941540"/>
          </a:xfrm>
        </p:spPr>
        <p:txBody>
          <a:bodyPr>
            <a:normAutofit/>
          </a:bodyPr>
          <a:lstStyle/>
          <a:p>
            <a:pPr marL="0" indent="0">
              <a:buNone/>
            </a:pPr>
            <a:r>
              <a:rPr lang="en-US" sz="2000" b="1" dirty="0"/>
              <a:t>INSIGHTS</a:t>
            </a:r>
            <a:r>
              <a:rPr lang="en-US" sz="2000" dirty="0"/>
              <a:t>:</a:t>
            </a:r>
          </a:p>
          <a:p>
            <a:pPr>
              <a:buFont typeface="Arial" panose="020B0604020202020204" pitchFamily="34" charset="0"/>
              <a:buChar char="•"/>
            </a:pPr>
            <a:r>
              <a:rPr lang="en-US" sz="2000" dirty="0"/>
              <a:t>This project develops machine learning models in the area of cryptocurrency to predict and decipher the coin which would be secure, stable and serve as the next huge investment in the coming years.</a:t>
            </a:r>
          </a:p>
          <a:p>
            <a:pPr marL="0" indent="0">
              <a:buNone/>
            </a:pPr>
            <a:r>
              <a:rPr lang="en-US" sz="2000" b="1" dirty="0"/>
              <a:t>FUTURE WORK AND RECOMMENDATIONS:</a:t>
            </a:r>
          </a:p>
          <a:p>
            <a:pPr>
              <a:buFont typeface="Arial" panose="020B0604020202020204" pitchFamily="34" charset="0"/>
              <a:buChar char="•"/>
            </a:pPr>
            <a:r>
              <a:rPr lang="en-US" sz="2000" b="1" dirty="0"/>
              <a:t>MODEL DEPLOYMENT: DEPLOY OUR ARIMA MODEL FOR PRODUCTION</a:t>
            </a:r>
          </a:p>
          <a:p>
            <a:pPr>
              <a:buFont typeface="Arial" panose="020B0604020202020204" pitchFamily="34" charset="0"/>
              <a:buChar char="•"/>
            </a:pPr>
            <a:r>
              <a:rPr lang="en-US" sz="2000" b="1" dirty="0"/>
              <a:t>GET MORE HISTORICAL DATA</a:t>
            </a:r>
          </a:p>
          <a:p>
            <a:pPr>
              <a:buFont typeface="Arial" panose="020B0604020202020204" pitchFamily="34" charset="0"/>
              <a:buChar char="•"/>
            </a:pPr>
            <a:r>
              <a:rPr lang="en-US" sz="2000" b="1" dirty="0"/>
              <a:t>USE BLEEDING EDGE ML TECHNIQUES: DEEP LEARNING WITH LSTM, PROPHET </a:t>
            </a:r>
          </a:p>
          <a:p>
            <a:pPr marL="0" indent="0">
              <a:buNone/>
            </a:pPr>
            <a:endParaRPr lang="x-none" sz="2000" dirty="0"/>
          </a:p>
        </p:txBody>
      </p:sp>
    </p:spTree>
    <p:extLst>
      <p:ext uri="{BB962C8B-B14F-4D97-AF65-F5344CB8AC3E}">
        <p14:creationId xmlns:p14="http://schemas.microsoft.com/office/powerpoint/2010/main" val="21611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lgn="ctr">
              <a:tabLst>
                <a:tab pos="3308350" algn="l"/>
              </a:tabLst>
            </a:pPr>
            <a:r>
              <a:rPr lang="en-US" sz="3600" dirty="0"/>
              <a:t>Introduction</a:t>
            </a:r>
            <a:endParaRPr lang="en-US" sz="3600" dirty="0">
              <a:solidFill>
                <a:schemeClr val="tx1">
                  <a:lumMod val="85000"/>
                  <a:lumOff val="15000"/>
                </a:schemeClr>
              </a:solidFill>
            </a:endParaRP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057623" y="831286"/>
            <a:ext cx="4385077" cy="5195425"/>
          </a:xfrm>
        </p:spPr>
        <p:txBody>
          <a:bodyPr>
            <a:normAutofit/>
          </a:bodyPr>
          <a:lstStyle/>
          <a:p>
            <a:pPr marL="0" indent="0">
              <a:buNone/>
            </a:pPr>
            <a:r>
              <a:rPr lang="en-GB" sz="2000" b="1" dirty="0"/>
              <a:t>Questions</a:t>
            </a:r>
          </a:p>
          <a:p>
            <a:pPr marL="285750" indent="-285750">
              <a:buFont typeface="Arial" panose="020B0604020202020204" pitchFamily="34" charset="0"/>
              <a:buChar char="•"/>
            </a:pPr>
            <a:r>
              <a:rPr lang="en-GB" sz="2000" dirty="0"/>
              <a:t>Do we all know that investment is the way forward in the aspect of finances?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spc="200" dirty="0"/>
              <a:t>How do we go about it?</a:t>
            </a:r>
          </a:p>
          <a:p>
            <a:pPr marL="285750" indent="-285750">
              <a:buFont typeface="Arial" panose="020B0604020202020204" pitchFamily="34" charset="0"/>
              <a:buChar char="•"/>
            </a:pPr>
            <a:endParaRPr lang="en-GB" sz="2000" spc="200" dirty="0"/>
          </a:p>
          <a:p>
            <a:pPr marL="285750" indent="-285750">
              <a:buFont typeface="Arial" panose="020B0604020202020204" pitchFamily="34" charset="0"/>
              <a:buChar char="•"/>
            </a:pPr>
            <a:r>
              <a:rPr lang="en-GB" sz="2000" spc="200" dirty="0"/>
              <a:t>What coin do we choose out of the thousands available?</a:t>
            </a:r>
          </a:p>
          <a:p>
            <a:pPr marL="285750" indent="-285750">
              <a:buFont typeface="Arial" panose="020B0604020202020204" pitchFamily="34" charset="0"/>
              <a:buChar char="•"/>
            </a:pPr>
            <a:endParaRPr lang="en-US" sz="1800" spc="200" dirty="0"/>
          </a:p>
        </p:txBody>
      </p:sp>
      <p:sp>
        <p:nvSpPr>
          <p:cNvPr id="2" name="TextBox 1">
            <a:extLst>
              <a:ext uri="{FF2B5EF4-FFF2-40B4-BE49-F238E27FC236}">
                <a16:creationId xmlns:a16="http://schemas.microsoft.com/office/drawing/2014/main" id="{186DE41F-2916-4115-AC21-5D8638A2CBD0}"/>
              </a:ext>
            </a:extLst>
          </p:cNvPr>
          <p:cNvSpPr txBox="1"/>
          <p:nvPr/>
        </p:nvSpPr>
        <p:spPr>
          <a:xfrm>
            <a:off x="8017012" y="5405595"/>
            <a:ext cx="2846439" cy="261610"/>
          </a:xfrm>
          <a:prstGeom prst="rect">
            <a:avLst/>
          </a:prstGeom>
          <a:noFill/>
        </p:spPr>
        <p:txBody>
          <a:bodyPr wrap="square" rtlCol="0">
            <a:spAutoFit/>
          </a:bodyPr>
          <a:lstStyle/>
          <a:p>
            <a:r>
              <a:rPr lang="en-US" sz="1100" b="1" dirty="0">
                <a:solidFill>
                  <a:srgbClr val="FF0000"/>
                </a:solidFill>
              </a:rPr>
              <a:t>More Important    --    STABILITY</a:t>
            </a:r>
            <a:endParaRPr lang="x-none" sz="1100" b="1" dirty="0">
              <a:solidFill>
                <a:srgbClr val="FF0000"/>
              </a:solidFill>
            </a:endParaRPr>
          </a:p>
        </p:txBody>
      </p:sp>
    </p:spTree>
    <p:extLst>
      <p:ext uri="{BB962C8B-B14F-4D97-AF65-F5344CB8AC3E}">
        <p14:creationId xmlns:p14="http://schemas.microsoft.com/office/powerpoint/2010/main" val="97197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8AB23D2-8FE4-46A3-A8A7-54FB5E5E84EB}"/>
              </a:ext>
            </a:extLst>
          </p:cNvPr>
          <p:cNvSpPr>
            <a:spLocks noGrp="1"/>
          </p:cNvSpPr>
          <p:nvPr>
            <p:ph sz="half" idx="2"/>
          </p:nvPr>
        </p:nvSpPr>
        <p:spPr>
          <a:xfrm>
            <a:off x="1097279" y="1530456"/>
            <a:ext cx="6256557" cy="4338640"/>
          </a:xfrm>
        </p:spPr>
        <p:txBody>
          <a:bodyPr>
            <a:normAutofit fontScale="92500" lnSpcReduction="10000"/>
          </a:bodyPr>
          <a:lstStyle/>
          <a:p>
            <a:pPr>
              <a:buFont typeface="Courier New" panose="02070309020205020404" pitchFamily="49" charset="0"/>
              <a:buChar char="o"/>
            </a:pPr>
            <a:r>
              <a:rPr lang="en-US" sz="1800" dirty="0">
                <a:cs typeface="Arial" panose="020B0604020202020204" pitchFamily="34" charset="0"/>
              </a:rPr>
              <a:t>Many cryptocurrencies are based on the blockchain technology.</a:t>
            </a:r>
          </a:p>
          <a:p>
            <a:pPr>
              <a:buFont typeface="Courier New" panose="02070309020205020404" pitchFamily="49" charset="0"/>
              <a:buChar char="o"/>
            </a:pPr>
            <a:r>
              <a:rPr lang="en-US" sz="1800" dirty="0">
                <a:cs typeface="Arial" panose="020B0604020202020204" pitchFamily="34" charset="0"/>
              </a:rPr>
              <a:t> Blockchains, which are organizational methods for ensuring the integrity of transactional data and are an essential component of many cryptocurrencies. </a:t>
            </a:r>
          </a:p>
          <a:p>
            <a:pPr>
              <a:buFont typeface="Courier New" panose="02070309020205020404" pitchFamily="49" charset="0"/>
              <a:buChar char="o"/>
            </a:pPr>
            <a:r>
              <a:rPr lang="en-US" sz="1800" dirty="0">
                <a:cs typeface="Arial" panose="020B0604020202020204" pitchFamily="34" charset="0"/>
              </a:rPr>
              <a:t>Cryptocurrencies face criticism for a number of reasons, including their use for illegal activities, exchange rate volatility, and vulnerabilities of the infrastructure underlying them.</a:t>
            </a:r>
          </a:p>
          <a:p>
            <a:pPr>
              <a:buFont typeface="Courier New" panose="02070309020205020404" pitchFamily="49" charset="0"/>
              <a:buChar char="o"/>
            </a:pPr>
            <a:r>
              <a:rPr lang="en-US" sz="1800" dirty="0">
                <a:cs typeface="Arial" panose="020B0604020202020204" pitchFamily="34" charset="0"/>
              </a:rPr>
              <a:t>However, they also have been praised for their portability, divisibility, inflation resistance, and transparency.</a:t>
            </a:r>
          </a:p>
          <a:p>
            <a:pPr>
              <a:buFont typeface="Courier New" panose="02070309020205020404" pitchFamily="49" charset="0"/>
              <a:buChar char="o"/>
            </a:pPr>
            <a:r>
              <a:rPr lang="en-US" sz="1800" dirty="0">
                <a:cs typeface="Arial" panose="020B0604020202020204" pitchFamily="34" charset="0"/>
              </a:rPr>
              <a:t>What if we can predict the next big crypto, with a stable volatility in price and with high returns that will also have the capacity to dominate the crypto world?</a:t>
            </a:r>
            <a:endParaRPr lang="en-GB" sz="1800" dirty="0">
              <a:cs typeface="Arial" panose="020B0604020202020204" pitchFamily="34" charset="0"/>
            </a:endParaRPr>
          </a:p>
          <a:p>
            <a:endParaRPr lang="en-NG" dirty="0"/>
          </a:p>
          <a:p>
            <a:endParaRPr lang="en-NG" dirty="0"/>
          </a:p>
        </p:txBody>
      </p:sp>
      <p:pic>
        <p:nvPicPr>
          <p:cNvPr id="30" name="Content Placeholder 29">
            <a:extLst>
              <a:ext uri="{FF2B5EF4-FFF2-40B4-BE49-F238E27FC236}">
                <a16:creationId xmlns:a16="http://schemas.microsoft.com/office/drawing/2014/main" id="{69F161C7-F206-4E78-854A-A58C02A76A29}"/>
              </a:ext>
            </a:extLst>
          </p:cNvPr>
          <p:cNvPicPr>
            <a:picLocks noGrp="1" noChangeAspect="1"/>
          </p:cNvPicPr>
          <p:nvPr>
            <p:ph sz="quarter" idx="4"/>
          </p:nvPr>
        </p:nvPicPr>
        <p:blipFill>
          <a:blip r:embed="rId2"/>
          <a:stretch>
            <a:fillRect/>
          </a:stretch>
        </p:blipFill>
        <p:spPr>
          <a:xfrm>
            <a:off x="7662930" y="1906073"/>
            <a:ext cx="3616118" cy="3825026"/>
          </a:xfrm>
        </p:spPr>
      </p:pic>
      <p:sp>
        <p:nvSpPr>
          <p:cNvPr id="3" name="Title 2">
            <a:extLst>
              <a:ext uri="{FF2B5EF4-FFF2-40B4-BE49-F238E27FC236}">
                <a16:creationId xmlns:a16="http://schemas.microsoft.com/office/drawing/2014/main" id="{EA95F187-3F86-448D-A2B8-16755B734A79}"/>
              </a:ext>
            </a:extLst>
          </p:cNvPr>
          <p:cNvSpPr>
            <a:spLocks noGrp="1"/>
          </p:cNvSpPr>
          <p:nvPr>
            <p:ph type="title"/>
          </p:nvPr>
        </p:nvSpPr>
        <p:spPr/>
        <p:txBody>
          <a:bodyPr>
            <a:normAutofit/>
          </a:bodyPr>
          <a:lstStyle/>
          <a:p>
            <a:r>
              <a:rPr lang="en-US" sz="3600" b="1" dirty="0">
                <a:solidFill>
                  <a:schemeClr val="tx1"/>
                </a:solidFill>
              </a:rPr>
              <a:t>Problem statement</a:t>
            </a:r>
            <a:endParaRPr lang="en-NG" sz="3600" dirty="0"/>
          </a:p>
        </p:txBody>
      </p:sp>
    </p:spTree>
    <p:extLst>
      <p:ext uri="{BB962C8B-B14F-4D97-AF65-F5344CB8AC3E}">
        <p14:creationId xmlns:p14="http://schemas.microsoft.com/office/powerpoint/2010/main" val="272465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797DCB-449F-4371-A354-0D22905778C9}"/>
              </a:ext>
            </a:extLst>
          </p:cNvPr>
          <p:cNvSpPr>
            <a:spLocks noGrp="1"/>
          </p:cNvSpPr>
          <p:nvPr>
            <p:ph idx="1"/>
          </p:nvPr>
        </p:nvSpPr>
        <p:spPr>
          <a:xfrm>
            <a:off x="1097280" y="1867437"/>
            <a:ext cx="10058400" cy="4001655"/>
          </a:xfrm>
        </p:spPr>
        <p:txBody>
          <a:bodyPr/>
          <a:lstStyle/>
          <a:p>
            <a:pPr marL="0" indent="0">
              <a:buNone/>
            </a:pPr>
            <a:r>
              <a:rPr lang="en-US" sz="2000" b="1" dirty="0"/>
              <a:t>The aim of this project is apply well-reasoned data science methods to predict the next big cryptocurrency .</a:t>
            </a:r>
          </a:p>
          <a:p>
            <a:r>
              <a:rPr lang="en-US" sz="2000" dirty="0"/>
              <a:t>- With high yield on returns.</a:t>
            </a:r>
          </a:p>
          <a:p>
            <a:r>
              <a:rPr lang="en-US" sz="2000" dirty="0"/>
              <a:t>- Stability in price, that is, low volatility in price.</a:t>
            </a:r>
          </a:p>
          <a:p>
            <a:r>
              <a:rPr lang="en-US" sz="2000" dirty="0"/>
              <a:t>- And with the potential to grow in price and dominate the crypto world.</a:t>
            </a:r>
          </a:p>
          <a:p>
            <a:r>
              <a:rPr lang="en-GB" sz="2000" dirty="0"/>
              <a:t>It does so through the use of a machine learning algorithm known as </a:t>
            </a:r>
          </a:p>
          <a:p>
            <a:r>
              <a:rPr lang="en-US" b="1" dirty="0"/>
              <a:t>ARIMA – </a:t>
            </a:r>
            <a:r>
              <a:rPr lang="en-GB" dirty="0"/>
              <a:t>Auto-Regressive Integrated Moving Average model</a:t>
            </a:r>
            <a:endParaRPr lang="en-GB" sz="3600" dirty="0"/>
          </a:p>
          <a:p>
            <a:endParaRPr lang="en-NG" dirty="0"/>
          </a:p>
        </p:txBody>
      </p:sp>
      <p:sp>
        <p:nvSpPr>
          <p:cNvPr id="3" name="Title 2">
            <a:extLst>
              <a:ext uri="{FF2B5EF4-FFF2-40B4-BE49-F238E27FC236}">
                <a16:creationId xmlns:a16="http://schemas.microsoft.com/office/drawing/2014/main" id="{56D2BFDC-F062-4015-AE8A-D65A881D388E}"/>
              </a:ext>
            </a:extLst>
          </p:cNvPr>
          <p:cNvSpPr>
            <a:spLocks noGrp="1"/>
          </p:cNvSpPr>
          <p:nvPr>
            <p:ph type="title"/>
          </p:nvPr>
        </p:nvSpPr>
        <p:spPr>
          <a:xfrm>
            <a:off x="1097280" y="942871"/>
            <a:ext cx="10058400" cy="834414"/>
          </a:xfrm>
        </p:spPr>
        <p:txBody>
          <a:bodyPr/>
          <a:lstStyle/>
          <a:p>
            <a:r>
              <a:rPr lang="en-US" sz="2800" b="1" dirty="0"/>
              <a:t>Project Aim</a:t>
            </a:r>
            <a:endParaRPr lang="en-NG" dirty="0"/>
          </a:p>
        </p:txBody>
      </p:sp>
    </p:spTree>
    <p:extLst>
      <p:ext uri="{BB962C8B-B14F-4D97-AF65-F5344CB8AC3E}">
        <p14:creationId xmlns:p14="http://schemas.microsoft.com/office/powerpoint/2010/main" val="97412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97903A-F893-4CE4-B0B2-E1C3F4A57B0D}"/>
              </a:ext>
            </a:extLst>
          </p:cNvPr>
          <p:cNvSpPr>
            <a:spLocks noGrp="1"/>
          </p:cNvSpPr>
          <p:nvPr>
            <p:ph idx="1"/>
          </p:nvPr>
        </p:nvSpPr>
        <p:spPr>
          <a:xfrm>
            <a:off x="1097280" y="1674255"/>
            <a:ext cx="10058400" cy="4194838"/>
          </a:xfrm>
        </p:spPr>
        <p:txBody>
          <a:bodyPr>
            <a:normAutofit/>
          </a:bodyPr>
          <a:lstStyle/>
          <a:p>
            <a:r>
              <a:rPr lang="en-US" sz="2000" dirty="0"/>
              <a:t>There is currently over 6000 crypto as seen in the </a:t>
            </a:r>
            <a:r>
              <a:rPr lang="en-US" sz="2000" dirty="0" err="1"/>
              <a:t>coinmarket</a:t>
            </a:r>
            <a:r>
              <a:rPr lang="en-US" sz="2000" dirty="0"/>
              <a:t> however this study and prediction is limited to 1200 cryptocurrency.</a:t>
            </a:r>
          </a:p>
          <a:p>
            <a:r>
              <a:rPr lang="en-US" i="1" dirty="0"/>
              <a:t>Three Datasets were used to perform data analysis</a:t>
            </a:r>
            <a:endParaRPr lang="en-US" sz="2000" dirty="0"/>
          </a:p>
          <a:p>
            <a:r>
              <a:rPr lang="en-US" sz="2000" dirty="0"/>
              <a:t>We have scraped Historical data including:</a:t>
            </a:r>
          </a:p>
          <a:p>
            <a:pPr>
              <a:buClrTx/>
              <a:buFont typeface="Arial" panose="020B0604020202020204" pitchFamily="34" charset="0"/>
              <a:buChar char="•"/>
            </a:pPr>
            <a:r>
              <a:rPr lang="en-US" dirty="0"/>
              <a:t>Top Ten Cryptocurrencies Dataset ranging from January, 2015 to September, 2021</a:t>
            </a:r>
          </a:p>
          <a:p>
            <a:pPr>
              <a:buClrTx/>
              <a:buFont typeface="Arial" panose="020B0604020202020204" pitchFamily="34" charset="0"/>
              <a:buChar char="•"/>
            </a:pPr>
            <a:r>
              <a:rPr lang="en-US" dirty="0"/>
              <a:t>Top 49 cryptocurrencies Dataset as at 12th September, 2021</a:t>
            </a:r>
          </a:p>
          <a:p>
            <a:pPr>
              <a:buClrTx/>
              <a:buFont typeface="Arial" panose="020B0604020202020204" pitchFamily="34" charset="0"/>
              <a:buChar char="•"/>
            </a:pPr>
            <a:r>
              <a:rPr lang="en-US" dirty="0"/>
              <a:t>A Cryptocurrency(Ethereum) dataset containing daily data of </a:t>
            </a:r>
            <a:r>
              <a:rPr lang="en-US" dirty="0" err="1"/>
              <a:t>ethereum</a:t>
            </a:r>
            <a:r>
              <a:rPr lang="en-US" dirty="0"/>
              <a:t> from 1st January 2021 till 12th September 2021</a:t>
            </a:r>
            <a:endParaRPr lang="en-US" sz="2000" dirty="0"/>
          </a:p>
          <a:p>
            <a:endParaRPr lang="en-NG" dirty="0"/>
          </a:p>
        </p:txBody>
      </p:sp>
      <p:sp>
        <p:nvSpPr>
          <p:cNvPr id="3" name="Title 2">
            <a:extLst>
              <a:ext uri="{FF2B5EF4-FFF2-40B4-BE49-F238E27FC236}">
                <a16:creationId xmlns:a16="http://schemas.microsoft.com/office/drawing/2014/main" id="{B4CA2F4F-C42F-49E3-A0E1-365FF372BE00}"/>
              </a:ext>
            </a:extLst>
          </p:cNvPr>
          <p:cNvSpPr>
            <a:spLocks noGrp="1"/>
          </p:cNvSpPr>
          <p:nvPr>
            <p:ph type="title"/>
          </p:nvPr>
        </p:nvSpPr>
        <p:spPr>
          <a:xfrm>
            <a:off x="1097280" y="631065"/>
            <a:ext cx="10058400" cy="798490"/>
          </a:xfrm>
        </p:spPr>
        <p:txBody>
          <a:bodyPr>
            <a:normAutofit fontScale="90000"/>
          </a:bodyPr>
          <a:lstStyle/>
          <a:p>
            <a:br>
              <a:rPr lang="en-US" sz="2800" b="1" u="sng" dirty="0"/>
            </a:br>
            <a:r>
              <a:rPr lang="en-US" sz="3100" b="1" dirty="0"/>
              <a:t>Methodology and Project scope</a:t>
            </a:r>
            <a:endParaRPr lang="en-NG" sz="3100" dirty="0"/>
          </a:p>
        </p:txBody>
      </p:sp>
    </p:spTree>
    <p:extLst>
      <p:ext uri="{BB962C8B-B14F-4D97-AF65-F5344CB8AC3E}">
        <p14:creationId xmlns:p14="http://schemas.microsoft.com/office/powerpoint/2010/main" val="2570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623B9-EC49-4B80-B8F4-E61FFF86C0D7}"/>
              </a:ext>
            </a:extLst>
          </p:cNvPr>
          <p:cNvSpPr>
            <a:spLocks noGrp="1"/>
          </p:cNvSpPr>
          <p:nvPr>
            <p:ph idx="1"/>
          </p:nvPr>
        </p:nvSpPr>
        <p:spPr>
          <a:xfrm>
            <a:off x="1066800" y="1700012"/>
            <a:ext cx="10058400" cy="4215118"/>
          </a:xfrm>
        </p:spPr>
        <p:txBody>
          <a:bodyPr>
            <a:normAutofit fontScale="92500" lnSpcReduction="10000"/>
          </a:bodyPr>
          <a:lstStyle/>
          <a:p>
            <a:r>
              <a:rPr lang="en-US" b="1" dirty="0"/>
              <a:t>A Cryptocurrency(Ethereum) dataset containing daily data of Ethereum from 1st January 2021 till 12th September 2021, the features include:</a:t>
            </a:r>
          </a:p>
          <a:p>
            <a:endParaRPr lang="en-US" dirty="0"/>
          </a:p>
          <a:p>
            <a:pPr>
              <a:buClrTx/>
              <a:buFont typeface="Arial" panose="020B0604020202020204" pitchFamily="34" charset="0"/>
              <a:buChar char="•"/>
            </a:pPr>
            <a:r>
              <a:rPr lang="en-US" dirty="0"/>
              <a:t>Date - The Datetime of that time period.</a:t>
            </a:r>
          </a:p>
          <a:p>
            <a:pPr>
              <a:buClrTx/>
              <a:buFont typeface="Arial" panose="020B0604020202020204" pitchFamily="34" charset="0"/>
              <a:buChar char="•"/>
            </a:pPr>
            <a:r>
              <a:rPr lang="en-US" dirty="0"/>
              <a:t>Open - Opening Price for that time period(day, in this case).</a:t>
            </a:r>
          </a:p>
          <a:p>
            <a:pPr>
              <a:buClrTx/>
              <a:buFont typeface="Arial" panose="020B0604020202020204" pitchFamily="34" charset="0"/>
              <a:buChar char="•"/>
            </a:pPr>
            <a:r>
              <a:rPr lang="en-US" dirty="0"/>
              <a:t>High - Highest Price for that time period.</a:t>
            </a:r>
          </a:p>
          <a:p>
            <a:pPr>
              <a:buClrTx/>
              <a:buFont typeface="Arial" panose="020B0604020202020204" pitchFamily="34" charset="0"/>
              <a:buChar char="•"/>
            </a:pPr>
            <a:r>
              <a:rPr lang="en-US" dirty="0"/>
              <a:t> Low - Lowest Price for that timeperiod.</a:t>
            </a:r>
          </a:p>
          <a:p>
            <a:pPr>
              <a:buClrTx/>
              <a:buFont typeface="Arial" panose="020B0604020202020204" pitchFamily="34" charset="0"/>
              <a:buChar char="•"/>
            </a:pPr>
            <a:r>
              <a:rPr lang="en-US" dirty="0"/>
              <a:t>Close - Closing Price for that timeperiod.</a:t>
            </a:r>
          </a:p>
          <a:p>
            <a:pPr>
              <a:buClrTx/>
              <a:buFont typeface="Arial" panose="020B0604020202020204" pitchFamily="34" charset="0"/>
              <a:buChar char="•"/>
            </a:pPr>
            <a:r>
              <a:rPr lang="en-US" dirty="0"/>
              <a:t>Adj Close - The Adjusted Close Price.</a:t>
            </a:r>
          </a:p>
          <a:p>
            <a:pPr>
              <a:buClrTx/>
              <a:buFont typeface="Arial" panose="020B0604020202020204" pitchFamily="34" charset="0"/>
              <a:buChar char="•"/>
            </a:pPr>
            <a:r>
              <a:rPr lang="en-US" dirty="0"/>
              <a:t>Volume - Volume of coin traded per timeperiod</a:t>
            </a:r>
            <a:endParaRPr lang="en-NG" dirty="0"/>
          </a:p>
        </p:txBody>
      </p:sp>
      <p:sp>
        <p:nvSpPr>
          <p:cNvPr id="3" name="Title 2">
            <a:extLst>
              <a:ext uri="{FF2B5EF4-FFF2-40B4-BE49-F238E27FC236}">
                <a16:creationId xmlns:a16="http://schemas.microsoft.com/office/drawing/2014/main" id="{5B418AC4-898B-460D-B7A5-A71568D9A3DF}"/>
              </a:ext>
            </a:extLst>
          </p:cNvPr>
          <p:cNvSpPr>
            <a:spLocks noGrp="1"/>
          </p:cNvSpPr>
          <p:nvPr>
            <p:ph type="title"/>
          </p:nvPr>
        </p:nvSpPr>
        <p:spPr/>
        <p:txBody>
          <a:bodyPr/>
          <a:lstStyle/>
          <a:p>
            <a:r>
              <a:rPr lang="en-US" b="1" dirty="0"/>
              <a:t>DATASET USED FOR PREDICTION</a:t>
            </a:r>
            <a:endParaRPr lang="en-NG" b="1" dirty="0"/>
          </a:p>
        </p:txBody>
      </p:sp>
    </p:spTree>
    <p:extLst>
      <p:ext uri="{BB962C8B-B14F-4D97-AF65-F5344CB8AC3E}">
        <p14:creationId xmlns:p14="http://schemas.microsoft.com/office/powerpoint/2010/main" val="246043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9C5445-9CC2-4C53-96C7-627967387C81}"/>
              </a:ext>
            </a:extLst>
          </p:cNvPr>
          <p:cNvSpPr>
            <a:spLocks noGrp="1"/>
          </p:cNvSpPr>
          <p:nvPr>
            <p:ph idx="1"/>
          </p:nvPr>
        </p:nvSpPr>
        <p:spPr>
          <a:xfrm>
            <a:off x="1097280" y="1530455"/>
            <a:ext cx="10058400" cy="4338637"/>
          </a:xfrm>
        </p:spPr>
        <p:txBody>
          <a:bodyPr/>
          <a:lstStyle/>
          <a:p>
            <a:pPr rtl="0"/>
            <a:r>
              <a:rPr lang="en-US" sz="3200" b="1" dirty="0"/>
              <a:t>Procedure:</a:t>
            </a:r>
          </a:p>
          <a:p>
            <a:pPr rtl="0">
              <a:buClrTx/>
              <a:buFont typeface="Arial" panose="020B0604020202020204" pitchFamily="34" charset="0"/>
              <a:buChar char="•"/>
            </a:pPr>
            <a:r>
              <a:rPr lang="en-US" sz="2800" dirty="0"/>
              <a:t>Perform EDA</a:t>
            </a:r>
          </a:p>
          <a:p>
            <a:pPr rtl="0">
              <a:buClrTx/>
              <a:buFont typeface="Arial" panose="020B0604020202020204" pitchFamily="34" charset="0"/>
              <a:buChar char="•"/>
            </a:pPr>
            <a:r>
              <a:rPr lang="en-US" sz="2800" dirty="0"/>
              <a:t>Feature Engineering for Linear Regression model</a:t>
            </a:r>
          </a:p>
          <a:p>
            <a:pPr rtl="0">
              <a:buClrTx/>
              <a:buFont typeface="Arial" panose="020B0604020202020204" pitchFamily="34" charset="0"/>
              <a:buChar char="•"/>
            </a:pPr>
            <a:r>
              <a:rPr lang="en-US" sz="2800" dirty="0"/>
              <a:t>Use Box-Jenkin's method with ARIMA model</a:t>
            </a:r>
          </a:p>
          <a:p>
            <a:pPr rtl="0">
              <a:buClrTx/>
              <a:buFont typeface="Arial" panose="020B0604020202020204" pitchFamily="34" charset="0"/>
              <a:buChar char="•"/>
            </a:pPr>
            <a:r>
              <a:rPr lang="en-US" sz="2800" dirty="0"/>
              <a:t>Model Evaluation</a:t>
            </a:r>
          </a:p>
          <a:p>
            <a:pPr rtl="0">
              <a:buClrTx/>
              <a:buFont typeface="Arial" panose="020B0604020202020204" pitchFamily="34" charset="0"/>
              <a:buChar char="•"/>
            </a:pPr>
            <a:r>
              <a:rPr lang="en-US" sz="2800" dirty="0"/>
              <a:t>Model Saving and Deployment</a:t>
            </a:r>
          </a:p>
          <a:p>
            <a:endParaRPr lang="en-NG" dirty="0"/>
          </a:p>
        </p:txBody>
      </p:sp>
      <p:sp>
        <p:nvSpPr>
          <p:cNvPr id="3" name="Title 2">
            <a:extLst>
              <a:ext uri="{FF2B5EF4-FFF2-40B4-BE49-F238E27FC236}">
                <a16:creationId xmlns:a16="http://schemas.microsoft.com/office/drawing/2014/main" id="{4CFD8FEC-F5D7-4FEF-9805-F4D022F3E803}"/>
              </a:ext>
            </a:extLst>
          </p:cNvPr>
          <p:cNvSpPr>
            <a:spLocks noGrp="1"/>
          </p:cNvSpPr>
          <p:nvPr>
            <p:ph type="title"/>
          </p:nvPr>
        </p:nvSpPr>
        <p:spPr/>
        <p:txBody>
          <a:bodyPr>
            <a:normAutofit fontScale="90000"/>
          </a:bodyPr>
          <a:lstStyle/>
          <a:p>
            <a:r>
              <a:rPr lang="en-US" b="1" dirty="0"/>
              <a:t>Plan - </a:t>
            </a:r>
            <a:r>
              <a:rPr lang="en-US" b="1" i="1" dirty="0"/>
              <a:t>To predict the future price of Ethereum</a:t>
            </a:r>
            <a:br>
              <a:rPr lang="en-US" b="1" dirty="0"/>
            </a:br>
            <a:endParaRPr lang="en-NG" dirty="0"/>
          </a:p>
        </p:txBody>
      </p:sp>
    </p:spTree>
    <p:extLst>
      <p:ext uri="{BB962C8B-B14F-4D97-AF65-F5344CB8AC3E}">
        <p14:creationId xmlns:p14="http://schemas.microsoft.com/office/powerpoint/2010/main" val="172877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a:xfrm>
            <a:off x="1097280" y="1530456"/>
            <a:ext cx="4639736" cy="401584"/>
          </a:xfrm>
        </p:spPr>
        <p:txBody>
          <a:bodyPr/>
          <a:lstStyle/>
          <a:p>
            <a:r>
              <a:rPr lang="en-US" b="1" dirty="0"/>
              <a:t>Steps</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932040"/>
            <a:ext cx="9764684" cy="3952566"/>
          </a:xfrm>
        </p:spPr>
        <p:txBody>
          <a:bodyPr>
            <a:normAutofit/>
          </a:bodyPr>
          <a:lstStyle/>
          <a:p>
            <a:r>
              <a:rPr lang="en-US" sz="2400" dirty="0">
                <a:solidFill>
                  <a:schemeClr val="tx1">
                    <a:lumMod val="85000"/>
                    <a:lumOff val="15000"/>
                  </a:schemeClr>
                </a:solidFill>
              </a:rPr>
              <a:t>Analysis was performed to give insights into the data and draw some conclusions. Features were identified and null values were removed. Features were converted to their appropriate data types.</a:t>
            </a:r>
          </a:p>
          <a:p>
            <a:r>
              <a:rPr lang="en-US" sz="2400" dirty="0">
                <a:solidFill>
                  <a:schemeClr val="tx1">
                    <a:lumMod val="85000"/>
                    <a:lumOff val="15000"/>
                  </a:schemeClr>
                </a:solidFill>
              </a:rPr>
              <a:t>EDA is necessary so as to feed our model with good information so that it can in turn produce useful output</a:t>
            </a:r>
            <a:r>
              <a:rPr lang="en-US" sz="2800" dirty="0">
                <a:solidFill>
                  <a:schemeClr val="tx1">
                    <a:lumMod val="85000"/>
                    <a:lumOff val="15000"/>
                  </a:schemeClr>
                </a:solidFill>
              </a:rPr>
              <a:t>.</a:t>
            </a:r>
          </a:p>
          <a:p>
            <a:pPr algn="ctr"/>
            <a:r>
              <a:rPr lang="en-US" sz="2800" dirty="0">
                <a:solidFill>
                  <a:schemeClr val="tx1">
                    <a:lumMod val="85000"/>
                    <a:lumOff val="15000"/>
                  </a:schemeClr>
                </a:solidFill>
              </a:rPr>
              <a:t> </a:t>
            </a:r>
            <a:endParaRPr lang="x-none" sz="2800" dirty="0">
              <a:solidFill>
                <a:schemeClr val="tx1">
                  <a:lumMod val="85000"/>
                  <a:lumOff val="15000"/>
                </a:schemeClr>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b="1" dirty="0"/>
              <a:t>EXPLORATORY DATA ANALYSIS (EDA)</a:t>
            </a:r>
          </a:p>
        </p:txBody>
      </p:sp>
    </p:spTree>
    <p:extLst>
      <p:ext uri="{BB962C8B-B14F-4D97-AF65-F5344CB8AC3E}">
        <p14:creationId xmlns:p14="http://schemas.microsoft.com/office/powerpoint/2010/main" val="100228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03300" y="942871"/>
            <a:ext cx="10152380" cy="587584"/>
          </a:xfrm>
        </p:spPr>
        <p:txBody>
          <a:bodyPr/>
          <a:lstStyle/>
          <a:p>
            <a:r>
              <a:rPr lang="en-US" b="1" dirty="0"/>
              <a:t>SYMBOLS AND THEIR NAMES</a:t>
            </a:r>
          </a:p>
        </p:txBody>
      </p:sp>
      <p:sp>
        <p:nvSpPr>
          <p:cNvPr id="9" name="Content Placeholder 2">
            <a:extLst>
              <a:ext uri="{FF2B5EF4-FFF2-40B4-BE49-F238E27FC236}">
                <a16:creationId xmlns:a16="http://schemas.microsoft.com/office/drawing/2014/main" id="{E2D7A176-8499-48A3-8439-32608D1BB39E}"/>
              </a:ext>
            </a:extLst>
          </p:cNvPr>
          <p:cNvSpPr txBox="1">
            <a:spLocks/>
          </p:cNvSpPr>
          <p:nvPr/>
        </p:nvSpPr>
        <p:spPr>
          <a:xfrm>
            <a:off x="1003300" y="1973589"/>
            <a:ext cx="5461000" cy="3941540"/>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Char char=" "/>
              <a:defRPr sz="16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tx1"/>
              </a:buClr>
              <a:buFont typeface="Arial" panose="020B0604020202020204" pitchFamily="34" charset="0"/>
              <a:buChar char="•"/>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endParaRPr lang="en-GB" b="1" dirty="0">
              <a:solidFill>
                <a:srgbClr val="FF0000"/>
              </a:solidFill>
            </a:endParaRPr>
          </a:p>
          <a:p>
            <a:pPr marL="0" indent="0">
              <a:buNone/>
            </a:pPr>
            <a:endParaRPr lang="en-GB" dirty="0"/>
          </a:p>
        </p:txBody>
      </p:sp>
      <p:graphicFrame>
        <p:nvGraphicFramePr>
          <p:cNvPr id="4" name="Table 4">
            <a:extLst>
              <a:ext uri="{FF2B5EF4-FFF2-40B4-BE49-F238E27FC236}">
                <a16:creationId xmlns:a16="http://schemas.microsoft.com/office/drawing/2014/main" id="{8CA1230A-C981-4F4B-AE3E-E69CFC3E1184}"/>
              </a:ext>
            </a:extLst>
          </p:cNvPr>
          <p:cNvGraphicFramePr>
            <a:graphicFrameLocks noGrp="1"/>
          </p:cNvGraphicFramePr>
          <p:nvPr>
            <p:extLst>
              <p:ext uri="{D42A27DB-BD31-4B8C-83A1-F6EECF244321}">
                <p14:modId xmlns:p14="http://schemas.microsoft.com/office/powerpoint/2010/main" val="4167776851"/>
              </p:ext>
            </p:extLst>
          </p:nvPr>
        </p:nvGraphicFramePr>
        <p:xfrm>
          <a:off x="1132020" y="1447266"/>
          <a:ext cx="9894939" cy="5394960"/>
        </p:xfrm>
        <a:graphic>
          <a:graphicData uri="http://schemas.openxmlformats.org/drawingml/2006/table">
            <a:tbl>
              <a:tblPr firstRow="1" bandRow="1">
                <a:tableStyleId>{00A15C55-8517-42AA-B614-E9B94910E393}</a:tableStyleId>
              </a:tblPr>
              <a:tblGrid>
                <a:gridCol w="667283">
                  <a:extLst>
                    <a:ext uri="{9D8B030D-6E8A-4147-A177-3AD203B41FA5}">
                      <a16:colId xmlns:a16="http://schemas.microsoft.com/office/drawing/2014/main" val="3069486569"/>
                    </a:ext>
                  </a:extLst>
                </a:gridCol>
                <a:gridCol w="3945533">
                  <a:extLst>
                    <a:ext uri="{9D8B030D-6E8A-4147-A177-3AD203B41FA5}">
                      <a16:colId xmlns:a16="http://schemas.microsoft.com/office/drawing/2014/main" val="3459178281"/>
                    </a:ext>
                  </a:extLst>
                </a:gridCol>
                <a:gridCol w="5282123">
                  <a:extLst>
                    <a:ext uri="{9D8B030D-6E8A-4147-A177-3AD203B41FA5}">
                      <a16:colId xmlns:a16="http://schemas.microsoft.com/office/drawing/2014/main" val="4076124929"/>
                    </a:ext>
                  </a:extLst>
                </a:gridCol>
              </a:tblGrid>
              <a:tr h="325924">
                <a:tc>
                  <a:txBody>
                    <a:bodyPr/>
                    <a:lstStyle/>
                    <a:p>
                      <a:r>
                        <a:rPr lang="en-US" b="1" dirty="0"/>
                        <a:t>s/n</a:t>
                      </a:r>
                      <a:endParaRPr lang="x-none" b="1" dirty="0"/>
                    </a:p>
                  </a:txBody>
                  <a:tcPr/>
                </a:tc>
                <a:tc>
                  <a:txBody>
                    <a:bodyPr/>
                    <a:lstStyle/>
                    <a:p>
                      <a:r>
                        <a:rPr lang="en-US" b="1" dirty="0"/>
                        <a:t>Symbol</a:t>
                      </a:r>
                      <a:endParaRPr lang="x-none" b="1" dirty="0"/>
                    </a:p>
                  </a:txBody>
                  <a:tcPr/>
                </a:tc>
                <a:tc>
                  <a:txBody>
                    <a:bodyPr/>
                    <a:lstStyle/>
                    <a:p>
                      <a:r>
                        <a:rPr lang="en-US" dirty="0"/>
                        <a:t>Name</a:t>
                      </a:r>
                      <a:endParaRPr lang="x-none" dirty="0"/>
                    </a:p>
                  </a:txBody>
                  <a:tcPr/>
                </a:tc>
                <a:extLst>
                  <a:ext uri="{0D108BD9-81ED-4DB2-BD59-A6C34878D82A}">
                    <a16:rowId xmlns:a16="http://schemas.microsoft.com/office/drawing/2014/main" val="1011091553"/>
                  </a:ext>
                </a:extLst>
              </a:tr>
              <a:tr h="407405">
                <a:tc>
                  <a:txBody>
                    <a:bodyPr/>
                    <a:lstStyle/>
                    <a:p>
                      <a:r>
                        <a:rPr lang="en-US" sz="2400" b="0" dirty="0"/>
                        <a:t>1</a:t>
                      </a:r>
                      <a:endParaRPr lang="x-none" sz="2400" b="0" dirty="0"/>
                    </a:p>
                  </a:txBody>
                  <a:tcPr/>
                </a:tc>
                <a:tc>
                  <a:txBody>
                    <a:bodyPr/>
                    <a:lstStyle/>
                    <a:p>
                      <a:r>
                        <a:rPr lang="en-US" sz="1800" b="1" dirty="0"/>
                        <a:t>ADA-USD</a:t>
                      </a:r>
                    </a:p>
                  </a:txBody>
                  <a:tcPr/>
                </a:tc>
                <a:tc>
                  <a:txBody>
                    <a:bodyPr/>
                    <a:lstStyle/>
                    <a:p>
                      <a:pPr marL="0" indent="0">
                        <a:buFont typeface="Wingdings" panose="05000000000000000000" pitchFamily="2" charset="2"/>
                        <a:buNone/>
                      </a:pPr>
                      <a:r>
                        <a:rPr lang="en-GB" sz="1800" b="0" i="0" kern="1200" dirty="0" err="1">
                          <a:solidFill>
                            <a:schemeClr val="dk1"/>
                          </a:solidFill>
                          <a:effectLst/>
                          <a:latin typeface="+mn-lt"/>
                          <a:ea typeface="+mn-ea"/>
                          <a:cs typeface="+mn-cs"/>
                        </a:rPr>
                        <a:t>Cardano</a:t>
                      </a:r>
                      <a:r>
                        <a:rPr lang="en-GB" sz="1800" b="0" i="0" kern="1200" dirty="0">
                          <a:solidFill>
                            <a:schemeClr val="dk1"/>
                          </a:solidFill>
                          <a:effectLst/>
                          <a:latin typeface="+mn-lt"/>
                          <a:ea typeface="+mn-ea"/>
                          <a:cs typeface="+mn-cs"/>
                        </a:rPr>
                        <a:t> USD</a:t>
                      </a:r>
                      <a:endParaRPr lang="x-none" sz="2400" dirty="0"/>
                    </a:p>
                  </a:txBody>
                  <a:tcPr/>
                </a:tc>
                <a:extLst>
                  <a:ext uri="{0D108BD9-81ED-4DB2-BD59-A6C34878D82A}">
                    <a16:rowId xmlns:a16="http://schemas.microsoft.com/office/drawing/2014/main" val="2757131802"/>
                  </a:ext>
                </a:extLst>
              </a:tr>
              <a:tr h="407405">
                <a:tc>
                  <a:txBody>
                    <a:bodyPr/>
                    <a:lstStyle/>
                    <a:p>
                      <a:r>
                        <a:rPr lang="en-US" sz="2400" b="0" dirty="0"/>
                        <a:t>2</a:t>
                      </a:r>
                      <a:endParaRPr lang="x-none" sz="2400" b="0" dirty="0"/>
                    </a:p>
                  </a:txBody>
                  <a:tcPr/>
                </a:tc>
                <a:tc>
                  <a:txBody>
                    <a:bodyPr/>
                    <a:lstStyle/>
                    <a:p>
                      <a:r>
                        <a:rPr lang="en-US" sz="1800" b="1" dirty="0"/>
                        <a:t>BNB-USD</a:t>
                      </a:r>
                    </a:p>
                  </a:txBody>
                  <a:tcPr/>
                </a:tc>
                <a:tc>
                  <a:txBody>
                    <a:bodyPr/>
                    <a:lstStyle/>
                    <a:p>
                      <a:pPr marL="0" indent="0">
                        <a:buFont typeface="Wingdings" panose="05000000000000000000" pitchFamily="2" charset="2"/>
                        <a:buNone/>
                      </a:pPr>
                      <a:r>
                        <a:rPr lang="en-GB" sz="1800" b="0" i="0" kern="1200" dirty="0" err="1">
                          <a:solidFill>
                            <a:schemeClr val="dk1"/>
                          </a:solidFill>
                          <a:effectLst/>
                          <a:latin typeface="+mn-lt"/>
                          <a:ea typeface="+mn-ea"/>
                          <a:cs typeface="+mn-cs"/>
                        </a:rPr>
                        <a:t>BinanceCoin</a:t>
                      </a:r>
                      <a:r>
                        <a:rPr lang="en-GB" sz="1800" b="0" i="0" kern="1200" dirty="0">
                          <a:solidFill>
                            <a:schemeClr val="dk1"/>
                          </a:solidFill>
                          <a:effectLst/>
                          <a:latin typeface="+mn-lt"/>
                          <a:ea typeface="+mn-ea"/>
                          <a:cs typeface="+mn-cs"/>
                        </a:rPr>
                        <a:t> USD</a:t>
                      </a:r>
                      <a:endParaRPr lang="x-none" sz="1800" dirty="0"/>
                    </a:p>
                  </a:txBody>
                  <a:tcPr/>
                </a:tc>
                <a:extLst>
                  <a:ext uri="{0D108BD9-81ED-4DB2-BD59-A6C34878D82A}">
                    <a16:rowId xmlns:a16="http://schemas.microsoft.com/office/drawing/2014/main" val="1388765138"/>
                  </a:ext>
                </a:extLst>
              </a:tr>
              <a:tr h="407405">
                <a:tc>
                  <a:txBody>
                    <a:bodyPr/>
                    <a:lstStyle/>
                    <a:p>
                      <a:r>
                        <a:rPr lang="en-US" sz="2400" b="0" dirty="0"/>
                        <a:t>3</a:t>
                      </a:r>
                      <a:endParaRPr lang="x-none" sz="2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BTC-USD</a:t>
                      </a:r>
                    </a:p>
                  </a:txBody>
                  <a:tcPr/>
                </a:tc>
                <a:tc>
                  <a:txBody>
                    <a:bodyPr/>
                    <a:lstStyle/>
                    <a:p>
                      <a:pPr marL="0" indent="0">
                        <a:buFont typeface="Wingdings" panose="05000000000000000000" pitchFamily="2" charset="2"/>
                        <a:buNone/>
                      </a:pPr>
                      <a:r>
                        <a:rPr lang="en-GB" sz="1800" b="0" i="0" kern="1200" dirty="0">
                          <a:solidFill>
                            <a:schemeClr val="dk1"/>
                          </a:solidFill>
                          <a:effectLst/>
                          <a:latin typeface="+mn-lt"/>
                          <a:ea typeface="+mn-ea"/>
                          <a:cs typeface="+mn-cs"/>
                        </a:rPr>
                        <a:t>Bitcoin USD</a:t>
                      </a:r>
                      <a:endParaRPr lang="x-none" sz="1800" dirty="0"/>
                    </a:p>
                  </a:txBody>
                  <a:tcPr/>
                </a:tc>
                <a:extLst>
                  <a:ext uri="{0D108BD9-81ED-4DB2-BD59-A6C34878D82A}">
                    <a16:rowId xmlns:a16="http://schemas.microsoft.com/office/drawing/2014/main" val="475836906"/>
                  </a:ext>
                </a:extLst>
              </a:tr>
              <a:tr h="407405">
                <a:tc>
                  <a:txBody>
                    <a:bodyPr/>
                    <a:lstStyle/>
                    <a:p>
                      <a:r>
                        <a:rPr lang="en-US" sz="2400" b="0" dirty="0"/>
                        <a:t>4</a:t>
                      </a:r>
                      <a:endParaRPr lang="x-none" sz="2400" b="0" dirty="0"/>
                    </a:p>
                  </a:txBody>
                  <a:tcPr/>
                </a:tc>
                <a:tc>
                  <a:txBody>
                    <a:bodyPr/>
                    <a:lstStyle/>
                    <a:p>
                      <a:r>
                        <a:rPr lang="en-US" sz="1800" b="1" dirty="0"/>
                        <a:t>DOGE-USD</a:t>
                      </a:r>
                      <a:endParaRPr lang="x-none" sz="1800" b="1" dirty="0"/>
                    </a:p>
                  </a:txBody>
                  <a:tcPr/>
                </a:tc>
                <a:tc>
                  <a:txBody>
                    <a:bodyPr/>
                    <a:lstStyle/>
                    <a:p>
                      <a:pPr marL="0" indent="0">
                        <a:buFont typeface="Wingdings" panose="05000000000000000000" pitchFamily="2" charset="2"/>
                        <a:buNone/>
                      </a:pPr>
                      <a:r>
                        <a:rPr lang="en-GB" sz="1800" b="0" i="0" kern="1200" dirty="0">
                          <a:solidFill>
                            <a:schemeClr val="dk1"/>
                          </a:solidFill>
                          <a:effectLst/>
                          <a:latin typeface="+mn-lt"/>
                          <a:ea typeface="+mn-ea"/>
                          <a:cs typeface="+mn-cs"/>
                        </a:rPr>
                        <a:t>Dogecoin USD</a:t>
                      </a:r>
                      <a:endParaRPr lang="x-none" sz="1800" dirty="0"/>
                    </a:p>
                  </a:txBody>
                  <a:tcPr/>
                </a:tc>
                <a:extLst>
                  <a:ext uri="{0D108BD9-81ED-4DB2-BD59-A6C34878D82A}">
                    <a16:rowId xmlns:a16="http://schemas.microsoft.com/office/drawing/2014/main" val="2756312931"/>
                  </a:ext>
                </a:extLst>
              </a:tr>
              <a:tr h="407405">
                <a:tc>
                  <a:txBody>
                    <a:bodyPr/>
                    <a:lstStyle/>
                    <a:p>
                      <a:r>
                        <a:rPr lang="en-US" sz="2400" b="0" dirty="0"/>
                        <a:t>5</a:t>
                      </a:r>
                      <a:endParaRPr lang="x-none" sz="2400" b="0" dirty="0"/>
                    </a:p>
                  </a:txBody>
                  <a:tcPr/>
                </a:tc>
                <a:tc>
                  <a:txBody>
                    <a:bodyPr/>
                    <a:lstStyle/>
                    <a:p>
                      <a:r>
                        <a:rPr lang="en-US" sz="1800" b="1" dirty="0"/>
                        <a:t>DOT1-USD</a:t>
                      </a:r>
                      <a:endParaRPr lang="x-none" sz="1800" b="1" dirty="0"/>
                    </a:p>
                  </a:txBody>
                  <a:tcPr/>
                </a:tc>
                <a:tc>
                  <a:txBody>
                    <a:bodyPr/>
                    <a:lstStyle/>
                    <a:p>
                      <a:pPr marL="0" indent="0">
                        <a:buFont typeface="Wingdings" panose="05000000000000000000" pitchFamily="2" charset="2"/>
                        <a:buNone/>
                      </a:pPr>
                      <a:r>
                        <a:rPr lang="en-GB" sz="1800" b="0" i="0" kern="1200" dirty="0" err="1">
                          <a:solidFill>
                            <a:schemeClr val="dk1"/>
                          </a:solidFill>
                          <a:effectLst/>
                          <a:latin typeface="+mn-lt"/>
                          <a:ea typeface="+mn-ea"/>
                          <a:cs typeface="+mn-cs"/>
                        </a:rPr>
                        <a:t>Polkadot</a:t>
                      </a:r>
                      <a:r>
                        <a:rPr lang="en-GB" sz="1800" b="0" i="0" kern="1200" dirty="0">
                          <a:solidFill>
                            <a:schemeClr val="dk1"/>
                          </a:solidFill>
                          <a:effectLst/>
                          <a:latin typeface="+mn-lt"/>
                          <a:ea typeface="+mn-ea"/>
                          <a:cs typeface="+mn-cs"/>
                        </a:rPr>
                        <a:t> USD</a:t>
                      </a:r>
                      <a:endParaRPr lang="x-none" sz="1800" dirty="0"/>
                    </a:p>
                  </a:txBody>
                  <a:tcPr/>
                </a:tc>
                <a:extLst>
                  <a:ext uri="{0D108BD9-81ED-4DB2-BD59-A6C34878D82A}">
                    <a16:rowId xmlns:a16="http://schemas.microsoft.com/office/drawing/2014/main" val="3120979920"/>
                  </a:ext>
                </a:extLst>
              </a:tr>
              <a:tr h="407405">
                <a:tc>
                  <a:txBody>
                    <a:bodyPr/>
                    <a:lstStyle/>
                    <a:p>
                      <a:r>
                        <a:rPr lang="en-US" sz="2400" b="0" dirty="0"/>
                        <a:t>6</a:t>
                      </a:r>
                      <a:endParaRPr lang="x-none" sz="2400" b="0" dirty="0"/>
                    </a:p>
                  </a:txBody>
                  <a:tcPr/>
                </a:tc>
                <a:tc>
                  <a:txBody>
                    <a:bodyPr/>
                    <a:lstStyle/>
                    <a:p>
                      <a:r>
                        <a:rPr lang="en-US" sz="1800" b="1" dirty="0"/>
                        <a:t>ETH-USD</a:t>
                      </a:r>
                    </a:p>
                  </a:txBody>
                  <a:tcPr/>
                </a:tc>
                <a:tc>
                  <a:txBody>
                    <a:bodyPr/>
                    <a:lstStyle/>
                    <a:p>
                      <a:pPr marL="0" indent="0">
                        <a:buFont typeface="Wingdings" panose="05000000000000000000" pitchFamily="2" charset="2"/>
                        <a:buNone/>
                      </a:pPr>
                      <a:r>
                        <a:rPr lang="en-GB" sz="1800" b="0" i="0" kern="1200" dirty="0">
                          <a:solidFill>
                            <a:schemeClr val="dk1"/>
                          </a:solidFill>
                          <a:effectLst/>
                          <a:latin typeface="+mn-lt"/>
                          <a:ea typeface="+mn-ea"/>
                          <a:cs typeface="+mn-cs"/>
                        </a:rPr>
                        <a:t>Ethereum USD</a:t>
                      </a:r>
                      <a:endParaRPr lang="en-US" sz="1800" b="1" dirty="0"/>
                    </a:p>
                  </a:txBody>
                  <a:tcPr/>
                </a:tc>
                <a:extLst>
                  <a:ext uri="{0D108BD9-81ED-4DB2-BD59-A6C34878D82A}">
                    <a16:rowId xmlns:a16="http://schemas.microsoft.com/office/drawing/2014/main" val="937705430"/>
                  </a:ext>
                </a:extLst>
              </a:tr>
              <a:tr h="407405">
                <a:tc>
                  <a:txBody>
                    <a:bodyPr/>
                    <a:lstStyle/>
                    <a:p>
                      <a:r>
                        <a:rPr lang="en-US" sz="2400" b="0" dirty="0"/>
                        <a:t>7</a:t>
                      </a:r>
                      <a:endParaRPr lang="x-none" sz="2400" b="0" dirty="0"/>
                    </a:p>
                  </a:txBody>
                  <a:tcPr/>
                </a:tc>
                <a:tc>
                  <a:txBody>
                    <a:bodyPr/>
                    <a:lstStyle/>
                    <a:p>
                      <a:r>
                        <a:rPr lang="en-US" sz="1800" b="1" dirty="0"/>
                        <a:t>HEX-USD</a:t>
                      </a:r>
                    </a:p>
                  </a:txBody>
                  <a:tcPr/>
                </a:tc>
                <a:tc>
                  <a:txBody>
                    <a:bodyPr/>
                    <a:lstStyle/>
                    <a:p>
                      <a:pPr marL="0" indent="0">
                        <a:buFont typeface="Wingdings" panose="05000000000000000000" pitchFamily="2" charset="2"/>
                        <a:buNone/>
                      </a:pPr>
                      <a:r>
                        <a:rPr lang="en-GB" sz="1800" b="0" i="0" kern="1200" dirty="0">
                          <a:solidFill>
                            <a:schemeClr val="dk1"/>
                          </a:solidFill>
                          <a:effectLst/>
                          <a:latin typeface="+mn-lt"/>
                          <a:ea typeface="+mn-ea"/>
                          <a:cs typeface="+mn-cs"/>
                        </a:rPr>
                        <a:t>HEX USD</a:t>
                      </a:r>
                      <a:endParaRPr lang="en-US" sz="1800" dirty="0"/>
                    </a:p>
                  </a:txBody>
                  <a:tcPr/>
                </a:tc>
                <a:extLst>
                  <a:ext uri="{0D108BD9-81ED-4DB2-BD59-A6C34878D82A}">
                    <a16:rowId xmlns:a16="http://schemas.microsoft.com/office/drawing/2014/main" val="3449486585"/>
                  </a:ext>
                </a:extLst>
              </a:tr>
              <a:tr h="407405">
                <a:tc>
                  <a:txBody>
                    <a:bodyPr/>
                    <a:lstStyle/>
                    <a:p>
                      <a:r>
                        <a:rPr lang="en-US" sz="2400" b="0" dirty="0"/>
                        <a:t>8</a:t>
                      </a:r>
                      <a:endParaRPr lang="x-none" sz="2400" b="0" dirty="0"/>
                    </a:p>
                  </a:txBody>
                  <a:tcPr/>
                </a:tc>
                <a:tc>
                  <a:txBody>
                    <a:bodyPr/>
                    <a:lstStyle/>
                    <a:p>
                      <a:r>
                        <a:rPr lang="en-US" sz="1800" b="1" dirty="0"/>
                        <a:t>SOL1-USD</a:t>
                      </a:r>
                    </a:p>
                  </a:txBody>
                  <a:tcPr/>
                </a:tc>
                <a:tc>
                  <a:txBody>
                    <a:bodyPr/>
                    <a:lstStyle/>
                    <a:p>
                      <a:pPr marL="0" indent="0">
                        <a:buFont typeface="Wingdings" panose="05000000000000000000" pitchFamily="2" charset="2"/>
                        <a:buNone/>
                      </a:pPr>
                      <a:r>
                        <a:rPr lang="en-GB" sz="1800" b="0" i="0" kern="1200" dirty="0">
                          <a:solidFill>
                            <a:schemeClr val="dk1"/>
                          </a:solidFill>
                          <a:effectLst/>
                          <a:latin typeface="+mn-lt"/>
                          <a:ea typeface="+mn-ea"/>
                          <a:cs typeface="+mn-cs"/>
                        </a:rPr>
                        <a:t>Solana USD</a:t>
                      </a:r>
                      <a:endParaRPr lang="en-US" sz="1800" dirty="0"/>
                    </a:p>
                  </a:txBody>
                  <a:tcPr/>
                </a:tc>
                <a:extLst>
                  <a:ext uri="{0D108BD9-81ED-4DB2-BD59-A6C34878D82A}">
                    <a16:rowId xmlns:a16="http://schemas.microsoft.com/office/drawing/2014/main" val="2372023349"/>
                  </a:ext>
                </a:extLst>
              </a:tr>
              <a:tr h="407405">
                <a:tc>
                  <a:txBody>
                    <a:bodyPr/>
                    <a:lstStyle/>
                    <a:p>
                      <a:r>
                        <a:rPr lang="en-US" sz="2400" b="0" dirty="0"/>
                        <a:t>9</a:t>
                      </a:r>
                      <a:endParaRPr lang="x-none" sz="2400" b="0" dirty="0"/>
                    </a:p>
                  </a:txBody>
                  <a:tcPr/>
                </a:tc>
                <a:tc>
                  <a:txBody>
                    <a:bodyPr/>
                    <a:lstStyle/>
                    <a:p>
                      <a:r>
                        <a:rPr lang="en-US" sz="1800" b="1" dirty="0"/>
                        <a:t>USDC-USD</a:t>
                      </a:r>
                    </a:p>
                  </a:txBody>
                  <a:tcPr/>
                </a:tc>
                <a:tc>
                  <a:txBody>
                    <a:bodyPr/>
                    <a:lstStyle/>
                    <a:p>
                      <a:pPr marL="0" indent="0">
                        <a:buFont typeface="Wingdings" panose="05000000000000000000" pitchFamily="2" charset="2"/>
                        <a:buNone/>
                      </a:pPr>
                      <a:r>
                        <a:rPr lang="en-GB" sz="1800" b="0" i="0" kern="1200" dirty="0" err="1">
                          <a:solidFill>
                            <a:schemeClr val="dk1"/>
                          </a:solidFill>
                          <a:effectLst/>
                          <a:latin typeface="+mn-lt"/>
                          <a:ea typeface="+mn-ea"/>
                          <a:cs typeface="+mn-cs"/>
                        </a:rPr>
                        <a:t>USDCoin</a:t>
                      </a:r>
                      <a:r>
                        <a:rPr lang="en-GB" sz="1800" b="0" i="0" kern="1200" dirty="0">
                          <a:solidFill>
                            <a:schemeClr val="dk1"/>
                          </a:solidFill>
                          <a:effectLst/>
                          <a:latin typeface="+mn-lt"/>
                          <a:ea typeface="+mn-ea"/>
                          <a:cs typeface="+mn-cs"/>
                        </a:rPr>
                        <a:t> USD</a:t>
                      </a:r>
                      <a:endParaRPr lang="en-US" sz="1800" dirty="0"/>
                    </a:p>
                  </a:txBody>
                  <a:tcPr/>
                </a:tc>
                <a:extLst>
                  <a:ext uri="{0D108BD9-81ED-4DB2-BD59-A6C34878D82A}">
                    <a16:rowId xmlns:a16="http://schemas.microsoft.com/office/drawing/2014/main" val="1390624269"/>
                  </a:ext>
                </a:extLst>
              </a:tr>
              <a:tr h="407405">
                <a:tc>
                  <a:txBody>
                    <a:bodyPr/>
                    <a:lstStyle/>
                    <a:p>
                      <a:r>
                        <a:rPr lang="en-US" sz="2400" b="0" dirty="0"/>
                        <a:t>10</a:t>
                      </a:r>
                      <a:endParaRPr lang="x-none" sz="2400" b="0" dirty="0"/>
                    </a:p>
                  </a:txBody>
                  <a:tcPr/>
                </a:tc>
                <a:tc>
                  <a:txBody>
                    <a:bodyPr/>
                    <a:lstStyle/>
                    <a:p>
                      <a:r>
                        <a:rPr lang="en-US" sz="1800" b="1" dirty="0"/>
                        <a:t>USDT-USD</a:t>
                      </a:r>
                    </a:p>
                  </a:txBody>
                  <a:tcPr/>
                </a:tc>
                <a:tc>
                  <a:txBody>
                    <a:bodyPr/>
                    <a:lstStyle/>
                    <a:p>
                      <a:pPr marL="0" indent="0">
                        <a:buFont typeface="Wingdings" panose="05000000000000000000" pitchFamily="2" charset="2"/>
                        <a:buNone/>
                      </a:pPr>
                      <a:r>
                        <a:rPr lang="en-GB" sz="1800" b="0" i="0" kern="1200" dirty="0">
                          <a:solidFill>
                            <a:schemeClr val="dk1"/>
                          </a:solidFill>
                          <a:effectLst/>
                          <a:latin typeface="+mn-lt"/>
                          <a:ea typeface="+mn-ea"/>
                          <a:cs typeface="+mn-cs"/>
                        </a:rPr>
                        <a:t>Tether USD</a:t>
                      </a:r>
                      <a:endParaRPr lang="en-US" sz="1800" dirty="0"/>
                    </a:p>
                  </a:txBody>
                  <a:tcPr/>
                </a:tc>
                <a:extLst>
                  <a:ext uri="{0D108BD9-81ED-4DB2-BD59-A6C34878D82A}">
                    <a16:rowId xmlns:a16="http://schemas.microsoft.com/office/drawing/2014/main" val="1460905547"/>
                  </a:ext>
                </a:extLst>
              </a:tr>
              <a:tr h="407405">
                <a:tc>
                  <a:txBody>
                    <a:bodyPr/>
                    <a:lstStyle/>
                    <a:p>
                      <a:r>
                        <a:rPr lang="en-US" sz="2400" b="0" dirty="0"/>
                        <a:t>11</a:t>
                      </a:r>
                      <a:endParaRPr lang="x-none" sz="2400" b="0" dirty="0"/>
                    </a:p>
                  </a:txBody>
                  <a:tcPr/>
                </a:tc>
                <a:tc>
                  <a:txBody>
                    <a:bodyPr/>
                    <a:lstStyle/>
                    <a:p>
                      <a:r>
                        <a:rPr lang="en-US" sz="1800" b="1" dirty="0"/>
                        <a:t>XRP-USD</a:t>
                      </a:r>
                    </a:p>
                  </a:txBody>
                  <a:tcPr/>
                </a:tc>
                <a:tc>
                  <a:txBody>
                    <a:bodyPr/>
                    <a:lstStyle/>
                    <a:p>
                      <a:pPr marL="0" indent="0">
                        <a:buFont typeface="Wingdings" panose="05000000000000000000" pitchFamily="2" charset="2"/>
                        <a:buNone/>
                      </a:pPr>
                      <a:r>
                        <a:rPr lang="en-GB" sz="1800" b="0" i="0" kern="1200" dirty="0">
                          <a:solidFill>
                            <a:schemeClr val="dk1"/>
                          </a:solidFill>
                          <a:effectLst/>
                          <a:latin typeface="+mn-lt"/>
                          <a:ea typeface="+mn-ea"/>
                          <a:cs typeface="+mn-cs"/>
                        </a:rPr>
                        <a:t>XRP USD</a:t>
                      </a:r>
                      <a:endParaRPr lang="en-US" sz="1800" dirty="0"/>
                    </a:p>
                  </a:txBody>
                  <a:tcPr/>
                </a:tc>
                <a:extLst>
                  <a:ext uri="{0D108BD9-81ED-4DB2-BD59-A6C34878D82A}">
                    <a16:rowId xmlns:a16="http://schemas.microsoft.com/office/drawing/2014/main" val="4116043528"/>
                  </a:ext>
                </a:extLst>
              </a:tr>
            </a:tbl>
          </a:graphicData>
        </a:graphic>
      </p:graphicFrame>
    </p:spTree>
    <p:extLst>
      <p:ext uri="{BB962C8B-B14F-4D97-AF65-F5344CB8AC3E}">
        <p14:creationId xmlns:p14="http://schemas.microsoft.com/office/powerpoint/2010/main" val="168352147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schemas.microsoft.com/office/infopath/2007/PartnerControls"/>
    <ds:schemaRef ds:uri="http://purl.org/dc/terms/"/>
    <ds:schemaRef ds:uri="71af3243-3dd4-4a8d-8c0d-dd76da1f02a5"/>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830</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Courier New</vt:lpstr>
      <vt:lpstr>Wingdings</vt:lpstr>
      <vt:lpstr>RetrospectVTI</vt:lpstr>
      <vt:lpstr>team APACHE:  Predicting the next big coin in cryptocurrency market</vt:lpstr>
      <vt:lpstr>Introduction</vt:lpstr>
      <vt:lpstr>Problem statement</vt:lpstr>
      <vt:lpstr>Project Aim</vt:lpstr>
      <vt:lpstr> Methodology and Project scope</vt:lpstr>
      <vt:lpstr>DATASET USED FOR PREDICTION</vt:lpstr>
      <vt:lpstr>Plan - To predict the future price of Ethereum </vt:lpstr>
      <vt:lpstr>EXPLORATORY DATA ANALYSIS (EDA)</vt:lpstr>
      <vt:lpstr>SYMBOLS AND THEIR NAMES</vt:lpstr>
      <vt:lpstr>EXPLORATORY DATA ANALYSIS</vt:lpstr>
      <vt:lpstr>EXPLORATORY DATA ANALYSIS</vt:lpstr>
      <vt:lpstr>EDA contd.</vt:lpstr>
      <vt:lpstr>EDA CONTD.</vt:lpstr>
      <vt:lpstr>CANDLESTICK PLOT OF ETHEREUM</vt:lpstr>
      <vt:lpstr>FEATURE ENGINEERING</vt:lpstr>
      <vt:lpstr>MODEL SELECTION</vt:lpstr>
      <vt:lpstr>ARIMA MODEL</vt:lpstr>
      <vt:lpstr>ARIMA Model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2021-04-06T21:13:14Z</dcterms:created>
  <dcterms:modified xsi:type="dcterms:W3CDTF">2021-09-15T15:44:59Z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