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9144000" cy="6858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86"/>
    <p:restoredTop sz="96966"/>
  </p:normalViewPr>
  <p:slideViewPr>
    <p:cSldViewPr snapToGrid="0">
      <p:cViewPr varScale="1">
        <p:scale>
          <a:sx n="136" d="100"/>
          <a:sy n="136" d="100"/>
        </p:scale>
        <p:origin x="216" y="928"/>
      </p:cViewPr>
      <p:guideLst>
        <p:guide orient="horz" pos="1620"/>
        <p:guide pos="2880"/>
      </p:guideLst>
    </p:cSldViewPr>
  </p:slideViewPr>
  <p:notesTextViewPr>
    <p:cViewPr>
      <p:scale>
        <a:sx n="1" d="1"/>
        <a:sy n="1" d="1"/>
      </p:scale>
      <p:origin x="0" y="0"/>
    </p:cViewPr>
  </p:notesTextViewPr>
  <p:notesViewPr>
    <p:cSldViewPr snapToGrid="0">
      <p:cViewPr varScale="1">
        <p:scale>
          <a:sx n="137" d="100"/>
          <a:sy n="137" d="100"/>
        </p:scale>
        <p:origin x="21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017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e2333dc44_0_67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e2333dc44_0_67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r>
              <a:rPr lang="en-US" dirty="0">
                <a:effectLst/>
                <a:latin typeface="Helvetica Neue" panose="02000503000000020004" pitchFamily="2" charset="0"/>
              </a:rPr>
              <a:t>This dataset contains MRI segmentation of Hippocampus.</a:t>
            </a:r>
          </a:p>
          <a:p>
            <a:pPr marL="158750" indent="0">
              <a:buNone/>
            </a:pPr>
            <a:endParaRPr lang="en-US" dirty="0">
              <a:effectLst/>
              <a:latin typeface="Helvetica Neue" panose="02000503000000020004" pitchFamily="2" charset="0"/>
            </a:endParaRPr>
          </a:p>
          <a:p>
            <a:pPr marL="158750" indent="0">
              <a:buNone/>
            </a:pPr>
            <a:r>
              <a:rPr lang="en-US" dirty="0">
                <a:effectLst/>
                <a:latin typeface="Helvetica Neue" panose="02000503000000020004" pitchFamily="2" charset="0"/>
              </a:rPr>
              <a:t>There are two parts: </a:t>
            </a:r>
          </a:p>
          <a:p>
            <a:pPr marL="158750" indent="0">
              <a:buNone/>
            </a:pPr>
            <a:r>
              <a:rPr lang="en-US" dirty="0">
                <a:effectLst/>
                <a:latin typeface="Helvetica Neue" panose="02000503000000020004" pitchFamily="2" charset="0"/>
              </a:rPr>
              <a:t>first part contains images of 100 people as train data and </a:t>
            </a:r>
          </a:p>
          <a:p>
            <a:pPr marL="158750" indent="0">
              <a:buNone/>
            </a:pPr>
            <a:r>
              <a:rPr lang="en-US" dirty="0">
                <a:effectLst/>
                <a:latin typeface="Helvetica Neue" panose="02000503000000020004" pitchFamily="2" charset="0"/>
              </a:rPr>
              <a:t>the second part contains images of 35 people as test data.</a:t>
            </a:r>
          </a:p>
          <a:p>
            <a:pPr marL="158750" indent="0">
              <a:buNone/>
            </a:pPr>
            <a:r>
              <a:rPr lang="en-US" dirty="0">
                <a:effectLst/>
                <a:latin typeface="Helvetica Neue" panose="02000503000000020004" pitchFamily="2" charset="0"/>
              </a:rPr>
              <a:t> </a:t>
            </a:r>
          </a:p>
          <a:p>
            <a:pPr marL="158750" indent="0">
              <a:buNone/>
            </a:pPr>
            <a:r>
              <a:rPr lang="en-US" dirty="0">
                <a:effectLst/>
                <a:latin typeface="Helvetica Neue" panose="02000503000000020004" pitchFamily="2" charset="0"/>
              </a:rPr>
              <a:t>All images are for people suffering from Alzheimer's.</a:t>
            </a:r>
            <a:br>
              <a:rPr lang="en-US" dirty="0">
                <a:effectLst/>
                <a:latin typeface="Helvetica Neue" panose="02000503000000020004" pitchFamily="2" charset="0"/>
              </a:rPr>
            </a:br>
            <a:endParaRPr lang="en-US" dirty="0">
              <a:effectLst/>
              <a:latin typeface="Helvetica Neue" panose="02000503000000020004" pitchFamily="2" charset="0"/>
            </a:endParaRPr>
          </a:p>
          <a:p>
            <a:pPr marL="158750" indent="0">
              <a:buNone/>
            </a:pPr>
            <a:r>
              <a:rPr lang="en-US" dirty="0">
                <a:effectLst/>
                <a:latin typeface="Helvetica Neue" panose="02000503000000020004" pitchFamily="2" charset="0"/>
              </a:rPr>
              <a:t>I want to mention, the dataset contains 18,711 in total rather than the expected 18,900 (189*100) images since one patient’s label folder was lacking the hippocampus data for the right brain.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de867fa69_0_4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de867fa69_0_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an example of the brain MRI from original folder.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de867fa69_0_4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de867fa69_0_4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rPr>
              <a:t>This is an example of the MRI segmentation of Hippocampus from label folder.</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88012fabc_2_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88012fabc_2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There are 29 61 images include the hippocampus.</a:t>
            </a:r>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After extract image with hippocampus, </a:t>
            </a:r>
            <a:r>
              <a:rPr lang="en-US" dirty="0">
                <a:effectLst/>
                <a:latin typeface="Helvetica Neue" panose="02000503000000020004" pitchFamily="2" charset="0"/>
              </a:rPr>
              <a:t>we first zip left and right brain hippocampus into a single label image.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effectLst/>
              <a:latin typeface="Helvetica Neue" panose="02000503000000020004" pitchFamily="2" charset="0"/>
            </a:endParaRPr>
          </a:p>
          <a:p>
            <a:pPr marL="0" lvl="0" indent="0" algn="l" rtl="0">
              <a:spcBef>
                <a:spcPts val="0"/>
              </a:spcBef>
              <a:spcAft>
                <a:spcPts val="0"/>
              </a:spcAft>
              <a:buNone/>
            </a:pPr>
            <a:r>
              <a:rPr lang="en-GB" dirty="0">
                <a:solidFill>
                  <a:schemeClr val="dk1"/>
                </a:solidFill>
              </a:rPr>
              <a:t>Then divide the dataset with an 80:20 split ratio, into training and validation sets.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de867fa69_0_69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de867fa69_0_69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our model architectures, we included a </a:t>
            </a:r>
            <a:r>
              <a:rPr lang="en-GB" dirty="0" err="1"/>
              <a:t>dropout_rate</a:t>
            </a:r>
            <a:r>
              <a:rPr lang="en-GB" dirty="0"/>
              <a:t> in U-Net++ architecture to improve the generalization of the model.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By adding dropout layers within the encoder-decoder structure and convolutional blocks (with </a:t>
            </a:r>
            <a:r>
              <a:rPr lang="en-GB" dirty="0" err="1"/>
              <a:t>ReLU</a:t>
            </a:r>
            <a:r>
              <a:rPr lang="en-GB" dirty="0"/>
              <a:t>(Rectified Linear Unit) and batch normalization), </a:t>
            </a:r>
          </a:p>
          <a:p>
            <a:pPr marL="0" lvl="0" indent="0" algn="l" rtl="0">
              <a:spcBef>
                <a:spcPts val="0"/>
              </a:spcBef>
              <a:spcAft>
                <a:spcPts val="0"/>
              </a:spcAft>
              <a:buNone/>
            </a:pPr>
            <a:endParaRPr dirty="0"/>
          </a:p>
          <a:p>
            <a:pPr marL="0" lvl="0" indent="0" algn="l" rtl="0">
              <a:spcBef>
                <a:spcPts val="0"/>
              </a:spcBef>
              <a:spcAft>
                <a:spcPts val="0"/>
              </a:spcAft>
              <a:buNone/>
            </a:pPr>
            <a:r>
              <a:rPr lang="en-GB" dirty="0"/>
              <a:t>we can effectively prevent overfitting while training the model. </a:t>
            </a: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188012fabc_2_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188012fabc_2_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the loss functions, we use BCE calculates the </a:t>
            </a:r>
            <a:r>
              <a:rPr lang="en-GB" sz="1100" dirty="0"/>
              <a:t>difference</a:t>
            </a:r>
            <a:r>
              <a:rPr lang="en-GB" dirty="0"/>
              <a:t> between predicted probabilities and binary ground truth.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Dice Loss, on the other hand, measures the overlap between them.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 also combine the BCE and Dice Loss together to make a </a:t>
            </a:r>
            <a:r>
              <a:rPr lang="en-GB" dirty="0">
                <a:solidFill>
                  <a:schemeClr val="dk1"/>
                </a:solidFill>
              </a:rPr>
              <a:t>Combined Loss function. </a:t>
            </a:r>
          </a:p>
          <a:p>
            <a:pPr marL="0" lvl="0" indent="0" algn="l" rtl="0">
              <a:spcBef>
                <a:spcPts val="0"/>
              </a:spcBef>
              <a:spcAft>
                <a:spcPts val="0"/>
              </a:spcAft>
              <a:buNone/>
            </a:pPr>
            <a:endParaRPr lang="en-GB" dirty="0">
              <a:solidFill>
                <a:schemeClr val="dk1"/>
              </a:solidFill>
            </a:endParaRPr>
          </a:p>
          <a:p>
            <a:pPr marL="0" lvl="0" indent="0" algn="l" rtl="0">
              <a:spcBef>
                <a:spcPts val="0"/>
              </a:spcBef>
              <a:spcAft>
                <a:spcPts val="0"/>
              </a:spcAft>
              <a:buNone/>
            </a:pPr>
            <a:r>
              <a:rPr lang="en-GB" dirty="0">
                <a:solidFill>
                  <a:schemeClr val="dk1"/>
                </a:solidFill>
              </a:rPr>
              <a:t>The weights determine the balance between the two losses and can be adjusted to prioritize one.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88012fabc_2_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88012fabc_2_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implement the </a:t>
            </a:r>
            <a:r>
              <a:rPr lang="en-GB" dirty="0" err="1"/>
              <a:t>IoU</a:t>
            </a:r>
            <a:r>
              <a:rPr lang="en-GB" dirty="0"/>
              <a:t> (Intersection over Union) and DSC (Dice Similarity Coefficient) scores measure the overlap between the predicted segmentation and the ground truth. </a:t>
            </a:r>
          </a:p>
          <a:p>
            <a:pPr marL="0" lvl="0" indent="0" algn="l" rtl="0">
              <a:spcBef>
                <a:spcPts val="0"/>
              </a:spcBef>
              <a:spcAft>
                <a:spcPts val="0"/>
              </a:spcAft>
              <a:buNone/>
            </a:pPr>
            <a:endParaRPr dirty="0"/>
          </a:p>
          <a:p>
            <a:pPr marL="0" lvl="0" indent="0" algn="l" rtl="0">
              <a:spcBef>
                <a:spcPts val="0"/>
              </a:spcBef>
              <a:spcAft>
                <a:spcPts val="0"/>
              </a:spcAft>
              <a:buNone/>
            </a:pPr>
            <a:r>
              <a:rPr lang="en-GB" dirty="0"/>
              <a:t>We also bring the accuracy score evaluate the overall performance.</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de867fa69_0_6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de867fa69_0_6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solidFill>
                  <a:schemeClr val="dk1"/>
                </a:solidFill>
              </a:rPr>
              <a:t>Adjust the hyper parameters of the model, such as </a:t>
            </a:r>
            <a:r>
              <a:rPr lang="en-US" dirty="0">
                <a:effectLst/>
                <a:latin typeface="Helvetica Neue" panose="02000503000000020004" pitchFamily="2" charset="0"/>
              </a:rPr>
              <a:t>optimizer,  learning rate scheduler</a:t>
            </a:r>
            <a:r>
              <a:rPr lang="en-GB" dirty="0">
                <a:solidFill>
                  <a:schemeClr val="dk1"/>
                </a:solidFill>
              </a:rPr>
              <a:t> and regularization techniques. </a:t>
            </a:r>
          </a:p>
          <a:p>
            <a:pPr marL="0" lvl="0" indent="0" algn="l" rtl="0">
              <a:spcBef>
                <a:spcPts val="0"/>
              </a:spcBef>
              <a:spcAft>
                <a:spcPts val="0"/>
              </a:spcAft>
              <a:buNone/>
            </a:pPr>
            <a:endParaRPr lang="en-GB"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latin typeface="Helvetica Neue" panose="02000503000000020004" pitchFamily="2" charset="0"/>
              </a:rPr>
              <a:t>We test the model with different combinations of hyper parameters and discovered that U-Net++ better than the original U-Net architecture.</a:t>
            </a:r>
          </a:p>
          <a:p>
            <a:pPr marL="0" lvl="0" indent="0" algn="l" rtl="0">
              <a:spcBef>
                <a:spcPts val="0"/>
              </a:spcBef>
              <a:spcAft>
                <a:spcPts val="0"/>
              </a:spcAft>
              <a:buNone/>
            </a:pPr>
            <a:endParaRPr lang="en-GB"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e2333dc44_0_68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e2333dc44_0_68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With the addition of nested skip connections and deep supervision, U-Net++ model can learn more detailed feature representations and generalize better on unseen data.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However, U-Net++ model typically takes more time to train</a:t>
            </a:r>
          </a:p>
          <a:p>
            <a:pPr marL="0" lvl="0" indent="0" algn="l" rtl="0">
              <a:spcBef>
                <a:spcPts val="0"/>
              </a:spcBef>
              <a:spcAft>
                <a:spcPts val="0"/>
              </a:spcAft>
              <a:buNone/>
            </a:pPr>
            <a:endParaRPr dirty="0"/>
          </a:p>
          <a:p>
            <a:pPr marL="0" lvl="0" indent="0" algn="l" rtl="0">
              <a:spcBef>
                <a:spcPts val="0"/>
              </a:spcBef>
              <a:spcAft>
                <a:spcPts val="0"/>
              </a:spcAft>
              <a:buNone/>
            </a:pPr>
            <a:r>
              <a:rPr lang="en-GB" dirty="0"/>
              <a:t>This trade-off often leads in enhanced performance, as U-Net++ tends to produce better results.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e2333dc44_0_96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e2333dc44_0_96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the future work, I want to briefly show more </a:t>
            </a:r>
            <a:r>
              <a:rPr lang="en-GB" dirty="0" err="1"/>
              <a:t>unet</a:t>
            </a:r>
            <a:r>
              <a:rPr lang="en-GB" dirty="0"/>
              <a:t> variants.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They are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e2333dc44_0_6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e2333dc44_0_6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Alzheimer's disease is the main cause of dementia and one of the great health-care challenges of the 21st century. concern with huge implications for individuals and society. Individuals with the disorder usually experience difficulties in learning, performance speed, recall accuracy and/or problem solving.[1]</a:t>
            </a:r>
            <a:endParaRPr/>
          </a:p>
          <a:p>
            <a:pPr marL="0" lvl="0" indent="0" algn="l" rtl="0">
              <a:spcBef>
                <a:spcPts val="0"/>
              </a:spcBef>
              <a:spcAft>
                <a:spcPts val="0"/>
              </a:spcAft>
              <a:buNone/>
            </a:pPr>
            <a:endParaRPr/>
          </a:p>
          <a:p>
            <a:pPr marL="0" lvl="0" indent="0" algn="l" rtl="0">
              <a:spcBef>
                <a:spcPts val="0"/>
              </a:spcBef>
              <a:spcAft>
                <a:spcPts val="0"/>
              </a:spcAft>
              <a:buNone/>
            </a:pPr>
            <a:r>
              <a:rPr lang="en-GB"/>
              <a:t>The hippocampus helps us develop new memories.[2] Some research shown that the hippocampus is important for not just forming new memories but also retrieving old memories.[3] And other research has found that one of the first areas in the brain affected by Alzheimer's disease is the hippocampus.[4]﻿</a:t>
            </a:r>
            <a:endParaRPr/>
          </a:p>
          <a:p>
            <a:pPr marL="0" lvl="0" indent="0" algn="l" rtl="0">
              <a:spcBef>
                <a:spcPts val="0"/>
              </a:spcBef>
              <a:spcAft>
                <a:spcPts val="0"/>
              </a:spcAft>
              <a:buNone/>
            </a:pPr>
            <a:endParaRPr/>
          </a:p>
          <a:p>
            <a:pPr marL="0" lvl="0" indent="0" algn="l" rtl="0">
              <a:spcBef>
                <a:spcPts val="0"/>
              </a:spcBef>
              <a:spcAft>
                <a:spcPts val="0"/>
              </a:spcAft>
              <a:buNone/>
            </a:pPr>
            <a:r>
              <a:rPr lang="en-GB"/>
              <a:t>Computer vision techniques offer the potential to increase the effectiveness and accuracy of medical image analysis. Thus, a system that can automatically determine whether medical images include AD is required in order to increase the diagnostic process’ speed and precision.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e2333dc44_0_98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e2333dc44_0_98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2e2333dc44_0_99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2e2333dc44_0_99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de867fa69_0_10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de867fa69_0_10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2de867fa69_0_1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2de867fa69_0_1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r>
              <a:rPr lang="en-US" sz="1400" dirty="0">
                <a:effectLst/>
                <a:latin typeface="Helvetica Neue" panose="02000503000000020004" pitchFamily="2" charset="0"/>
              </a:rPr>
              <a:t>Also, we could work with researchers to validate the model in real-world early diagnosis.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2de867fa69_0_1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2de867fa69_0_1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de867fa69_0_66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de867fa69_0_66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e2333dc44_0_66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e2333dc44_0_66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use the Kaggle Alzheimer's Dataset, which contains four classes of images, we classify Alzheimer's disease. </a:t>
            </a:r>
            <a:endParaRPr/>
          </a:p>
          <a:p>
            <a:pPr marL="0" lvl="0" indent="0" algn="l" rtl="0">
              <a:spcBef>
                <a:spcPts val="0"/>
              </a:spcBef>
              <a:spcAft>
                <a:spcPts val="0"/>
              </a:spcAft>
              <a:buNone/>
            </a:pPr>
            <a:endParaRPr/>
          </a:p>
          <a:p>
            <a:pPr marL="0" lvl="0" indent="0" algn="l" rtl="0">
              <a:spcBef>
                <a:spcPts val="0"/>
              </a:spcBef>
              <a:spcAft>
                <a:spcPts val="0"/>
              </a:spcAft>
              <a:buNone/>
            </a:pPr>
            <a:r>
              <a:rPr lang="en-GB"/>
              <a:t>We trained a deep learning model such as use InceptionV3 on the training set of MRI images, with the corresponding class labels (i.e. Mild Demented, Moderate Demented, Non Demented, and Very Mild Demented) as the ground truth. </a:t>
            </a:r>
            <a:endParaRPr/>
          </a:p>
          <a:p>
            <a:pPr marL="0" lvl="0" indent="0" algn="l" rtl="0">
              <a:spcBef>
                <a:spcPts val="0"/>
              </a:spcBef>
              <a:spcAft>
                <a:spcPts val="0"/>
              </a:spcAft>
              <a:buNone/>
            </a:pPr>
            <a:endParaRPr/>
          </a:p>
          <a:p>
            <a:pPr marL="0" lvl="0" indent="0" algn="l" rtl="0">
              <a:spcBef>
                <a:spcPts val="0"/>
              </a:spcBef>
              <a:spcAft>
                <a:spcPts val="0"/>
              </a:spcAft>
              <a:buNone/>
            </a:pPr>
            <a:r>
              <a:rPr lang="en-GB"/>
              <a:t>The model can then be used to predict the class of MRI images in the testing set. The accuracy of the classification can be evaluated by comparing the predicted class labels with the true class labels of the testing set. The model can be fine-tuned using various hyperparameters, such as learning rate, number of layers, and batch size, to improve its accuracy.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e2333dc44_0_87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e2333dc44_0_87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According to “The Medical Image Computing and Computer Assisted Intervention Society” 2022, To train a model for medical image segmentation using MRI, the majority of the existing literature has utilized various versions of the U-Net architecture. The U-Net architecture has been shown to be particularly effective in segmenting medical images due to its ability to capture both high-level and low-level features. </a:t>
            </a:r>
            <a:r>
              <a:rPr lang="en-GB" sz="1050">
                <a:solidFill>
                  <a:schemeClr val="dk1"/>
                </a:solidFill>
                <a:latin typeface="Roboto"/>
                <a:ea typeface="Roboto"/>
                <a:cs typeface="Roboto"/>
                <a:sym typeface="Roboto"/>
              </a:rPr>
              <a:t>By utilizing various U-Net variants and optimizing hyperparameters, researchers can develop accurate and efficient models for segmenting medical images.</a:t>
            </a:r>
            <a:endParaRPr sz="1050">
              <a:solidFill>
                <a:schemeClr val="dk1"/>
              </a:solidFill>
              <a:latin typeface="Roboto"/>
              <a:ea typeface="Roboto"/>
              <a:cs typeface="Roboto"/>
              <a:sym typeface="Roboto"/>
            </a:endParaRPr>
          </a:p>
          <a:p>
            <a:pPr marL="0" lvl="0" indent="0" algn="l" rtl="0">
              <a:lnSpc>
                <a:spcPct val="175000"/>
              </a:lnSpc>
              <a:spcBef>
                <a:spcPts val="0"/>
              </a:spcBef>
              <a:spcAft>
                <a:spcPts val="0"/>
              </a:spcAft>
              <a:buClr>
                <a:schemeClr val="dk1"/>
              </a:buClr>
              <a:buSzPts val="1100"/>
              <a:buFont typeface="Arial"/>
              <a:buNone/>
            </a:pPr>
            <a:endParaRPr sz="1050">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e2333dc44_0_67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e2333dc44_0_67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Is </a:t>
            </a:r>
            <a:r>
              <a:rPr lang="en-GB" dirty="0" err="1"/>
              <a:t>downsampling</a:t>
            </a:r>
            <a:r>
              <a:rPr lang="en-GB" dirty="0"/>
              <a:t> necessary for segmentation networks? The reason for asking this question is that since the input and output are both images of the same size, why bother </a:t>
            </a:r>
            <a:r>
              <a:rPr lang="en-GB" dirty="0" err="1"/>
              <a:t>downsampling</a:t>
            </a:r>
            <a:r>
              <a:rPr lang="en-GB" dirty="0"/>
              <a:t> and </a:t>
            </a:r>
            <a:r>
              <a:rPr lang="en-GB" dirty="0" err="1"/>
              <a:t>upsampling</a:t>
            </a:r>
            <a:r>
              <a:rPr lang="en-GB" dirty="0"/>
              <a:t> them?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solidFill>
                  <a:schemeClr val="dk1"/>
                </a:solidFill>
              </a:rPr>
              <a:t>Because this </a:t>
            </a:r>
            <a:r>
              <a:rPr lang="en-GB" dirty="0"/>
              <a:t>can increase the robustness of the model to small perturbations in the input image, such as image translation and rotation, reduce the risk of overfitting, decrease computation complexity, and increase the receptive field size. The main function of </a:t>
            </a:r>
            <a:r>
              <a:rPr lang="en-GB" dirty="0" err="1"/>
              <a:t>upsampling</a:t>
            </a:r>
            <a:r>
              <a:rPr lang="en-GB" dirty="0"/>
              <a:t> is to decode the abstract features back to the original image size and ultimately obtain the segmentation result.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Shallow layers in a CNN typically learn to detect basic features in images, such as edges, </a:t>
            </a:r>
            <a:r>
              <a:rPr lang="en-GB" dirty="0" err="1"/>
              <a:t>colors</a:t>
            </a:r>
            <a:r>
              <a:rPr lang="en-GB" dirty="0"/>
              <a:t>, and textures. On the other hand, deep layers in the network, with larger receptive fields and more convolutional operations, can learn more complex and abstract features.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88012fabc_0_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88012fabc_0_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 tasks involving simple image information and others having more complex and rich information. A shallow network might be enough for simpler tasks, while more complex tasks may require deeper network structures. The original UNet architecture had limitations in accommodating this versatility. UNet++ improves upon this by introducing nested UNet subnetworks at different depths, which enhances the adaptability and effectiveness of the network for a wider range of tasks.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88012fabc_0_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88012fabc_0_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U-Net++ employs a nested, densely connected, and deeply supervised structure to enhance the original U-Net's capabilities.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 proposed improvements focus on redesigning skip pathways to boost feature fusion and densely connect feature maps for better information flow. Concatenation, instead of summation, is used to allow subsequent layers to re-use intermediate representations more effectively.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de867fa69_0_70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2de867fa69_0_70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Training UNet++ with deep supervision makes segmentation results available at multiple nodes X0,j, enabling architecture pruning at inference time. Taking the segmentation result from X0,4 leads to no pruning, UNet++ (L4), whereas taking the segmentation result from X0,1 results in a maximally pruned architecture, UNet++ L1. Note that nodes removed during pruning are colored in gray.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 model incorporates deep supervision to enhance learning, and allows for pruning, which provides a speed-accuracy trade-off.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Finally, ensembling multi-depth outputs results in improved overall accuracy for the model. These enhancements aim to optimize the network's performance while maintaining its versatility for various segmentation tasks.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3780" dirty="0"/>
              <a:t>Improved Alzheimer’s disease (AD) Diagnosis with U-Net Variants Trained on Brain MRI Scans</a:t>
            </a:r>
            <a:endParaRPr sz="378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CS 512 Computer Vision - Spring 2023 - Group 11</a:t>
            </a:r>
            <a:endParaRPr dirty="0"/>
          </a:p>
        </p:txBody>
      </p:sp>
      <p:sp>
        <p:nvSpPr>
          <p:cNvPr id="56" name="Google Shape;56;p13"/>
          <p:cNvSpPr txBox="1"/>
          <p:nvPr/>
        </p:nvSpPr>
        <p:spPr>
          <a:xfrm>
            <a:off x="2962350" y="3466025"/>
            <a:ext cx="3219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err="1"/>
              <a:t>Jiaxin</a:t>
            </a:r>
            <a:r>
              <a:rPr lang="en-GB" dirty="0"/>
              <a:t> Dong A20499780 </a:t>
            </a:r>
            <a:endParaRPr dirty="0"/>
          </a:p>
          <a:p>
            <a:pPr marL="0" lvl="0" indent="0" algn="ctr" rtl="0">
              <a:spcBef>
                <a:spcPts val="0"/>
              </a:spcBef>
              <a:spcAft>
                <a:spcPts val="0"/>
              </a:spcAft>
              <a:buNone/>
            </a:pPr>
            <a:r>
              <a:rPr lang="en-GB" dirty="0" err="1"/>
              <a:t>Toluwani</a:t>
            </a:r>
            <a:r>
              <a:rPr lang="en-GB" dirty="0"/>
              <a:t> </a:t>
            </a:r>
            <a:r>
              <a:rPr lang="en-GB" dirty="0" err="1"/>
              <a:t>Oyewusi</a:t>
            </a:r>
            <a:r>
              <a:rPr lang="en-GB" dirty="0"/>
              <a:t> A20425821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p:nvPr/>
        </p:nvSpPr>
        <p:spPr>
          <a:xfrm>
            <a:off x="496500" y="3866225"/>
            <a:ext cx="3890700" cy="567300"/>
          </a:xfrm>
          <a:prstGeom prst="roundRect">
            <a:avLst>
              <a:gd name="adj" fmla="val 16667"/>
            </a:avLst>
          </a:prstGeom>
          <a:solidFill>
            <a:srgbClr val="F3F3F3"/>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Prepare dataset</a:t>
            </a:r>
            <a:endParaRPr/>
          </a:p>
        </p:txBody>
      </p:sp>
      <p:sp>
        <p:nvSpPr>
          <p:cNvPr id="136" name="Google Shape;136;p22"/>
          <p:cNvSpPr txBox="1">
            <a:spLocks noGrp="1"/>
          </p:cNvSpPr>
          <p:nvPr>
            <p:ph type="body" idx="1"/>
          </p:nvPr>
        </p:nvSpPr>
        <p:spPr>
          <a:xfrm>
            <a:off x="311700" y="1017725"/>
            <a:ext cx="1978200" cy="458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en-GB" sz="1500" dirty="0"/>
              <a:t>Folder Structure</a:t>
            </a:r>
            <a:endParaRPr sz="1500" dirty="0"/>
          </a:p>
        </p:txBody>
      </p:sp>
      <p:sp>
        <p:nvSpPr>
          <p:cNvPr id="137" name="Google Shape;137;p22"/>
          <p:cNvSpPr txBox="1">
            <a:spLocks noGrp="1"/>
          </p:cNvSpPr>
          <p:nvPr>
            <p:ph type="body" idx="1"/>
          </p:nvPr>
        </p:nvSpPr>
        <p:spPr>
          <a:xfrm>
            <a:off x="311700" y="1476425"/>
            <a:ext cx="4260300" cy="1757400"/>
          </a:xfrm>
          <a:prstGeom prst="rect">
            <a:avLst/>
          </a:prstGeom>
        </p:spPr>
        <p:txBody>
          <a:bodyPr spcFirstLastPara="1" wrap="square" lIns="91425" tIns="91425" rIns="91425" bIns="91425" anchor="t" anchorCtr="0">
            <a:noAutofit/>
          </a:bodyPr>
          <a:lstStyle/>
          <a:p>
            <a:pPr marL="457200" lvl="0" indent="-287337" algn="l" rtl="0">
              <a:lnSpc>
                <a:spcPct val="130000"/>
              </a:lnSpc>
              <a:spcBef>
                <a:spcPts val="1200"/>
              </a:spcBef>
              <a:spcAft>
                <a:spcPts val="0"/>
              </a:spcAft>
              <a:buClr>
                <a:schemeClr val="dk1"/>
              </a:buClr>
              <a:buSzPts val="925"/>
              <a:buChar char="❏"/>
            </a:pPr>
            <a:r>
              <a:rPr lang="en-GB" sz="925">
                <a:solidFill>
                  <a:schemeClr val="dk1"/>
                </a:solidFill>
              </a:rPr>
              <a:t>original</a:t>
            </a:r>
            <a:endParaRPr sz="925">
              <a:solidFill>
                <a:schemeClr val="dk1"/>
              </a:solidFill>
            </a:endParaRPr>
          </a:p>
          <a:p>
            <a:pPr marL="914400" lvl="1" indent="-287337" algn="l" rtl="0">
              <a:lnSpc>
                <a:spcPct val="130000"/>
              </a:lnSpc>
              <a:spcBef>
                <a:spcPts val="0"/>
              </a:spcBef>
              <a:spcAft>
                <a:spcPts val="0"/>
              </a:spcAft>
              <a:buClr>
                <a:schemeClr val="dk1"/>
              </a:buClr>
              <a:buSzPts val="925"/>
              <a:buChar char="❏"/>
            </a:pPr>
            <a:r>
              <a:rPr lang="en-GB" sz="925">
                <a:solidFill>
                  <a:schemeClr val="dk1"/>
                </a:solidFill>
              </a:rPr>
              <a:t>100</a:t>
            </a:r>
            <a:endParaRPr sz="925">
              <a:solidFill>
                <a:schemeClr val="dk1"/>
              </a:solidFill>
            </a:endParaRPr>
          </a:p>
          <a:p>
            <a:pPr marL="1371600" lvl="2" indent="-287337" algn="l" rtl="0">
              <a:lnSpc>
                <a:spcPct val="130000"/>
              </a:lnSpc>
              <a:spcBef>
                <a:spcPts val="0"/>
              </a:spcBef>
              <a:spcAft>
                <a:spcPts val="0"/>
              </a:spcAft>
              <a:buClr>
                <a:schemeClr val="dk1"/>
              </a:buClr>
              <a:buSzPts val="925"/>
              <a:buChar char="❏"/>
            </a:pPr>
            <a:r>
              <a:rPr lang="en-GB" sz="925">
                <a:solidFill>
                  <a:schemeClr val="dk1"/>
                </a:solidFill>
              </a:rPr>
              <a:t>ADNI_002_S_0295_13722_ACPC</a:t>
            </a:r>
            <a:endParaRPr sz="925">
              <a:solidFill>
                <a:schemeClr val="dk1"/>
              </a:solidFill>
            </a:endParaRPr>
          </a:p>
          <a:p>
            <a:pPr marL="1828800" lvl="3" indent="-287337" algn="l" rtl="0">
              <a:lnSpc>
                <a:spcPct val="130000"/>
              </a:lnSpc>
              <a:spcBef>
                <a:spcPts val="0"/>
              </a:spcBef>
              <a:spcAft>
                <a:spcPts val="0"/>
              </a:spcAft>
              <a:buClr>
                <a:schemeClr val="dk1"/>
              </a:buClr>
              <a:buSzPts val="925"/>
              <a:buChar char="❏"/>
            </a:pPr>
            <a:r>
              <a:rPr lang="en-GB" sz="925">
                <a:solidFill>
                  <a:schemeClr val="dk1"/>
                </a:solidFill>
              </a:rPr>
              <a:t>ADNI_002_S_0295_13722_ACPC_001.jpg</a:t>
            </a:r>
            <a:endParaRPr sz="925">
              <a:solidFill>
                <a:schemeClr val="dk1"/>
              </a:solidFill>
            </a:endParaRPr>
          </a:p>
          <a:p>
            <a:pPr marL="1828800" lvl="3" indent="-287337" algn="l" rtl="0">
              <a:lnSpc>
                <a:spcPct val="130000"/>
              </a:lnSpc>
              <a:spcBef>
                <a:spcPts val="0"/>
              </a:spcBef>
              <a:spcAft>
                <a:spcPts val="0"/>
              </a:spcAft>
              <a:buClr>
                <a:schemeClr val="dk1"/>
              </a:buClr>
              <a:buSzPts val="925"/>
              <a:buChar char="❏"/>
            </a:pPr>
            <a:r>
              <a:rPr lang="en-GB" sz="925">
                <a:solidFill>
                  <a:schemeClr val="dk1"/>
                </a:solidFill>
              </a:rPr>
              <a:t>…</a:t>
            </a:r>
            <a:endParaRPr sz="925">
              <a:solidFill>
                <a:schemeClr val="dk1"/>
              </a:solidFill>
            </a:endParaRPr>
          </a:p>
          <a:p>
            <a:pPr marL="1828800" lvl="3" indent="-287337" algn="l" rtl="0">
              <a:lnSpc>
                <a:spcPct val="130000"/>
              </a:lnSpc>
              <a:spcBef>
                <a:spcPts val="0"/>
              </a:spcBef>
              <a:spcAft>
                <a:spcPts val="0"/>
              </a:spcAft>
              <a:buClr>
                <a:schemeClr val="dk1"/>
              </a:buClr>
              <a:buSzPts val="925"/>
              <a:buChar char="❏"/>
            </a:pPr>
            <a:r>
              <a:rPr lang="en-GB" sz="925">
                <a:solidFill>
                  <a:schemeClr val="dk1"/>
                </a:solidFill>
              </a:rPr>
              <a:t>ADNI_002_S_0295_13722_ACPC_189.jpg</a:t>
            </a:r>
            <a:endParaRPr sz="925">
              <a:solidFill>
                <a:schemeClr val="dk1"/>
              </a:solidFill>
            </a:endParaRPr>
          </a:p>
          <a:p>
            <a:pPr marL="1371600" lvl="2" indent="-287337" algn="l" rtl="0">
              <a:lnSpc>
                <a:spcPct val="130000"/>
              </a:lnSpc>
              <a:spcBef>
                <a:spcPts val="0"/>
              </a:spcBef>
              <a:spcAft>
                <a:spcPts val="0"/>
              </a:spcAft>
              <a:buClr>
                <a:schemeClr val="dk1"/>
              </a:buClr>
              <a:buSzPts val="925"/>
              <a:buChar char="❏"/>
            </a:pPr>
            <a:r>
              <a:rPr lang="en-GB" sz="925">
                <a:solidFill>
                  <a:schemeClr val="dk1"/>
                </a:solidFill>
              </a:rPr>
              <a:t>…</a:t>
            </a:r>
            <a:endParaRPr sz="925">
              <a:solidFill>
                <a:schemeClr val="dk1"/>
              </a:solidFill>
            </a:endParaRPr>
          </a:p>
          <a:p>
            <a:pPr marL="1371600" lvl="2" indent="-287337" algn="l" rtl="0">
              <a:lnSpc>
                <a:spcPct val="130000"/>
              </a:lnSpc>
              <a:spcBef>
                <a:spcPts val="0"/>
              </a:spcBef>
              <a:spcAft>
                <a:spcPts val="0"/>
              </a:spcAft>
              <a:buClr>
                <a:schemeClr val="dk1"/>
              </a:buClr>
              <a:buSzPts val="925"/>
              <a:buChar char="❏"/>
            </a:pPr>
            <a:r>
              <a:rPr lang="en-GB" sz="925">
                <a:solidFill>
                  <a:schemeClr val="dk1"/>
                </a:solidFill>
              </a:rPr>
              <a:t>ADNI_136_S_0579_116340_ACPC</a:t>
            </a:r>
            <a:endParaRPr sz="925">
              <a:solidFill>
                <a:schemeClr val="dk1"/>
              </a:solidFill>
            </a:endParaRPr>
          </a:p>
          <a:p>
            <a:pPr marL="914400" lvl="1" indent="-287337" algn="l" rtl="0">
              <a:lnSpc>
                <a:spcPct val="130000"/>
              </a:lnSpc>
              <a:spcBef>
                <a:spcPts val="0"/>
              </a:spcBef>
              <a:spcAft>
                <a:spcPts val="0"/>
              </a:spcAft>
              <a:buClr>
                <a:schemeClr val="dk1"/>
              </a:buClr>
              <a:buSzPts val="925"/>
              <a:buChar char="❏"/>
            </a:pPr>
            <a:r>
              <a:rPr lang="en-GB" sz="925">
                <a:solidFill>
                  <a:schemeClr val="dk1"/>
                </a:solidFill>
              </a:rPr>
              <a:t>35</a:t>
            </a:r>
            <a:endParaRPr sz="925">
              <a:solidFill>
                <a:schemeClr val="dk1"/>
              </a:solidFill>
            </a:endParaRPr>
          </a:p>
          <a:p>
            <a:pPr marL="1371600" lvl="2" indent="-287337" algn="l" rtl="0">
              <a:lnSpc>
                <a:spcPct val="130000"/>
              </a:lnSpc>
              <a:spcBef>
                <a:spcPts val="0"/>
              </a:spcBef>
              <a:spcAft>
                <a:spcPts val="0"/>
              </a:spcAft>
              <a:buClr>
                <a:schemeClr val="dk1"/>
              </a:buClr>
              <a:buSzPts val="925"/>
              <a:buChar char="❏"/>
            </a:pPr>
            <a:r>
              <a:rPr lang="en-GB" sz="925">
                <a:solidFill>
                  <a:schemeClr val="dk1"/>
                </a:solidFill>
              </a:rPr>
              <a:t>…</a:t>
            </a:r>
            <a:endParaRPr sz="925">
              <a:solidFill>
                <a:schemeClr val="dk1"/>
              </a:solidFill>
            </a:endParaRPr>
          </a:p>
          <a:p>
            <a:pPr marL="0" lvl="0" indent="0" algn="l" rtl="0">
              <a:lnSpc>
                <a:spcPct val="130000"/>
              </a:lnSpc>
              <a:spcBef>
                <a:spcPts val="1200"/>
              </a:spcBef>
              <a:spcAft>
                <a:spcPts val="1200"/>
              </a:spcAft>
              <a:buNone/>
            </a:pPr>
            <a:endParaRPr sz="1300"/>
          </a:p>
        </p:txBody>
      </p:sp>
      <p:sp>
        <p:nvSpPr>
          <p:cNvPr id="138" name="Google Shape;138;p22"/>
          <p:cNvSpPr txBox="1"/>
          <p:nvPr/>
        </p:nvSpPr>
        <p:spPr>
          <a:xfrm>
            <a:off x="4158100" y="1476425"/>
            <a:ext cx="4851900" cy="3361200"/>
          </a:xfrm>
          <a:prstGeom prst="rect">
            <a:avLst/>
          </a:prstGeom>
          <a:noFill/>
          <a:ln>
            <a:noFill/>
          </a:ln>
        </p:spPr>
        <p:txBody>
          <a:bodyPr spcFirstLastPara="1" wrap="square" lIns="91425" tIns="91425" rIns="91425" bIns="91425" anchor="t" anchorCtr="0">
            <a:spAutoFit/>
          </a:bodyPr>
          <a:lstStyle/>
          <a:p>
            <a:pPr marL="457200" lvl="0" indent="-287337" algn="l" rtl="0">
              <a:lnSpc>
                <a:spcPct val="130000"/>
              </a:lnSpc>
              <a:spcBef>
                <a:spcPts val="1200"/>
              </a:spcBef>
              <a:spcAft>
                <a:spcPts val="0"/>
              </a:spcAft>
              <a:buClr>
                <a:schemeClr val="dk1"/>
              </a:buClr>
              <a:buSzPts val="925"/>
              <a:buChar char="❏"/>
            </a:pPr>
            <a:r>
              <a:rPr lang="en-GB" sz="925" dirty="0">
                <a:solidFill>
                  <a:schemeClr val="dk1"/>
                </a:solidFill>
              </a:rPr>
              <a:t>label</a:t>
            </a:r>
            <a:endParaRPr sz="925" dirty="0">
              <a:solidFill>
                <a:schemeClr val="dk1"/>
              </a:solidFill>
            </a:endParaRPr>
          </a:p>
          <a:p>
            <a:pPr marL="914400" lvl="1" indent="-287337" algn="l" rtl="0">
              <a:lnSpc>
                <a:spcPct val="130000"/>
              </a:lnSpc>
              <a:spcBef>
                <a:spcPts val="0"/>
              </a:spcBef>
              <a:spcAft>
                <a:spcPts val="0"/>
              </a:spcAft>
              <a:buClr>
                <a:schemeClr val="dk1"/>
              </a:buClr>
              <a:buSzPts val="925"/>
              <a:buChar char="❏"/>
            </a:pPr>
            <a:r>
              <a:rPr lang="en-GB" sz="925" dirty="0">
                <a:solidFill>
                  <a:schemeClr val="dk1"/>
                </a:solidFill>
              </a:rPr>
              <a:t>100label</a:t>
            </a:r>
            <a:endParaRPr sz="925" dirty="0">
              <a:solidFill>
                <a:schemeClr val="dk1"/>
              </a:solidFill>
            </a:endParaRPr>
          </a:p>
          <a:p>
            <a:pPr marL="1371600" lvl="2" indent="-287337" algn="l" rtl="0">
              <a:lnSpc>
                <a:spcPct val="130000"/>
              </a:lnSpc>
              <a:spcBef>
                <a:spcPts val="0"/>
              </a:spcBef>
              <a:spcAft>
                <a:spcPts val="0"/>
              </a:spcAft>
              <a:buClr>
                <a:schemeClr val="dk1"/>
              </a:buClr>
              <a:buSzPts val="925"/>
              <a:buChar char="❏"/>
            </a:pPr>
            <a:r>
              <a:rPr lang="en-GB" sz="925" dirty="0">
                <a:solidFill>
                  <a:schemeClr val="dk1"/>
                </a:solidFill>
              </a:rPr>
              <a:t>ADNI_002_S_0295_13722_ACPC</a:t>
            </a:r>
            <a:endParaRPr sz="925" dirty="0">
              <a:solidFill>
                <a:schemeClr val="dk1"/>
              </a:solidFill>
            </a:endParaRPr>
          </a:p>
          <a:p>
            <a:pPr marL="1828800" lvl="3" indent="-287337" algn="l" rtl="0">
              <a:lnSpc>
                <a:spcPct val="130000"/>
              </a:lnSpc>
              <a:spcBef>
                <a:spcPts val="0"/>
              </a:spcBef>
              <a:spcAft>
                <a:spcPts val="0"/>
              </a:spcAft>
              <a:buClr>
                <a:schemeClr val="dk1"/>
              </a:buClr>
              <a:buSzPts val="925"/>
              <a:buChar char="❏"/>
            </a:pPr>
            <a:r>
              <a:rPr lang="en-GB" sz="925" dirty="0">
                <a:solidFill>
                  <a:schemeClr val="dk1"/>
                </a:solidFill>
              </a:rPr>
              <a:t>ADNI_002_S_0295_13722_L</a:t>
            </a:r>
            <a:endParaRPr sz="925" dirty="0">
              <a:solidFill>
                <a:schemeClr val="dk1"/>
              </a:solidFill>
            </a:endParaRPr>
          </a:p>
          <a:p>
            <a:pPr marL="2286000" lvl="4" indent="-287337" algn="l" rtl="0">
              <a:lnSpc>
                <a:spcPct val="130000"/>
              </a:lnSpc>
              <a:spcBef>
                <a:spcPts val="0"/>
              </a:spcBef>
              <a:spcAft>
                <a:spcPts val="0"/>
              </a:spcAft>
              <a:buClr>
                <a:schemeClr val="dk1"/>
              </a:buClr>
              <a:buSzPts val="925"/>
              <a:buChar char="❏"/>
            </a:pPr>
            <a:r>
              <a:rPr lang="en-GB" sz="925" dirty="0">
                <a:solidFill>
                  <a:schemeClr val="dk1"/>
                </a:solidFill>
              </a:rPr>
              <a:t>ADNI_002_S_0295_13722_L_001.jpg</a:t>
            </a:r>
            <a:endParaRPr sz="925" dirty="0">
              <a:solidFill>
                <a:schemeClr val="dk1"/>
              </a:solidFill>
            </a:endParaRPr>
          </a:p>
          <a:p>
            <a:pPr marL="2286000" lvl="4" indent="-287337" algn="l" rtl="0">
              <a:lnSpc>
                <a:spcPct val="130000"/>
              </a:lnSpc>
              <a:spcBef>
                <a:spcPts val="0"/>
              </a:spcBef>
              <a:spcAft>
                <a:spcPts val="0"/>
              </a:spcAft>
              <a:buClr>
                <a:schemeClr val="dk1"/>
              </a:buClr>
              <a:buSzPts val="925"/>
              <a:buChar char="❏"/>
            </a:pPr>
            <a:r>
              <a:rPr lang="en-GB" sz="925" dirty="0">
                <a:solidFill>
                  <a:schemeClr val="dk1"/>
                </a:solidFill>
              </a:rPr>
              <a:t>…</a:t>
            </a:r>
            <a:endParaRPr sz="925" dirty="0">
              <a:solidFill>
                <a:schemeClr val="dk1"/>
              </a:solidFill>
            </a:endParaRPr>
          </a:p>
          <a:p>
            <a:pPr marL="2286000" lvl="4" indent="-287337" algn="l" rtl="0">
              <a:lnSpc>
                <a:spcPct val="130000"/>
              </a:lnSpc>
              <a:spcBef>
                <a:spcPts val="0"/>
              </a:spcBef>
              <a:spcAft>
                <a:spcPts val="0"/>
              </a:spcAft>
              <a:buClr>
                <a:schemeClr val="dk1"/>
              </a:buClr>
              <a:buSzPts val="925"/>
              <a:buChar char="❏"/>
            </a:pPr>
            <a:r>
              <a:rPr lang="en-GB" sz="925" dirty="0">
                <a:solidFill>
                  <a:schemeClr val="dk1"/>
                </a:solidFill>
              </a:rPr>
              <a:t>ADNI_002_S_0295_13722_L_189.jpg</a:t>
            </a:r>
            <a:endParaRPr sz="925" dirty="0">
              <a:solidFill>
                <a:schemeClr val="dk1"/>
              </a:solidFill>
            </a:endParaRPr>
          </a:p>
          <a:p>
            <a:pPr marL="1828800" lvl="3" indent="-287337" algn="l" rtl="0">
              <a:lnSpc>
                <a:spcPct val="130000"/>
              </a:lnSpc>
              <a:spcBef>
                <a:spcPts val="0"/>
              </a:spcBef>
              <a:spcAft>
                <a:spcPts val="0"/>
              </a:spcAft>
              <a:buClr>
                <a:schemeClr val="dk1"/>
              </a:buClr>
              <a:buSzPts val="925"/>
              <a:buChar char="❏"/>
            </a:pPr>
            <a:r>
              <a:rPr lang="en-GB" sz="925" dirty="0">
                <a:solidFill>
                  <a:schemeClr val="dk1"/>
                </a:solidFill>
              </a:rPr>
              <a:t>ADNI_002_S_0295_13722_R</a:t>
            </a:r>
            <a:endParaRPr sz="925" dirty="0">
              <a:solidFill>
                <a:schemeClr val="dk1"/>
              </a:solidFill>
            </a:endParaRPr>
          </a:p>
          <a:p>
            <a:pPr marL="2286000" lvl="4" indent="-287337" algn="l" rtl="0">
              <a:lnSpc>
                <a:spcPct val="130000"/>
              </a:lnSpc>
              <a:spcBef>
                <a:spcPts val="0"/>
              </a:spcBef>
              <a:spcAft>
                <a:spcPts val="0"/>
              </a:spcAft>
              <a:buClr>
                <a:schemeClr val="dk1"/>
              </a:buClr>
              <a:buSzPts val="925"/>
              <a:buChar char="❏"/>
            </a:pPr>
            <a:r>
              <a:rPr lang="en-GB" sz="925" dirty="0">
                <a:solidFill>
                  <a:schemeClr val="dk1"/>
                </a:solidFill>
              </a:rPr>
              <a:t>ADNI_002_S_0295_13722_R_001.jpg</a:t>
            </a:r>
            <a:endParaRPr sz="925" dirty="0">
              <a:solidFill>
                <a:schemeClr val="dk1"/>
              </a:solidFill>
            </a:endParaRPr>
          </a:p>
          <a:p>
            <a:pPr marL="2286000" lvl="4" indent="-287337" algn="l" rtl="0">
              <a:lnSpc>
                <a:spcPct val="130000"/>
              </a:lnSpc>
              <a:spcBef>
                <a:spcPts val="0"/>
              </a:spcBef>
              <a:spcAft>
                <a:spcPts val="0"/>
              </a:spcAft>
              <a:buClr>
                <a:schemeClr val="dk1"/>
              </a:buClr>
              <a:buSzPts val="925"/>
              <a:buChar char="❏"/>
            </a:pPr>
            <a:r>
              <a:rPr lang="en-GB" sz="925" dirty="0">
                <a:solidFill>
                  <a:schemeClr val="dk1"/>
                </a:solidFill>
              </a:rPr>
              <a:t>...</a:t>
            </a:r>
            <a:endParaRPr sz="925" dirty="0">
              <a:solidFill>
                <a:schemeClr val="dk1"/>
              </a:solidFill>
            </a:endParaRPr>
          </a:p>
          <a:p>
            <a:pPr marL="2286000" lvl="4" indent="-287337" algn="l" rtl="0">
              <a:lnSpc>
                <a:spcPct val="130000"/>
              </a:lnSpc>
              <a:spcBef>
                <a:spcPts val="0"/>
              </a:spcBef>
              <a:spcAft>
                <a:spcPts val="0"/>
              </a:spcAft>
              <a:buClr>
                <a:schemeClr val="dk1"/>
              </a:buClr>
              <a:buSzPts val="925"/>
              <a:buChar char="❏"/>
            </a:pPr>
            <a:r>
              <a:rPr lang="en-GB" sz="925" dirty="0">
                <a:solidFill>
                  <a:schemeClr val="dk1"/>
                </a:solidFill>
              </a:rPr>
              <a:t>ADNI_002_S_0295_13722_R_189.jpg</a:t>
            </a:r>
            <a:endParaRPr sz="925" dirty="0">
              <a:solidFill>
                <a:schemeClr val="dk1"/>
              </a:solidFill>
            </a:endParaRPr>
          </a:p>
          <a:p>
            <a:pPr marL="1371600" lvl="2" indent="-287337" algn="l" rtl="0">
              <a:lnSpc>
                <a:spcPct val="130000"/>
              </a:lnSpc>
              <a:spcBef>
                <a:spcPts val="0"/>
              </a:spcBef>
              <a:spcAft>
                <a:spcPts val="0"/>
              </a:spcAft>
              <a:buClr>
                <a:schemeClr val="dk1"/>
              </a:buClr>
              <a:buSzPts val="925"/>
              <a:buChar char="❏"/>
            </a:pPr>
            <a:r>
              <a:rPr lang="en-GB" sz="925" dirty="0">
                <a:solidFill>
                  <a:schemeClr val="dk1"/>
                </a:solidFill>
              </a:rPr>
              <a:t>…</a:t>
            </a:r>
            <a:endParaRPr sz="925" dirty="0">
              <a:solidFill>
                <a:schemeClr val="dk1"/>
              </a:solidFill>
            </a:endParaRPr>
          </a:p>
          <a:p>
            <a:pPr marL="1371600" lvl="2" indent="-287337" algn="l" rtl="0">
              <a:lnSpc>
                <a:spcPct val="130000"/>
              </a:lnSpc>
              <a:spcBef>
                <a:spcPts val="0"/>
              </a:spcBef>
              <a:spcAft>
                <a:spcPts val="0"/>
              </a:spcAft>
              <a:buClr>
                <a:schemeClr val="dk1"/>
              </a:buClr>
              <a:buSzPts val="925"/>
              <a:buChar char="❏"/>
            </a:pPr>
            <a:r>
              <a:rPr lang="en-GB" sz="925" dirty="0">
                <a:solidFill>
                  <a:schemeClr val="dk1"/>
                </a:solidFill>
              </a:rPr>
              <a:t>ADNI_136_S_0579_116340_ACPC</a:t>
            </a:r>
            <a:endParaRPr sz="925" dirty="0">
              <a:solidFill>
                <a:schemeClr val="dk1"/>
              </a:solidFill>
            </a:endParaRPr>
          </a:p>
          <a:p>
            <a:pPr marL="914400" lvl="1" indent="-287337" algn="l" rtl="0">
              <a:lnSpc>
                <a:spcPct val="130000"/>
              </a:lnSpc>
              <a:spcBef>
                <a:spcPts val="0"/>
              </a:spcBef>
              <a:spcAft>
                <a:spcPts val="0"/>
              </a:spcAft>
              <a:buClr>
                <a:schemeClr val="dk1"/>
              </a:buClr>
              <a:buSzPts val="925"/>
              <a:buChar char="❏"/>
            </a:pPr>
            <a:r>
              <a:rPr lang="en-GB" sz="925" dirty="0">
                <a:solidFill>
                  <a:schemeClr val="dk1"/>
                </a:solidFill>
              </a:rPr>
              <a:t>35label</a:t>
            </a:r>
            <a:endParaRPr sz="925" dirty="0">
              <a:solidFill>
                <a:schemeClr val="dk1"/>
              </a:solidFill>
            </a:endParaRPr>
          </a:p>
          <a:p>
            <a:pPr marL="1371600" lvl="2" indent="-287337" algn="l" rtl="0">
              <a:lnSpc>
                <a:spcPct val="130000"/>
              </a:lnSpc>
              <a:spcBef>
                <a:spcPts val="0"/>
              </a:spcBef>
              <a:spcAft>
                <a:spcPts val="0"/>
              </a:spcAft>
              <a:buClr>
                <a:schemeClr val="dk1"/>
              </a:buClr>
              <a:buSzPts val="925"/>
              <a:buChar char="❏"/>
            </a:pPr>
            <a:r>
              <a:rPr lang="en-GB" sz="925" dirty="0">
                <a:solidFill>
                  <a:schemeClr val="dk1"/>
                </a:solidFill>
              </a:rPr>
              <a:t>…</a:t>
            </a:r>
            <a:endParaRPr sz="925" dirty="0">
              <a:solidFill>
                <a:schemeClr val="dk1"/>
              </a:solidFill>
            </a:endParaRPr>
          </a:p>
          <a:p>
            <a:pPr marL="0" lvl="0" indent="0" algn="l" rtl="0">
              <a:spcBef>
                <a:spcPts val="1200"/>
              </a:spcBef>
              <a:spcAft>
                <a:spcPts val="0"/>
              </a:spcAft>
              <a:buNone/>
            </a:pPr>
            <a:endParaRPr sz="1600" dirty="0"/>
          </a:p>
        </p:txBody>
      </p:sp>
      <p:sp>
        <p:nvSpPr>
          <p:cNvPr id="139" name="Google Shape;139;p22"/>
          <p:cNvSpPr txBox="1">
            <a:spLocks noGrp="1"/>
          </p:cNvSpPr>
          <p:nvPr>
            <p:ph type="body" idx="1"/>
          </p:nvPr>
        </p:nvSpPr>
        <p:spPr>
          <a:xfrm>
            <a:off x="536000" y="3866225"/>
            <a:ext cx="3890700" cy="6405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200"/>
              </a:spcAft>
              <a:buSzPts val="523"/>
              <a:buNone/>
            </a:pPr>
            <a:r>
              <a:rPr lang="en-GB" sz="1060"/>
              <a:t>The label folder is incomplete for a patient as it is missing the right hippocampus data for the brain. </a:t>
            </a:r>
            <a:endParaRPr sz="1060"/>
          </a:p>
        </p:txBody>
      </p:sp>
      <p:sp>
        <p:nvSpPr>
          <p:cNvPr id="140" name="Google Shape;140;p22"/>
          <p:cNvSpPr txBox="1">
            <a:spLocks noGrp="1"/>
          </p:cNvSpPr>
          <p:nvPr>
            <p:ph type="body" idx="1"/>
          </p:nvPr>
        </p:nvSpPr>
        <p:spPr>
          <a:xfrm>
            <a:off x="4903875" y="4706650"/>
            <a:ext cx="3836400" cy="360900"/>
          </a:xfrm>
          <a:prstGeom prst="rect">
            <a:avLst/>
          </a:prstGeom>
        </p:spPr>
        <p:txBody>
          <a:bodyPr spcFirstLastPara="1" wrap="square" lIns="91425" tIns="91425" rIns="91425" bIns="91425" anchor="t" anchorCtr="0">
            <a:normAutofit fontScale="25000" lnSpcReduction="20000"/>
          </a:bodyPr>
          <a:lstStyle/>
          <a:p>
            <a:pPr marL="0" lvl="0" indent="0" algn="r" rtl="0">
              <a:lnSpc>
                <a:spcPct val="150000"/>
              </a:lnSpc>
              <a:spcBef>
                <a:spcPts val="0"/>
              </a:spcBef>
              <a:spcAft>
                <a:spcPts val="1200"/>
              </a:spcAft>
              <a:buNone/>
            </a:pPr>
            <a:r>
              <a:rPr lang="en-GB" sz="1000">
                <a:solidFill>
                  <a:srgbClr val="999999"/>
                </a:solidFill>
              </a:rPr>
              <a:t>Data source: Kaggle, MRI Hippocampus Segmentation</a:t>
            </a:r>
            <a:endParaRPr sz="1000">
              <a:solidFill>
                <a:srgbClr val="9999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Prepare dataset</a:t>
            </a:r>
            <a:endParaRPr/>
          </a:p>
        </p:txBody>
      </p:sp>
      <p:sp>
        <p:nvSpPr>
          <p:cNvPr id="146" name="Google Shape;146;p23"/>
          <p:cNvSpPr txBox="1">
            <a:spLocks noGrp="1"/>
          </p:cNvSpPr>
          <p:nvPr>
            <p:ph type="body" idx="1"/>
          </p:nvPr>
        </p:nvSpPr>
        <p:spPr>
          <a:xfrm>
            <a:off x="311700" y="1017725"/>
            <a:ext cx="4715400" cy="458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SzPts val="770"/>
              <a:buNone/>
            </a:pPr>
            <a:r>
              <a:rPr lang="en-GB" sz="1500" dirty="0"/>
              <a:t>Original (first 200 images)</a:t>
            </a:r>
            <a:endParaRPr sz="1500" dirty="0"/>
          </a:p>
        </p:txBody>
      </p:sp>
      <p:pic>
        <p:nvPicPr>
          <p:cNvPr id="147" name="Google Shape;147;p23"/>
          <p:cNvPicPr preferRelativeResize="0"/>
          <p:nvPr/>
        </p:nvPicPr>
        <p:blipFill rotWithShape="1">
          <a:blip r:embed="rId3">
            <a:alphaModFix/>
          </a:blip>
          <a:srcRect t="6994"/>
          <a:stretch/>
        </p:blipFill>
        <p:spPr>
          <a:xfrm>
            <a:off x="997050" y="1476425"/>
            <a:ext cx="7149900" cy="350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Prepare dataset</a:t>
            </a:r>
            <a:endParaRPr/>
          </a:p>
        </p:txBody>
      </p:sp>
      <p:sp>
        <p:nvSpPr>
          <p:cNvPr id="153" name="Google Shape;153;p24"/>
          <p:cNvSpPr txBox="1">
            <a:spLocks noGrp="1"/>
          </p:cNvSpPr>
          <p:nvPr>
            <p:ph type="body" idx="1"/>
          </p:nvPr>
        </p:nvSpPr>
        <p:spPr>
          <a:xfrm>
            <a:off x="311700" y="1017725"/>
            <a:ext cx="4500900" cy="458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en-GB" sz="1500" dirty="0"/>
              <a:t>Label (first 200 images)</a:t>
            </a:r>
            <a:endParaRPr sz="1500" dirty="0"/>
          </a:p>
        </p:txBody>
      </p:sp>
      <p:pic>
        <p:nvPicPr>
          <p:cNvPr id="154" name="Google Shape;154;p24"/>
          <p:cNvPicPr preferRelativeResize="0"/>
          <p:nvPr/>
        </p:nvPicPr>
        <p:blipFill rotWithShape="1">
          <a:blip r:embed="rId3">
            <a:alphaModFix/>
          </a:blip>
          <a:srcRect t="6994"/>
          <a:stretch/>
        </p:blipFill>
        <p:spPr>
          <a:xfrm>
            <a:off x="997050" y="1476425"/>
            <a:ext cx="7149900" cy="3507125"/>
          </a:xfrm>
          <a:prstGeom prst="rect">
            <a:avLst/>
          </a:prstGeom>
          <a:noFill/>
          <a:ln>
            <a:noFill/>
          </a:ln>
        </p:spPr>
      </p:pic>
      <p:pic>
        <p:nvPicPr>
          <p:cNvPr id="155" name="Google Shape;155;p24"/>
          <p:cNvPicPr preferRelativeResize="0"/>
          <p:nvPr/>
        </p:nvPicPr>
        <p:blipFill rotWithShape="1">
          <a:blip r:embed="rId4">
            <a:alphaModFix/>
          </a:blip>
          <a:srcRect t="2629"/>
          <a:stretch/>
        </p:blipFill>
        <p:spPr>
          <a:xfrm>
            <a:off x="1041075" y="1497625"/>
            <a:ext cx="7149899" cy="3443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Prepare dataset</a:t>
            </a:r>
            <a:endParaRPr/>
          </a:p>
        </p:txBody>
      </p:sp>
      <p:pic>
        <p:nvPicPr>
          <p:cNvPr id="161" name="Google Shape;161;p25"/>
          <p:cNvPicPr preferRelativeResize="0"/>
          <p:nvPr/>
        </p:nvPicPr>
        <p:blipFill>
          <a:blip r:embed="rId3">
            <a:alphaModFix/>
          </a:blip>
          <a:stretch>
            <a:fillRect/>
          </a:stretch>
        </p:blipFill>
        <p:spPr>
          <a:xfrm>
            <a:off x="4282450" y="1164775"/>
            <a:ext cx="4692761" cy="1603775"/>
          </a:xfrm>
          <a:prstGeom prst="rect">
            <a:avLst/>
          </a:prstGeom>
          <a:noFill/>
          <a:ln>
            <a:noFill/>
          </a:ln>
        </p:spPr>
      </p:pic>
      <p:pic>
        <p:nvPicPr>
          <p:cNvPr id="162" name="Google Shape;162;p25"/>
          <p:cNvPicPr preferRelativeResize="0"/>
          <p:nvPr/>
        </p:nvPicPr>
        <p:blipFill>
          <a:blip r:embed="rId4">
            <a:alphaModFix/>
          </a:blip>
          <a:stretch>
            <a:fillRect/>
          </a:stretch>
        </p:blipFill>
        <p:spPr>
          <a:xfrm>
            <a:off x="5639725" y="2843385"/>
            <a:ext cx="1978201" cy="1935291"/>
          </a:xfrm>
          <a:prstGeom prst="rect">
            <a:avLst/>
          </a:prstGeom>
          <a:noFill/>
          <a:ln>
            <a:noFill/>
          </a:ln>
        </p:spPr>
      </p:pic>
      <p:pic>
        <p:nvPicPr>
          <p:cNvPr id="163" name="Google Shape;163;p25"/>
          <p:cNvPicPr preferRelativeResize="0"/>
          <p:nvPr/>
        </p:nvPicPr>
        <p:blipFill>
          <a:blip r:embed="rId5">
            <a:alphaModFix/>
          </a:blip>
          <a:stretch>
            <a:fillRect/>
          </a:stretch>
        </p:blipFill>
        <p:spPr>
          <a:xfrm>
            <a:off x="492025" y="1187499"/>
            <a:ext cx="3647724" cy="1558315"/>
          </a:xfrm>
          <a:prstGeom prst="rect">
            <a:avLst/>
          </a:prstGeom>
          <a:noFill/>
          <a:ln>
            <a:noFill/>
          </a:ln>
        </p:spPr>
      </p:pic>
      <p:pic>
        <p:nvPicPr>
          <p:cNvPr id="164" name="Google Shape;164;p25"/>
          <p:cNvPicPr preferRelativeResize="0"/>
          <p:nvPr/>
        </p:nvPicPr>
        <p:blipFill>
          <a:blip r:embed="rId6">
            <a:alphaModFix/>
          </a:blip>
          <a:stretch>
            <a:fillRect/>
          </a:stretch>
        </p:blipFill>
        <p:spPr>
          <a:xfrm>
            <a:off x="492027" y="3031875"/>
            <a:ext cx="3647724" cy="155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Architectures</a:t>
            </a:r>
            <a:endParaRPr/>
          </a:p>
        </p:txBody>
      </p:sp>
      <p:sp>
        <p:nvSpPr>
          <p:cNvPr id="170" name="Google Shape;170;p26"/>
          <p:cNvSpPr txBox="1">
            <a:spLocks noGrp="1"/>
          </p:cNvSpPr>
          <p:nvPr>
            <p:ph type="body" idx="1"/>
          </p:nvPr>
        </p:nvSpPr>
        <p:spPr>
          <a:xfrm>
            <a:off x="311700" y="1152475"/>
            <a:ext cx="3998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t>U-Net</a:t>
            </a:r>
            <a:endParaRPr sz="1600" b="1"/>
          </a:p>
          <a:p>
            <a:pPr marL="457200" lvl="0" indent="-330200" algn="l" rtl="0">
              <a:spcBef>
                <a:spcPts val="1200"/>
              </a:spcBef>
              <a:spcAft>
                <a:spcPts val="0"/>
              </a:spcAft>
              <a:buSzPts val="1600"/>
              <a:buChar char="●"/>
            </a:pPr>
            <a:r>
              <a:rPr lang="en-GB" sz="1600"/>
              <a:t>Encoder-Decoder structure</a:t>
            </a:r>
            <a:endParaRPr sz="1600"/>
          </a:p>
          <a:p>
            <a:pPr marL="457200" lvl="0" indent="-330200" algn="l" rtl="0">
              <a:spcBef>
                <a:spcPts val="0"/>
              </a:spcBef>
              <a:spcAft>
                <a:spcPts val="0"/>
              </a:spcAft>
              <a:buSzPts val="1600"/>
              <a:buChar char="●"/>
            </a:pPr>
            <a:r>
              <a:rPr lang="en-GB" sz="1600"/>
              <a:t>Convolutional blocks with ReLU and batch normalization</a:t>
            </a:r>
            <a:endParaRPr sz="1600"/>
          </a:p>
          <a:p>
            <a:pPr marL="457200" lvl="0" indent="-330200" algn="l" rtl="0">
              <a:spcBef>
                <a:spcPts val="0"/>
              </a:spcBef>
              <a:spcAft>
                <a:spcPts val="0"/>
              </a:spcAft>
              <a:buSzPts val="1600"/>
              <a:buChar char="●"/>
            </a:pPr>
            <a:r>
              <a:rPr lang="en-GB" sz="1600"/>
              <a:t>Max-pooling for downsampling</a:t>
            </a:r>
            <a:endParaRPr sz="1600"/>
          </a:p>
          <a:p>
            <a:pPr marL="457200" lvl="0" indent="-330200" algn="l" rtl="0">
              <a:spcBef>
                <a:spcPts val="0"/>
              </a:spcBef>
              <a:spcAft>
                <a:spcPts val="0"/>
              </a:spcAft>
              <a:buSzPts val="1600"/>
              <a:buChar char="●"/>
            </a:pPr>
            <a:r>
              <a:rPr lang="en-GB" sz="1600"/>
              <a:t>Upsampling with skip connections</a:t>
            </a:r>
            <a:endParaRPr sz="1600"/>
          </a:p>
        </p:txBody>
      </p:sp>
      <p:sp>
        <p:nvSpPr>
          <p:cNvPr id="171" name="Google Shape;171;p26"/>
          <p:cNvSpPr txBox="1">
            <a:spLocks noGrp="1"/>
          </p:cNvSpPr>
          <p:nvPr>
            <p:ph type="body" idx="1"/>
          </p:nvPr>
        </p:nvSpPr>
        <p:spPr>
          <a:xfrm>
            <a:off x="4572000" y="1152475"/>
            <a:ext cx="3998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dirty="0"/>
              <a:t>U-Net++</a:t>
            </a:r>
            <a:endParaRPr sz="1600" b="1" dirty="0"/>
          </a:p>
          <a:p>
            <a:pPr marL="457200" lvl="0" indent="-330200" algn="l" rtl="0">
              <a:spcBef>
                <a:spcPts val="1200"/>
              </a:spcBef>
              <a:spcAft>
                <a:spcPts val="0"/>
              </a:spcAft>
              <a:buSzPts val="1600"/>
              <a:buChar char="●"/>
            </a:pPr>
            <a:r>
              <a:rPr lang="en-GB" sz="1600" dirty="0"/>
              <a:t>Encoder-Decoder structure</a:t>
            </a:r>
            <a:endParaRPr sz="1600" dirty="0"/>
          </a:p>
          <a:p>
            <a:pPr marL="457200" lvl="0" indent="-330200" algn="l" rtl="0">
              <a:spcBef>
                <a:spcPts val="0"/>
              </a:spcBef>
              <a:spcAft>
                <a:spcPts val="0"/>
              </a:spcAft>
              <a:buSzPts val="1600"/>
              <a:buChar char="●"/>
            </a:pPr>
            <a:r>
              <a:rPr lang="en-GB" sz="1600" dirty="0"/>
              <a:t>Convolutional blocks with </a:t>
            </a:r>
            <a:r>
              <a:rPr lang="en-GB" sz="1600" dirty="0" err="1"/>
              <a:t>ReLU</a:t>
            </a:r>
            <a:r>
              <a:rPr lang="en-GB" sz="1600" dirty="0"/>
              <a:t> and batch normalization</a:t>
            </a:r>
            <a:endParaRPr sz="1600" dirty="0"/>
          </a:p>
          <a:p>
            <a:pPr marL="457200" lvl="0" indent="-330200" algn="l" rtl="0">
              <a:spcBef>
                <a:spcPts val="0"/>
              </a:spcBef>
              <a:spcAft>
                <a:spcPts val="0"/>
              </a:spcAft>
              <a:buSzPts val="1600"/>
              <a:buChar char="●"/>
            </a:pPr>
            <a:r>
              <a:rPr lang="en-GB" sz="1600" dirty="0"/>
              <a:t>Max-pooling for </a:t>
            </a:r>
            <a:r>
              <a:rPr lang="en-GB" sz="1600" dirty="0" err="1"/>
              <a:t>downsampling</a:t>
            </a:r>
            <a:endParaRPr sz="1600" dirty="0"/>
          </a:p>
          <a:p>
            <a:pPr marL="457200" lvl="0" indent="-330200" algn="l" rtl="0">
              <a:spcBef>
                <a:spcPts val="0"/>
              </a:spcBef>
              <a:spcAft>
                <a:spcPts val="0"/>
              </a:spcAft>
              <a:buSzPts val="1600"/>
              <a:buChar char="●"/>
            </a:pPr>
            <a:r>
              <a:rPr lang="en-GB" sz="1600" dirty="0" err="1"/>
              <a:t>Upsampling</a:t>
            </a:r>
            <a:r>
              <a:rPr lang="en-GB" sz="1600" dirty="0"/>
              <a:t> with additional nested skip connections</a:t>
            </a:r>
            <a:endParaRPr sz="1600" dirty="0"/>
          </a:p>
          <a:p>
            <a:pPr marL="457200" lvl="0" indent="-330200" algn="l" rtl="0">
              <a:spcBef>
                <a:spcPts val="0"/>
              </a:spcBef>
              <a:spcAft>
                <a:spcPts val="0"/>
              </a:spcAft>
              <a:buSzPts val="1600"/>
              <a:buChar char="●"/>
            </a:pPr>
            <a:r>
              <a:rPr lang="en-GB" sz="1600" dirty="0"/>
              <a:t>Dropout rate for regularization</a:t>
            </a:r>
            <a:endParaRPr sz="1600" dirty="0"/>
          </a:p>
          <a:p>
            <a:pPr marL="457200" lvl="0" indent="-330200" algn="l" rtl="0">
              <a:spcBef>
                <a:spcPts val="0"/>
              </a:spcBef>
              <a:spcAft>
                <a:spcPts val="0"/>
              </a:spcAft>
              <a:buSzPts val="1600"/>
              <a:buChar char="●"/>
            </a:pPr>
            <a:r>
              <a:rPr lang="en-GB" sz="1600" dirty="0"/>
              <a:t>Deep supervision</a:t>
            </a: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Loss Functions</a:t>
            </a:r>
            <a:endParaRPr/>
          </a:p>
        </p:txBody>
      </p:sp>
      <p:sp>
        <p:nvSpPr>
          <p:cNvPr id="177" name="Google Shape;177;p27"/>
          <p:cNvSpPr txBox="1">
            <a:spLocks noGrp="1"/>
          </p:cNvSpPr>
          <p:nvPr>
            <p:ph type="body" idx="1"/>
          </p:nvPr>
        </p:nvSpPr>
        <p:spPr>
          <a:xfrm>
            <a:off x="308250" y="1325600"/>
            <a:ext cx="8361900" cy="3522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600" b="1" dirty="0"/>
              <a:t>Binary Cross-Entropy Loss (BCE)</a:t>
            </a:r>
            <a:r>
              <a:rPr lang="en-GB" sz="1600" dirty="0"/>
              <a:t>: </a:t>
            </a:r>
            <a:endParaRPr sz="1600" dirty="0"/>
          </a:p>
          <a:p>
            <a:pPr marL="0" lvl="0" indent="0" algn="l" rtl="0">
              <a:lnSpc>
                <a:spcPct val="105000"/>
              </a:lnSpc>
              <a:spcBef>
                <a:spcPts val="1200"/>
              </a:spcBef>
              <a:spcAft>
                <a:spcPts val="0"/>
              </a:spcAft>
              <a:buNone/>
            </a:pPr>
            <a:r>
              <a:rPr lang="en-GB" sz="1600" dirty="0"/>
              <a:t>Calculates the difference between predicted probabilities and binary ground truth labels, commonly used in binary classification tasks.</a:t>
            </a:r>
            <a:endParaRPr sz="1600" dirty="0"/>
          </a:p>
          <a:p>
            <a:pPr marL="0" lvl="0" indent="0" algn="l" rtl="0">
              <a:lnSpc>
                <a:spcPct val="105000"/>
              </a:lnSpc>
              <a:spcBef>
                <a:spcPts val="1200"/>
              </a:spcBef>
              <a:spcAft>
                <a:spcPts val="0"/>
              </a:spcAft>
              <a:buNone/>
            </a:pPr>
            <a:r>
              <a:rPr lang="en-GB" sz="1600" b="1" dirty="0"/>
              <a:t>Dice Loss</a:t>
            </a:r>
            <a:r>
              <a:rPr lang="en-GB" sz="1600" dirty="0"/>
              <a:t>: </a:t>
            </a:r>
            <a:endParaRPr sz="1600" dirty="0"/>
          </a:p>
          <a:p>
            <a:pPr marL="0" lvl="0" indent="0" algn="l" rtl="0">
              <a:lnSpc>
                <a:spcPct val="105000"/>
              </a:lnSpc>
              <a:spcBef>
                <a:spcPts val="1200"/>
              </a:spcBef>
              <a:spcAft>
                <a:spcPts val="0"/>
              </a:spcAft>
              <a:buNone/>
            </a:pPr>
            <a:r>
              <a:rPr lang="en-GB" sz="1600" dirty="0"/>
              <a:t>Measures the overlap between predicted segmentation and ground truth, particularly useful for imbalanced class segmentation tasks.</a:t>
            </a:r>
            <a:endParaRPr sz="1600" dirty="0"/>
          </a:p>
          <a:p>
            <a:pPr marL="0" lvl="0" indent="0" algn="l" rtl="0">
              <a:lnSpc>
                <a:spcPct val="105000"/>
              </a:lnSpc>
              <a:spcBef>
                <a:spcPts val="1200"/>
              </a:spcBef>
              <a:spcAft>
                <a:spcPts val="0"/>
              </a:spcAft>
              <a:buNone/>
            </a:pPr>
            <a:r>
              <a:rPr lang="en-GB" sz="1600" b="1" dirty="0"/>
              <a:t>Combine Loss</a:t>
            </a:r>
            <a:r>
              <a:rPr lang="en-GB" sz="1600" dirty="0"/>
              <a:t>: </a:t>
            </a:r>
            <a:endParaRPr sz="1600" dirty="0"/>
          </a:p>
          <a:p>
            <a:pPr marL="0" lvl="0" indent="0" algn="l" rtl="0">
              <a:lnSpc>
                <a:spcPct val="105000"/>
              </a:lnSpc>
              <a:spcBef>
                <a:spcPts val="1200"/>
              </a:spcBef>
              <a:spcAft>
                <a:spcPts val="0"/>
              </a:spcAft>
              <a:buNone/>
            </a:pPr>
            <a:r>
              <a:rPr lang="en-GB" sz="1600" dirty="0"/>
              <a:t>Combination of Binary Cross-Entropy Loss (BCE) and Dice Loss. </a:t>
            </a:r>
            <a:endParaRPr sz="1600" dirty="0"/>
          </a:p>
          <a:p>
            <a:pPr marL="0" lvl="0" indent="0" algn="l" rtl="0">
              <a:lnSpc>
                <a:spcPct val="105000"/>
              </a:lnSpc>
              <a:spcBef>
                <a:spcPts val="1200"/>
              </a:spcBef>
              <a:spcAft>
                <a:spcPts val="1200"/>
              </a:spcAft>
              <a:buNone/>
            </a:pP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Evaluation Metrics</a:t>
            </a:r>
            <a:endParaRPr/>
          </a:p>
        </p:txBody>
      </p:sp>
      <p:pic>
        <p:nvPicPr>
          <p:cNvPr id="183" name="Google Shape;183;p28"/>
          <p:cNvPicPr preferRelativeResize="0"/>
          <p:nvPr/>
        </p:nvPicPr>
        <p:blipFill>
          <a:blip r:embed="rId3">
            <a:alphaModFix/>
          </a:blip>
          <a:stretch>
            <a:fillRect/>
          </a:stretch>
        </p:blipFill>
        <p:spPr>
          <a:xfrm>
            <a:off x="1663338" y="1227175"/>
            <a:ext cx="5817324" cy="2561600"/>
          </a:xfrm>
          <a:prstGeom prst="rect">
            <a:avLst/>
          </a:prstGeom>
          <a:noFill/>
          <a:ln>
            <a:noFill/>
          </a:ln>
        </p:spPr>
      </p:pic>
      <p:sp>
        <p:nvSpPr>
          <p:cNvPr id="184" name="Google Shape;184;p28"/>
          <p:cNvSpPr txBox="1"/>
          <p:nvPr/>
        </p:nvSpPr>
        <p:spPr>
          <a:xfrm>
            <a:off x="1049100" y="4164475"/>
            <a:ext cx="70458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a:solidFill>
                  <a:schemeClr val="dk2"/>
                </a:solidFill>
              </a:rPr>
              <a:t>FP: false positive, FN: false negative, TP: true positive, and TN: true negative</a:t>
            </a:r>
            <a:endParaRPr sz="15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Hyper Parameters</a:t>
            </a:r>
            <a:endParaRPr/>
          </a:p>
        </p:txBody>
      </p:sp>
      <p:sp>
        <p:nvSpPr>
          <p:cNvPr id="190" name="Google Shape;190;p29"/>
          <p:cNvSpPr txBox="1">
            <a:spLocks noGrp="1"/>
          </p:cNvSpPr>
          <p:nvPr>
            <p:ph type="body" idx="1"/>
          </p:nvPr>
        </p:nvSpPr>
        <p:spPr>
          <a:xfrm>
            <a:off x="311700" y="1104450"/>
            <a:ext cx="8520600" cy="29346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600" b="1"/>
              <a:t>Optimizer</a:t>
            </a:r>
            <a:r>
              <a:rPr lang="en-GB" sz="1600"/>
              <a:t>: Utilize the </a:t>
            </a:r>
            <a:r>
              <a:rPr lang="en-GB" sz="1600" i="1"/>
              <a:t>Adam</a:t>
            </a:r>
            <a:r>
              <a:rPr lang="en-GB" sz="1600"/>
              <a:t> and </a:t>
            </a:r>
            <a:r>
              <a:rPr lang="en-GB" sz="1600" i="1"/>
              <a:t>SGD</a:t>
            </a:r>
            <a:r>
              <a:rPr lang="en-GB" sz="1600"/>
              <a:t> optimizer for updating model weights. Known for its adaptive learning rate and efficient performance on deep learning tasks.</a:t>
            </a:r>
            <a:endParaRPr sz="1600"/>
          </a:p>
          <a:p>
            <a:pPr marL="0" lvl="0" indent="0" algn="l" rtl="0">
              <a:lnSpc>
                <a:spcPct val="105000"/>
              </a:lnSpc>
              <a:spcBef>
                <a:spcPts val="1200"/>
              </a:spcBef>
              <a:spcAft>
                <a:spcPts val="0"/>
              </a:spcAft>
              <a:buNone/>
            </a:pPr>
            <a:r>
              <a:rPr lang="en-GB" sz="1600" b="1"/>
              <a:t>Learning Rate Scheduler</a:t>
            </a:r>
            <a:r>
              <a:rPr lang="en-GB" sz="1600"/>
              <a:t>: Implement the </a:t>
            </a:r>
            <a:r>
              <a:rPr lang="en-GB" sz="1600" i="1"/>
              <a:t>Cosine Annealing</a:t>
            </a:r>
            <a:r>
              <a:rPr lang="en-GB" sz="1600"/>
              <a:t> and </a:t>
            </a:r>
            <a:r>
              <a:rPr lang="en-GB" sz="1600" i="1"/>
              <a:t>CyclicLR</a:t>
            </a:r>
            <a:r>
              <a:rPr lang="en-GB" sz="1600" b="1" i="1"/>
              <a:t> </a:t>
            </a:r>
            <a:r>
              <a:rPr lang="en-GB" sz="1600"/>
              <a:t>learning rate scheduler. </a:t>
            </a:r>
            <a:r>
              <a:rPr lang="en-GB" sz="1600" i="1"/>
              <a:t>Cosine</a:t>
            </a:r>
            <a:r>
              <a:rPr lang="en-GB" sz="1600" b="1"/>
              <a:t> </a:t>
            </a:r>
            <a:r>
              <a:rPr lang="en-GB" sz="1600" i="1"/>
              <a:t>Annealing</a:t>
            </a:r>
            <a:r>
              <a:rPr lang="en-GB" sz="1600" b="1"/>
              <a:t> </a:t>
            </a:r>
            <a:r>
              <a:rPr lang="en-GB" sz="1600"/>
              <a:t>scheduler gradually decrease the learning rate, allowing the model to converge to a better solution.</a:t>
            </a:r>
            <a:endParaRPr sz="1600"/>
          </a:p>
          <a:p>
            <a:pPr marL="0" lvl="0" indent="0" algn="l" rtl="0">
              <a:lnSpc>
                <a:spcPct val="105000"/>
              </a:lnSpc>
              <a:spcBef>
                <a:spcPts val="1200"/>
              </a:spcBef>
              <a:spcAft>
                <a:spcPts val="0"/>
              </a:spcAft>
              <a:buNone/>
            </a:pPr>
            <a:r>
              <a:rPr lang="en-GB" sz="1600" b="1"/>
              <a:t>Regularization Techniques</a:t>
            </a:r>
            <a:r>
              <a:rPr lang="en-GB" sz="1600"/>
              <a:t>: Apply </a:t>
            </a:r>
            <a:r>
              <a:rPr lang="en-GB" sz="1600" i="1"/>
              <a:t>dropout layers </a:t>
            </a:r>
            <a:r>
              <a:rPr lang="en-GB" sz="1600"/>
              <a:t>within the architecture to prevent overfitting, promoting robustness and generalization to new data.</a:t>
            </a:r>
            <a:endParaRPr sz="1600"/>
          </a:p>
          <a:p>
            <a:pPr marL="0" lvl="0" indent="0" algn="l" rtl="0">
              <a:lnSpc>
                <a:spcPct val="105000"/>
              </a:lnSpc>
              <a:spcBef>
                <a:spcPts val="1200"/>
              </a:spcBef>
              <a:spcAft>
                <a:spcPts val="1200"/>
              </a:spcAft>
              <a:buNone/>
            </a:pPr>
            <a:endParaRPr sz="1600"/>
          </a:p>
        </p:txBody>
      </p:sp>
      <p:pic>
        <p:nvPicPr>
          <p:cNvPr id="3" name="Picture 2" descr="A picture containing text&#10;&#10;Description automatically generated">
            <a:extLst>
              <a:ext uri="{FF2B5EF4-FFF2-40B4-BE49-F238E27FC236}">
                <a16:creationId xmlns:a16="http://schemas.microsoft.com/office/drawing/2014/main" id="{ABD0B511-CB2D-4090-9932-ADF2D0739A2C}"/>
              </a:ext>
            </a:extLst>
          </p:cNvPr>
          <p:cNvPicPr>
            <a:picLocks noChangeAspect="1"/>
          </p:cNvPicPr>
          <p:nvPr/>
        </p:nvPicPr>
        <p:blipFill>
          <a:blip r:embed="rId3"/>
          <a:stretch>
            <a:fillRect/>
          </a:stretch>
        </p:blipFill>
        <p:spPr>
          <a:xfrm>
            <a:off x="4807669" y="3547423"/>
            <a:ext cx="3492221" cy="1186499"/>
          </a:xfrm>
          <a:prstGeom prst="rect">
            <a:avLst/>
          </a:prstGeom>
        </p:spPr>
      </p:pic>
      <p:pic>
        <p:nvPicPr>
          <p:cNvPr id="5" name="Picture 4" descr="A picture containing diagram&#10;&#10;Description automatically generated">
            <a:extLst>
              <a:ext uri="{FF2B5EF4-FFF2-40B4-BE49-F238E27FC236}">
                <a16:creationId xmlns:a16="http://schemas.microsoft.com/office/drawing/2014/main" id="{A43BBFC4-B056-D16B-889D-FF24E85E81EC}"/>
              </a:ext>
            </a:extLst>
          </p:cNvPr>
          <p:cNvPicPr>
            <a:picLocks noChangeAspect="1"/>
          </p:cNvPicPr>
          <p:nvPr/>
        </p:nvPicPr>
        <p:blipFill>
          <a:blip r:embed="rId4"/>
          <a:stretch>
            <a:fillRect/>
          </a:stretch>
        </p:blipFill>
        <p:spPr>
          <a:xfrm>
            <a:off x="702707" y="3547423"/>
            <a:ext cx="3387067" cy="11567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Results and Evaluate</a:t>
            </a:r>
            <a:endParaRPr dirty="0"/>
          </a:p>
        </p:txBody>
      </p:sp>
      <p:sp>
        <p:nvSpPr>
          <p:cNvPr id="198" name="Google Shape;198;p30"/>
          <p:cNvSpPr txBox="1">
            <a:spLocks noGrp="1"/>
          </p:cNvSpPr>
          <p:nvPr>
            <p:ph type="body" idx="1"/>
          </p:nvPr>
        </p:nvSpPr>
        <p:spPr>
          <a:xfrm>
            <a:off x="384000" y="1152450"/>
            <a:ext cx="8376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t>With the addition of nested skip connections and deep supervision, U-Net++ model is able to learn more detailed feature representations and generalize better on previously unseen data. </a:t>
            </a:r>
            <a:endParaRPr sz="1600" dirty="0"/>
          </a:p>
          <a:p>
            <a:pPr marL="0" lvl="0" indent="0" algn="l" rtl="0">
              <a:spcBef>
                <a:spcPts val="1200"/>
              </a:spcBef>
              <a:spcAft>
                <a:spcPts val="0"/>
              </a:spcAft>
              <a:buClr>
                <a:schemeClr val="dk1"/>
              </a:buClr>
              <a:buSzPts val="1100"/>
              <a:buFont typeface="Arial"/>
              <a:buNone/>
            </a:pPr>
            <a:r>
              <a:rPr lang="en-GB" sz="1600" dirty="0"/>
              <a:t>U-Net++ model typically takes more time to train compared to the original U-Net for the same dataset and number of epochs. </a:t>
            </a:r>
            <a:endParaRPr sz="1600" dirty="0"/>
          </a:p>
          <a:p>
            <a:pPr marL="0" lvl="0" indent="0" algn="l" rtl="0">
              <a:spcBef>
                <a:spcPts val="1200"/>
              </a:spcBef>
              <a:spcAft>
                <a:spcPts val="0"/>
              </a:spcAft>
              <a:buClr>
                <a:schemeClr val="dk1"/>
              </a:buClr>
              <a:buSzPts val="1100"/>
              <a:buFont typeface="Arial"/>
              <a:buNone/>
            </a:pPr>
            <a:r>
              <a:rPr lang="en-GB" sz="1600" dirty="0"/>
              <a:t>This trade-off often leads in enhanced performance, as U-Net++ tends to produce better segmentation results compared to the original U-Net.</a:t>
            </a:r>
            <a:endParaRPr sz="1600" dirty="0"/>
          </a:p>
          <a:p>
            <a:pPr marL="0" lvl="0" indent="0" algn="l" rtl="0">
              <a:spcBef>
                <a:spcPts val="1200"/>
              </a:spcBef>
              <a:spcAft>
                <a:spcPts val="1200"/>
              </a:spcAft>
              <a:buNone/>
            </a:pPr>
            <a:endParaRPr sz="1600" dirty="0"/>
          </a:p>
        </p:txBody>
      </p:sp>
      <p:pic>
        <p:nvPicPr>
          <p:cNvPr id="4" name="Picture 3" descr="Table&#10;&#10;Description automatically generated">
            <a:extLst>
              <a:ext uri="{FF2B5EF4-FFF2-40B4-BE49-F238E27FC236}">
                <a16:creationId xmlns:a16="http://schemas.microsoft.com/office/drawing/2014/main" id="{CD5F45D7-6965-0995-50F2-F805FE688242}"/>
              </a:ext>
            </a:extLst>
          </p:cNvPr>
          <p:cNvPicPr>
            <a:picLocks noChangeAspect="1"/>
          </p:cNvPicPr>
          <p:nvPr/>
        </p:nvPicPr>
        <p:blipFill>
          <a:blip r:embed="rId3"/>
          <a:stretch>
            <a:fillRect/>
          </a:stretch>
        </p:blipFill>
        <p:spPr>
          <a:xfrm>
            <a:off x="2649519" y="3882692"/>
            <a:ext cx="3844961" cy="6861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Future work</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205" name="Google Shape;205;p31"/>
          <p:cNvSpPr txBox="1">
            <a:spLocks noGrp="1"/>
          </p:cNvSpPr>
          <p:nvPr>
            <p:ph type="body" idx="1"/>
          </p:nvPr>
        </p:nvSpPr>
        <p:spPr>
          <a:xfrm>
            <a:off x="2694550" y="4020825"/>
            <a:ext cx="5862300" cy="4668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200"/>
              </a:spcAft>
              <a:buNone/>
            </a:pPr>
            <a:r>
              <a:rPr lang="en-GB" sz="1350" b="1"/>
              <a:t>R2U-Net </a:t>
            </a:r>
            <a:r>
              <a:rPr lang="en-GB" sz="1350"/>
              <a:t>(Recurrent Residual U-Net)</a:t>
            </a:r>
            <a:r>
              <a:rPr lang="en-GB" sz="1350" b="1"/>
              <a:t>, </a:t>
            </a:r>
            <a:r>
              <a:rPr lang="en-GB" sz="1350"/>
              <a:t>a U-Net variant, incorporates residual and recurrent techniques to enhance segmentation performance.</a:t>
            </a:r>
            <a:endParaRPr sz="1350"/>
          </a:p>
        </p:txBody>
      </p:sp>
      <p:sp>
        <p:nvSpPr>
          <p:cNvPr id="206" name="Google Shape;206;p31"/>
          <p:cNvSpPr txBox="1"/>
          <p:nvPr/>
        </p:nvSpPr>
        <p:spPr>
          <a:xfrm>
            <a:off x="311700" y="1134300"/>
            <a:ext cx="1978200" cy="2678100"/>
          </a:xfrm>
          <a:prstGeom prst="rect">
            <a:avLst/>
          </a:prstGeom>
          <a:noFill/>
          <a:ln>
            <a:noFill/>
          </a:ln>
        </p:spPr>
        <p:txBody>
          <a:bodyPr spcFirstLastPara="1" wrap="square" lIns="91425" tIns="91425" rIns="91425" bIns="91425" anchor="t" anchorCtr="0">
            <a:spAutoFit/>
          </a:bodyPr>
          <a:lstStyle/>
          <a:p>
            <a:pPr marL="457200" lvl="0" indent="-342900" algn="l" rtl="0">
              <a:lnSpc>
                <a:spcPct val="200000"/>
              </a:lnSpc>
              <a:spcBef>
                <a:spcPts val="0"/>
              </a:spcBef>
              <a:spcAft>
                <a:spcPts val="0"/>
              </a:spcAft>
              <a:buClr>
                <a:schemeClr val="dk2"/>
              </a:buClr>
              <a:buSzPts val="1800"/>
              <a:buChar char="-"/>
            </a:pPr>
            <a:r>
              <a:rPr lang="en-GB" sz="1800" b="1">
                <a:solidFill>
                  <a:schemeClr val="dk2"/>
                </a:solidFill>
              </a:rPr>
              <a:t>R2U-Net</a:t>
            </a:r>
            <a:endParaRPr sz="1800">
              <a:solidFill>
                <a:srgbClr val="B7B7B7"/>
              </a:solidFill>
            </a:endParaRPr>
          </a:p>
          <a:p>
            <a:pPr marL="457200" lvl="0" indent="-342900" algn="l" rtl="0">
              <a:lnSpc>
                <a:spcPct val="200000"/>
              </a:lnSpc>
              <a:spcBef>
                <a:spcPts val="0"/>
              </a:spcBef>
              <a:spcAft>
                <a:spcPts val="0"/>
              </a:spcAft>
              <a:buClr>
                <a:srgbClr val="B7B7B7"/>
              </a:buClr>
              <a:buSzPts val="1800"/>
              <a:buChar char="-"/>
            </a:pPr>
            <a:r>
              <a:rPr lang="en-GB" sz="1800">
                <a:solidFill>
                  <a:srgbClr val="B7B7B7"/>
                </a:solidFill>
              </a:rPr>
              <a:t>Attention U-Net </a:t>
            </a:r>
            <a:endParaRPr sz="1800">
              <a:solidFill>
                <a:srgbClr val="B7B7B7"/>
              </a:solidFill>
            </a:endParaRPr>
          </a:p>
          <a:p>
            <a:pPr marL="457200" lvl="0" indent="-342900" algn="l" rtl="0">
              <a:lnSpc>
                <a:spcPct val="200000"/>
              </a:lnSpc>
              <a:spcBef>
                <a:spcPts val="0"/>
              </a:spcBef>
              <a:spcAft>
                <a:spcPts val="0"/>
              </a:spcAft>
              <a:buClr>
                <a:srgbClr val="B7B7B7"/>
              </a:buClr>
              <a:buSzPts val="1800"/>
              <a:buChar char="-"/>
            </a:pPr>
            <a:r>
              <a:rPr lang="en-GB" sz="1800">
                <a:solidFill>
                  <a:srgbClr val="B7B7B7"/>
                </a:solidFill>
              </a:rPr>
              <a:t>Trans U-Net</a:t>
            </a:r>
            <a:endParaRPr sz="1800">
              <a:solidFill>
                <a:srgbClr val="B7B7B7"/>
              </a:solidFill>
            </a:endParaRPr>
          </a:p>
          <a:p>
            <a:pPr marL="457200" lvl="0" indent="-342900" algn="l" rtl="0">
              <a:lnSpc>
                <a:spcPct val="200000"/>
              </a:lnSpc>
              <a:spcBef>
                <a:spcPts val="0"/>
              </a:spcBef>
              <a:spcAft>
                <a:spcPts val="0"/>
              </a:spcAft>
              <a:buClr>
                <a:srgbClr val="B7B7B7"/>
              </a:buClr>
              <a:buSzPts val="1800"/>
              <a:buChar char="-"/>
            </a:pPr>
            <a:r>
              <a:rPr lang="en-GB" sz="1800">
                <a:solidFill>
                  <a:srgbClr val="B7B7B7"/>
                </a:solidFill>
              </a:rPr>
              <a:t>3D U-Net </a:t>
            </a:r>
            <a:endParaRPr sz="1800">
              <a:solidFill>
                <a:srgbClr val="B7B7B7"/>
              </a:solidFill>
            </a:endParaRPr>
          </a:p>
        </p:txBody>
      </p:sp>
      <p:pic>
        <p:nvPicPr>
          <p:cNvPr id="207" name="Google Shape;207;p31"/>
          <p:cNvPicPr preferRelativeResize="0"/>
          <p:nvPr/>
        </p:nvPicPr>
        <p:blipFill>
          <a:blip r:embed="rId3">
            <a:alphaModFix/>
          </a:blip>
          <a:stretch>
            <a:fillRect/>
          </a:stretch>
        </p:blipFill>
        <p:spPr>
          <a:xfrm>
            <a:off x="2890124" y="1134289"/>
            <a:ext cx="5772650" cy="24161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62" name="Google Shape;62;p14"/>
          <p:cNvSpPr txBox="1">
            <a:spLocks noGrp="1"/>
          </p:cNvSpPr>
          <p:nvPr>
            <p:ph type="body" idx="1"/>
          </p:nvPr>
        </p:nvSpPr>
        <p:spPr>
          <a:xfrm>
            <a:off x="311700" y="1152475"/>
            <a:ext cx="5697300" cy="3416400"/>
          </a:xfrm>
          <a:prstGeom prst="rect">
            <a:avLst/>
          </a:prstGeom>
        </p:spPr>
        <p:txBody>
          <a:bodyPr spcFirstLastPara="1" wrap="square" lIns="91425" tIns="91425" rIns="91425" bIns="91425" anchor="t" anchorCtr="0">
            <a:normAutofit fontScale="85000" lnSpcReduction="10000"/>
          </a:bodyPr>
          <a:lstStyle/>
          <a:p>
            <a:pPr marL="457200" lvl="0" indent="-334327" algn="l" rtl="0">
              <a:lnSpc>
                <a:spcPct val="150000"/>
              </a:lnSpc>
              <a:spcBef>
                <a:spcPts val="0"/>
              </a:spcBef>
              <a:spcAft>
                <a:spcPts val="0"/>
              </a:spcAft>
              <a:buSzPct val="100000"/>
              <a:buChar char="●"/>
            </a:pPr>
            <a:r>
              <a:rPr lang="en-GB" dirty="0"/>
              <a:t>Alzheimer's disease(AD) is the main cause of dementia. </a:t>
            </a:r>
            <a:endParaRPr dirty="0"/>
          </a:p>
          <a:p>
            <a:pPr marL="457200" lvl="0" indent="-334327" algn="l" rtl="0">
              <a:lnSpc>
                <a:spcPct val="150000"/>
              </a:lnSpc>
              <a:spcBef>
                <a:spcPts val="0"/>
              </a:spcBef>
              <a:spcAft>
                <a:spcPts val="0"/>
              </a:spcAft>
              <a:buSzPct val="100000"/>
              <a:buChar char="●"/>
            </a:pPr>
            <a:r>
              <a:rPr lang="en-GB" dirty="0"/>
              <a:t>Individuals with the AD usually experience difficulties in learning, performance speed, recall accuracy and/or problem solving.</a:t>
            </a:r>
            <a:endParaRPr dirty="0"/>
          </a:p>
          <a:p>
            <a:pPr marL="457200" lvl="0" indent="-334327" algn="l" rtl="0">
              <a:lnSpc>
                <a:spcPct val="150000"/>
              </a:lnSpc>
              <a:spcBef>
                <a:spcPts val="0"/>
              </a:spcBef>
              <a:spcAft>
                <a:spcPts val="0"/>
              </a:spcAft>
              <a:buSzPct val="100000"/>
              <a:buChar char="●"/>
            </a:pPr>
            <a:r>
              <a:rPr lang="en-GB" dirty="0"/>
              <a:t>The hippocampus helps us develop new memories also retrieving old memories.</a:t>
            </a:r>
            <a:endParaRPr dirty="0"/>
          </a:p>
          <a:p>
            <a:pPr marL="457200" lvl="0" indent="-334327" algn="l" rtl="0">
              <a:lnSpc>
                <a:spcPct val="150000"/>
              </a:lnSpc>
              <a:spcBef>
                <a:spcPts val="0"/>
              </a:spcBef>
              <a:spcAft>
                <a:spcPts val="0"/>
              </a:spcAft>
              <a:buSzPct val="100000"/>
              <a:buChar char="●"/>
            </a:pPr>
            <a:r>
              <a:rPr lang="en-GB" dirty="0"/>
              <a:t>The hippocampus is one of the first areas in the brain affected by Alzheimer's disease is the hippocampus.</a:t>
            </a:r>
            <a:endParaRPr dirty="0"/>
          </a:p>
        </p:txBody>
      </p:sp>
      <p:pic>
        <p:nvPicPr>
          <p:cNvPr id="63" name="Google Shape;63;p14"/>
          <p:cNvPicPr preferRelativeResize="0"/>
          <p:nvPr/>
        </p:nvPicPr>
        <p:blipFill rotWithShape="1">
          <a:blip r:embed="rId3">
            <a:alphaModFix/>
          </a:blip>
          <a:srcRect r="50663"/>
          <a:stretch/>
        </p:blipFill>
        <p:spPr>
          <a:xfrm>
            <a:off x="6406175" y="887625"/>
            <a:ext cx="1978411" cy="1901439"/>
          </a:xfrm>
          <a:prstGeom prst="rect">
            <a:avLst/>
          </a:prstGeom>
          <a:noFill/>
          <a:ln>
            <a:noFill/>
          </a:ln>
        </p:spPr>
      </p:pic>
      <p:pic>
        <p:nvPicPr>
          <p:cNvPr id="64" name="Google Shape;64;p14"/>
          <p:cNvPicPr preferRelativeResize="0"/>
          <p:nvPr/>
        </p:nvPicPr>
        <p:blipFill rotWithShape="1">
          <a:blip r:embed="rId3">
            <a:alphaModFix/>
          </a:blip>
          <a:srcRect l="50191"/>
          <a:stretch/>
        </p:blipFill>
        <p:spPr>
          <a:xfrm>
            <a:off x="6406165" y="2950311"/>
            <a:ext cx="1978411" cy="18834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3" name="Google Shape;213;p32"/>
          <p:cNvSpPr txBox="1">
            <a:spLocks noGrp="1"/>
          </p:cNvSpPr>
          <p:nvPr>
            <p:ph type="body" idx="1"/>
          </p:nvPr>
        </p:nvSpPr>
        <p:spPr>
          <a:xfrm>
            <a:off x="2212425" y="4177925"/>
            <a:ext cx="6855300" cy="4668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200"/>
              </a:spcAft>
              <a:buNone/>
            </a:pPr>
            <a:r>
              <a:rPr lang="en-GB" sz="1350" b="1"/>
              <a:t>Attention U-Net</a:t>
            </a:r>
            <a:r>
              <a:rPr lang="en-GB" sz="1350"/>
              <a:t> enhances the original U-Net architecture by integrating attention gates in skip pathways, improving feature selection.</a:t>
            </a:r>
            <a:endParaRPr sz="1350" b="1"/>
          </a:p>
        </p:txBody>
      </p:sp>
      <p:sp>
        <p:nvSpPr>
          <p:cNvPr id="214" name="Google Shape;214;p32"/>
          <p:cNvSpPr txBox="1"/>
          <p:nvPr/>
        </p:nvSpPr>
        <p:spPr>
          <a:xfrm>
            <a:off x="311700" y="1134300"/>
            <a:ext cx="1978200" cy="2678100"/>
          </a:xfrm>
          <a:prstGeom prst="rect">
            <a:avLst/>
          </a:prstGeom>
          <a:noFill/>
          <a:ln>
            <a:noFill/>
          </a:ln>
        </p:spPr>
        <p:txBody>
          <a:bodyPr spcFirstLastPara="1" wrap="square" lIns="91425" tIns="91425" rIns="91425" bIns="91425" anchor="t" anchorCtr="0">
            <a:spAutoFit/>
          </a:bodyPr>
          <a:lstStyle/>
          <a:p>
            <a:pPr marL="457200" lvl="0" indent="-342900" algn="l" rtl="0">
              <a:lnSpc>
                <a:spcPct val="200000"/>
              </a:lnSpc>
              <a:spcBef>
                <a:spcPts val="0"/>
              </a:spcBef>
              <a:spcAft>
                <a:spcPts val="0"/>
              </a:spcAft>
              <a:buClr>
                <a:srgbClr val="B7B7B7"/>
              </a:buClr>
              <a:buSzPts val="1800"/>
              <a:buChar char="-"/>
            </a:pPr>
            <a:r>
              <a:rPr lang="en-GB" sz="1800">
                <a:solidFill>
                  <a:srgbClr val="B7B7B7"/>
                </a:solidFill>
              </a:rPr>
              <a:t>R2U-Net</a:t>
            </a:r>
            <a:endParaRPr sz="1800">
              <a:solidFill>
                <a:srgbClr val="B7B7B7"/>
              </a:solidFill>
            </a:endParaRPr>
          </a:p>
          <a:p>
            <a:pPr marL="457200" lvl="0" indent="-342900" algn="l" rtl="0">
              <a:lnSpc>
                <a:spcPct val="200000"/>
              </a:lnSpc>
              <a:spcBef>
                <a:spcPts val="0"/>
              </a:spcBef>
              <a:spcAft>
                <a:spcPts val="0"/>
              </a:spcAft>
              <a:buClr>
                <a:schemeClr val="dk2"/>
              </a:buClr>
              <a:buSzPts val="1800"/>
              <a:buChar char="-"/>
            </a:pPr>
            <a:r>
              <a:rPr lang="en-GB" sz="1800" b="1">
                <a:solidFill>
                  <a:schemeClr val="dk2"/>
                </a:solidFill>
              </a:rPr>
              <a:t>Attention U-Net </a:t>
            </a:r>
            <a:endParaRPr sz="1800" b="1">
              <a:solidFill>
                <a:schemeClr val="dk2"/>
              </a:solidFill>
            </a:endParaRPr>
          </a:p>
          <a:p>
            <a:pPr marL="457200" lvl="0" indent="-342900" algn="l" rtl="0">
              <a:lnSpc>
                <a:spcPct val="200000"/>
              </a:lnSpc>
              <a:spcBef>
                <a:spcPts val="0"/>
              </a:spcBef>
              <a:spcAft>
                <a:spcPts val="0"/>
              </a:spcAft>
              <a:buClr>
                <a:srgbClr val="B7B7B7"/>
              </a:buClr>
              <a:buSzPts val="1800"/>
              <a:buChar char="-"/>
            </a:pPr>
            <a:r>
              <a:rPr lang="en-GB" sz="1800">
                <a:solidFill>
                  <a:srgbClr val="B7B7B7"/>
                </a:solidFill>
              </a:rPr>
              <a:t>Trans U-Net</a:t>
            </a:r>
            <a:endParaRPr sz="1800">
              <a:solidFill>
                <a:srgbClr val="B7B7B7"/>
              </a:solidFill>
            </a:endParaRPr>
          </a:p>
          <a:p>
            <a:pPr marL="457200" lvl="0" indent="-342900" algn="l" rtl="0">
              <a:lnSpc>
                <a:spcPct val="200000"/>
              </a:lnSpc>
              <a:spcBef>
                <a:spcPts val="0"/>
              </a:spcBef>
              <a:spcAft>
                <a:spcPts val="0"/>
              </a:spcAft>
              <a:buClr>
                <a:srgbClr val="B7B7B7"/>
              </a:buClr>
              <a:buSzPts val="1800"/>
              <a:buChar char="-"/>
            </a:pPr>
            <a:r>
              <a:rPr lang="en-GB" sz="1800">
                <a:solidFill>
                  <a:srgbClr val="B7B7B7"/>
                </a:solidFill>
              </a:rPr>
              <a:t>3D U-Net </a:t>
            </a:r>
            <a:endParaRPr sz="1800">
              <a:solidFill>
                <a:srgbClr val="B7B7B7"/>
              </a:solidFill>
            </a:endParaRPr>
          </a:p>
        </p:txBody>
      </p:sp>
      <p:pic>
        <p:nvPicPr>
          <p:cNvPr id="215" name="Google Shape;215;p32"/>
          <p:cNvPicPr preferRelativeResize="0"/>
          <p:nvPr/>
        </p:nvPicPr>
        <p:blipFill>
          <a:blip r:embed="rId3">
            <a:alphaModFix/>
          </a:blip>
          <a:stretch>
            <a:fillRect/>
          </a:stretch>
        </p:blipFill>
        <p:spPr>
          <a:xfrm>
            <a:off x="3584375" y="1017725"/>
            <a:ext cx="4111398" cy="3015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Future work</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221" name="Google Shape;221;p33"/>
          <p:cNvSpPr txBox="1">
            <a:spLocks noGrp="1"/>
          </p:cNvSpPr>
          <p:nvPr>
            <p:ph type="body" idx="1"/>
          </p:nvPr>
        </p:nvSpPr>
        <p:spPr>
          <a:xfrm>
            <a:off x="2212438" y="4042975"/>
            <a:ext cx="6855300" cy="4668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200"/>
              </a:spcAft>
              <a:buNone/>
            </a:pPr>
            <a:r>
              <a:rPr lang="en-GB" sz="1350" b="1"/>
              <a:t>Trans U-Net </a:t>
            </a:r>
            <a:r>
              <a:rPr lang="en-GB" sz="1350"/>
              <a:t>leverages visual transformers (ViT) to create a powerful, transformer-based architecture for medical image segmentation.</a:t>
            </a:r>
            <a:endParaRPr sz="1350"/>
          </a:p>
        </p:txBody>
      </p:sp>
      <p:sp>
        <p:nvSpPr>
          <p:cNvPr id="222" name="Google Shape;222;p33"/>
          <p:cNvSpPr txBox="1"/>
          <p:nvPr/>
        </p:nvSpPr>
        <p:spPr>
          <a:xfrm>
            <a:off x="311700" y="1134300"/>
            <a:ext cx="1978200" cy="2678100"/>
          </a:xfrm>
          <a:prstGeom prst="rect">
            <a:avLst/>
          </a:prstGeom>
          <a:noFill/>
          <a:ln>
            <a:noFill/>
          </a:ln>
        </p:spPr>
        <p:txBody>
          <a:bodyPr spcFirstLastPara="1" wrap="square" lIns="91425" tIns="91425" rIns="91425" bIns="91425" anchor="t" anchorCtr="0">
            <a:spAutoFit/>
          </a:bodyPr>
          <a:lstStyle/>
          <a:p>
            <a:pPr marL="457200" lvl="0" indent="-342900" algn="l" rtl="0">
              <a:lnSpc>
                <a:spcPct val="200000"/>
              </a:lnSpc>
              <a:spcBef>
                <a:spcPts val="0"/>
              </a:spcBef>
              <a:spcAft>
                <a:spcPts val="0"/>
              </a:spcAft>
              <a:buClr>
                <a:srgbClr val="B7B7B7"/>
              </a:buClr>
              <a:buSzPts val="1800"/>
              <a:buChar char="-"/>
            </a:pPr>
            <a:r>
              <a:rPr lang="en-GB" sz="1800">
                <a:solidFill>
                  <a:srgbClr val="B7B7B7"/>
                </a:solidFill>
              </a:rPr>
              <a:t>R2U-Net</a:t>
            </a:r>
            <a:endParaRPr sz="1800">
              <a:solidFill>
                <a:srgbClr val="B7B7B7"/>
              </a:solidFill>
            </a:endParaRPr>
          </a:p>
          <a:p>
            <a:pPr marL="457200" lvl="0" indent="-342900" algn="l" rtl="0">
              <a:lnSpc>
                <a:spcPct val="200000"/>
              </a:lnSpc>
              <a:spcBef>
                <a:spcPts val="0"/>
              </a:spcBef>
              <a:spcAft>
                <a:spcPts val="0"/>
              </a:spcAft>
              <a:buClr>
                <a:srgbClr val="B7B7B7"/>
              </a:buClr>
              <a:buSzPts val="1800"/>
              <a:buChar char="-"/>
            </a:pPr>
            <a:r>
              <a:rPr lang="en-GB" sz="1800">
                <a:solidFill>
                  <a:srgbClr val="B7B7B7"/>
                </a:solidFill>
              </a:rPr>
              <a:t>Attention U-Net </a:t>
            </a:r>
            <a:endParaRPr sz="1800">
              <a:solidFill>
                <a:srgbClr val="B7B7B7"/>
              </a:solidFill>
            </a:endParaRPr>
          </a:p>
          <a:p>
            <a:pPr marL="457200" lvl="0" indent="-342900" algn="l" rtl="0">
              <a:lnSpc>
                <a:spcPct val="200000"/>
              </a:lnSpc>
              <a:spcBef>
                <a:spcPts val="0"/>
              </a:spcBef>
              <a:spcAft>
                <a:spcPts val="0"/>
              </a:spcAft>
              <a:buClr>
                <a:schemeClr val="dk2"/>
              </a:buClr>
              <a:buSzPts val="1800"/>
              <a:buChar char="-"/>
            </a:pPr>
            <a:r>
              <a:rPr lang="en-GB" sz="1800" b="1">
                <a:solidFill>
                  <a:schemeClr val="dk2"/>
                </a:solidFill>
              </a:rPr>
              <a:t>Trans U-Net</a:t>
            </a:r>
            <a:endParaRPr sz="1800" b="1">
              <a:solidFill>
                <a:schemeClr val="dk2"/>
              </a:solidFill>
            </a:endParaRPr>
          </a:p>
          <a:p>
            <a:pPr marL="457200" lvl="0" indent="-342900" algn="l" rtl="0">
              <a:lnSpc>
                <a:spcPct val="200000"/>
              </a:lnSpc>
              <a:spcBef>
                <a:spcPts val="0"/>
              </a:spcBef>
              <a:spcAft>
                <a:spcPts val="0"/>
              </a:spcAft>
              <a:buClr>
                <a:srgbClr val="B7B7B7"/>
              </a:buClr>
              <a:buSzPts val="1800"/>
              <a:buChar char="-"/>
            </a:pPr>
            <a:r>
              <a:rPr lang="en-GB" sz="1800">
                <a:solidFill>
                  <a:srgbClr val="B7B7B7"/>
                </a:solidFill>
              </a:rPr>
              <a:t>3D U-Net </a:t>
            </a:r>
            <a:endParaRPr sz="1800">
              <a:solidFill>
                <a:srgbClr val="B7B7B7"/>
              </a:solidFill>
            </a:endParaRPr>
          </a:p>
        </p:txBody>
      </p:sp>
      <p:pic>
        <p:nvPicPr>
          <p:cNvPr id="223" name="Google Shape;223;p33"/>
          <p:cNvPicPr preferRelativeResize="0"/>
          <p:nvPr/>
        </p:nvPicPr>
        <p:blipFill rotWithShape="1">
          <a:blip r:embed="rId3">
            <a:alphaModFix/>
          </a:blip>
          <a:srcRect b="14922"/>
          <a:stretch/>
        </p:blipFill>
        <p:spPr>
          <a:xfrm>
            <a:off x="2706213" y="1017725"/>
            <a:ext cx="5867727" cy="27946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9" name="Google Shape;229;p34"/>
          <p:cNvSpPr txBox="1">
            <a:spLocks noGrp="1"/>
          </p:cNvSpPr>
          <p:nvPr>
            <p:ph type="body" idx="1"/>
          </p:nvPr>
        </p:nvSpPr>
        <p:spPr>
          <a:xfrm>
            <a:off x="2798350" y="4039475"/>
            <a:ext cx="5683500" cy="4668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200"/>
              </a:spcAft>
              <a:buNone/>
            </a:pPr>
            <a:r>
              <a:rPr lang="en-GB" sz="1350" b="1"/>
              <a:t>3D U-Net </a:t>
            </a:r>
            <a:r>
              <a:rPr lang="en-GB" sz="1350"/>
              <a:t>is a 3D extension of the original U-Net architecture designed for volumetric segmentation tasks. </a:t>
            </a:r>
            <a:endParaRPr sz="1350"/>
          </a:p>
        </p:txBody>
      </p:sp>
      <p:sp>
        <p:nvSpPr>
          <p:cNvPr id="230" name="Google Shape;230;p34"/>
          <p:cNvSpPr txBox="1"/>
          <p:nvPr/>
        </p:nvSpPr>
        <p:spPr>
          <a:xfrm>
            <a:off x="311700" y="1134300"/>
            <a:ext cx="1978200" cy="2678100"/>
          </a:xfrm>
          <a:prstGeom prst="rect">
            <a:avLst/>
          </a:prstGeom>
          <a:noFill/>
          <a:ln>
            <a:noFill/>
          </a:ln>
        </p:spPr>
        <p:txBody>
          <a:bodyPr spcFirstLastPara="1" wrap="square" lIns="91425" tIns="91425" rIns="91425" bIns="91425" anchor="t" anchorCtr="0">
            <a:spAutoFit/>
          </a:bodyPr>
          <a:lstStyle/>
          <a:p>
            <a:pPr marL="457200" lvl="0" indent="-342900" algn="l" rtl="0">
              <a:lnSpc>
                <a:spcPct val="200000"/>
              </a:lnSpc>
              <a:spcBef>
                <a:spcPts val="0"/>
              </a:spcBef>
              <a:spcAft>
                <a:spcPts val="0"/>
              </a:spcAft>
              <a:buClr>
                <a:srgbClr val="B7B7B7"/>
              </a:buClr>
              <a:buSzPts val="1800"/>
              <a:buChar char="-"/>
            </a:pPr>
            <a:r>
              <a:rPr lang="en-GB" sz="1800">
                <a:solidFill>
                  <a:srgbClr val="B7B7B7"/>
                </a:solidFill>
              </a:rPr>
              <a:t>R2U-Net</a:t>
            </a:r>
            <a:endParaRPr sz="1800">
              <a:solidFill>
                <a:srgbClr val="B7B7B7"/>
              </a:solidFill>
            </a:endParaRPr>
          </a:p>
          <a:p>
            <a:pPr marL="457200" lvl="0" indent="-342900" algn="l" rtl="0">
              <a:lnSpc>
                <a:spcPct val="200000"/>
              </a:lnSpc>
              <a:spcBef>
                <a:spcPts val="0"/>
              </a:spcBef>
              <a:spcAft>
                <a:spcPts val="0"/>
              </a:spcAft>
              <a:buClr>
                <a:srgbClr val="B7B7B7"/>
              </a:buClr>
              <a:buSzPts val="1800"/>
              <a:buChar char="-"/>
            </a:pPr>
            <a:r>
              <a:rPr lang="en-GB" sz="1800">
                <a:solidFill>
                  <a:srgbClr val="B7B7B7"/>
                </a:solidFill>
              </a:rPr>
              <a:t>Attention U-Net </a:t>
            </a:r>
            <a:endParaRPr sz="1800">
              <a:solidFill>
                <a:srgbClr val="B7B7B7"/>
              </a:solidFill>
            </a:endParaRPr>
          </a:p>
          <a:p>
            <a:pPr marL="457200" lvl="0" indent="-342900" algn="l" rtl="0">
              <a:lnSpc>
                <a:spcPct val="200000"/>
              </a:lnSpc>
              <a:spcBef>
                <a:spcPts val="0"/>
              </a:spcBef>
              <a:spcAft>
                <a:spcPts val="0"/>
              </a:spcAft>
              <a:buClr>
                <a:srgbClr val="B7B7B7"/>
              </a:buClr>
              <a:buSzPts val="1800"/>
              <a:buChar char="-"/>
            </a:pPr>
            <a:r>
              <a:rPr lang="en-GB" sz="1800">
                <a:solidFill>
                  <a:srgbClr val="B7B7B7"/>
                </a:solidFill>
              </a:rPr>
              <a:t>Trans U-Net</a:t>
            </a:r>
            <a:endParaRPr sz="1800">
              <a:solidFill>
                <a:srgbClr val="B7B7B7"/>
              </a:solidFill>
            </a:endParaRPr>
          </a:p>
          <a:p>
            <a:pPr marL="457200" lvl="0" indent="-342900" algn="l" rtl="0">
              <a:lnSpc>
                <a:spcPct val="200000"/>
              </a:lnSpc>
              <a:spcBef>
                <a:spcPts val="0"/>
              </a:spcBef>
              <a:spcAft>
                <a:spcPts val="0"/>
              </a:spcAft>
              <a:buClr>
                <a:schemeClr val="dk2"/>
              </a:buClr>
              <a:buSzPts val="1800"/>
              <a:buChar char="-"/>
            </a:pPr>
            <a:r>
              <a:rPr lang="en-GB" sz="1800" b="1">
                <a:solidFill>
                  <a:schemeClr val="dk2"/>
                </a:solidFill>
              </a:rPr>
              <a:t>3D U-Net </a:t>
            </a:r>
            <a:endParaRPr sz="1800" b="1">
              <a:solidFill>
                <a:schemeClr val="dk2"/>
              </a:solidFill>
            </a:endParaRPr>
          </a:p>
        </p:txBody>
      </p:sp>
      <p:pic>
        <p:nvPicPr>
          <p:cNvPr id="231" name="Google Shape;231;p34"/>
          <p:cNvPicPr preferRelativeResize="0"/>
          <p:nvPr/>
        </p:nvPicPr>
        <p:blipFill>
          <a:blip r:embed="rId3">
            <a:alphaModFix/>
          </a:blip>
          <a:stretch>
            <a:fillRect/>
          </a:stretch>
        </p:blipFill>
        <p:spPr>
          <a:xfrm>
            <a:off x="2869713" y="907213"/>
            <a:ext cx="5540765" cy="31322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7" name="Google Shape;237;p35"/>
          <p:cNvSpPr txBox="1">
            <a:spLocks noGrp="1"/>
          </p:cNvSpPr>
          <p:nvPr>
            <p:ph type="body" idx="1"/>
          </p:nvPr>
        </p:nvSpPr>
        <p:spPr>
          <a:xfrm>
            <a:off x="311700" y="1180650"/>
            <a:ext cx="8520600" cy="2154000"/>
          </a:xfrm>
          <a:prstGeom prst="rect">
            <a:avLst/>
          </a:prstGeom>
        </p:spPr>
        <p:txBody>
          <a:bodyPr spcFirstLastPara="1" wrap="square" lIns="91425" tIns="91425" rIns="91425" bIns="91425" anchor="t" anchorCtr="0">
            <a:noAutofit/>
          </a:bodyPr>
          <a:lstStyle/>
          <a:p>
            <a:pPr marL="457200" lvl="0" indent="-327025" algn="l" rtl="0">
              <a:lnSpc>
                <a:spcPct val="200000"/>
              </a:lnSpc>
              <a:spcBef>
                <a:spcPts val="0"/>
              </a:spcBef>
              <a:spcAft>
                <a:spcPts val="0"/>
              </a:spcAft>
              <a:buSzPts val="1550"/>
              <a:buChar char="●"/>
            </a:pPr>
            <a:r>
              <a:rPr lang="en-GB" sz="1550"/>
              <a:t>Collaborate with clinicians and researchers to validate the model in real-world settings</a:t>
            </a:r>
            <a:endParaRPr sz="1550"/>
          </a:p>
          <a:p>
            <a:pPr marL="457200" lvl="0" indent="-327025" algn="l" rtl="0">
              <a:lnSpc>
                <a:spcPct val="200000"/>
              </a:lnSpc>
              <a:spcBef>
                <a:spcPts val="0"/>
              </a:spcBef>
              <a:spcAft>
                <a:spcPts val="0"/>
              </a:spcAft>
              <a:buSzPts val="1550"/>
              <a:buChar char="●"/>
            </a:pPr>
            <a:r>
              <a:rPr lang="en-GB" sz="1550"/>
              <a:t>Explore potential applications in early diagnosis, treatment planning, and monitoring of neurological diseases</a:t>
            </a:r>
            <a:endParaRPr sz="15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19984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3375" algn="l" rtl="0">
              <a:lnSpc>
                <a:spcPct val="150000"/>
              </a:lnSpc>
              <a:spcBef>
                <a:spcPts val="0"/>
              </a:spcBef>
              <a:spcAft>
                <a:spcPts val="0"/>
              </a:spcAft>
              <a:buSzPts val="1650"/>
              <a:buChar char="●"/>
            </a:pPr>
            <a:r>
              <a:rPr lang="en-GB" sz="1650" dirty="0"/>
              <a:t>Develop a deep learning-based approach for the automatic identification and diagnosis of Alzheimer's disease trained on brain MRI scans.</a:t>
            </a:r>
            <a:endParaRPr sz="1650" dirty="0"/>
          </a:p>
          <a:p>
            <a:pPr marL="457200" lvl="0" indent="-333375" algn="l" rtl="0">
              <a:lnSpc>
                <a:spcPct val="150000"/>
              </a:lnSpc>
              <a:spcBef>
                <a:spcPts val="0"/>
              </a:spcBef>
              <a:spcAft>
                <a:spcPts val="0"/>
              </a:spcAft>
              <a:buSzPts val="1650"/>
              <a:buChar char="●"/>
            </a:pPr>
            <a:r>
              <a:rPr lang="en-GB" sz="1650" dirty="0" err="1"/>
              <a:t>Preprocess</a:t>
            </a:r>
            <a:r>
              <a:rPr lang="en-GB" sz="1650" dirty="0"/>
              <a:t> and prepare the dataset for training and evaluation, including standardization, normalization, and data augmentation techniques.</a:t>
            </a:r>
            <a:endParaRPr sz="1650" dirty="0"/>
          </a:p>
          <a:p>
            <a:pPr marL="457200" lvl="0" indent="-333375" algn="l" rtl="0">
              <a:lnSpc>
                <a:spcPct val="150000"/>
              </a:lnSpc>
              <a:spcBef>
                <a:spcPts val="0"/>
              </a:spcBef>
              <a:spcAft>
                <a:spcPts val="0"/>
              </a:spcAft>
              <a:buSzPts val="1650"/>
              <a:buChar char="●"/>
            </a:pPr>
            <a:r>
              <a:rPr lang="en-GB" sz="1650" dirty="0"/>
              <a:t>Implement and train U-Net and its variants, such as U-Net++, on the </a:t>
            </a:r>
            <a:r>
              <a:rPr lang="en-GB" sz="1650" dirty="0" err="1"/>
              <a:t>preprocessed</a:t>
            </a:r>
            <a:r>
              <a:rPr lang="en-GB" sz="1650" dirty="0"/>
              <a:t> dataset to develop models capable of segmenting regions of interest and classifying Alzheimer's disease.</a:t>
            </a:r>
            <a:endParaRPr sz="1650" dirty="0"/>
          </a:p>
          <a:p>
            <a:pPr marL="457200" lvl="0" indent="-333375" algn="l" rtl="0">
              <a:lnSpc>
                <a:spcPct val="150000"/>
              </a:lnSpc>
              <a:spcBef>
                <a:spcPts val="0"/>
              </a:spcBef>
              <a:spcAft>
                <a:spcPts val="0"/>
              </a:spcAft>
              <a:buSzPts val="1650"/>
              <a:buChar char="●"/>
            </a:pPr>
            <a:r>
              <a:rPr lang="en-GB" sz="1650" dirty="0"/>
              <a:t>Evaluate the performance of the trained models using appropriate metrics.</a:t>
            </a:r>
            <a:endParaRPr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Relative work </a:t>
            </a:r>
            <a:endParaRPr/>
          </a:p>
        </p:txBody>
      </p:sp>
      <p:pic>
        <p:nvPicPr>
          <p:cNvPr id="76" name="Google Shape;76;p16"/>
          <p:cNvPicPr preferRelativeResize="0"/>
          <p:nvPr/>
        </p:nvPicPr>
        <p:blipFill>
          <a:blip r:embed="rId3">
            <a:alphaModFix/>
          </a:blip>
          <a:stretch>
            <a:fillRect/>
          </a:stretch>
        </p:blipFill>
        <p:spPr>
          <a:xfrm>
            <a:off x="368600" y="1139075"/>
            <a:ext cx="4726001" cy="1432675"/>
          </a:xfrm>
          <a:prstGeom prst="rect">
            <a:avLst/>
          </a:prstGeom>
          <a:noFill/>
          <a:ln>
            <a:noFill/>
          </a:ln>
        </p:spPr>
      </p:pic>
      <p:sp>
        <p:nvSpPr>
          <p:cNvPr id="77" name="Google Shape;77;p16"/>
          <p:cNvSpPr txBox="1">
            <a:spLocks noGrp="1"/>
          </p:cNvSpPr>
          <p:nvPr>
            <p:ph type="body" idx="1"/>
          </p:nvPr>
        </p:nvSpPr>
        <p:spPr>
          <a:xfrm>
            <a:off x="4903875" y="4706650"/>
            <a:ext cx="3836400" cy="360900"/>
          </a:xfrm>
          <a:prstGeom prst="rect">
            <a:avLst/>
          </a:prstGeom>
        </p:spPr>
        <p:txBody>
          <a:bodyPr spcFirstLastPara="1" wrap="square" lIns="91425" tIns="91425" rIns="91425" bIns="91425" anchor="t" anchorCtr="0">
            <a:normAutofit fontScale="25000" lnSpcReduction="20000"/>
          </a:bodyPr>
          <a:lstStyle/>
          <a:p>
            <a:pPr marL="0" lvl="0" indent="0" algn="r" rtl="0">
              <a:lnSpc>
                <a:spcPct val="150000"/>
              </a:lnSpc>
              <a:spcBef>
                <a:spcPts val="0"/>
              </a:spcBef>
              <a:spcAft>
                <a:spcPts val="1200"/>
              </a:spcAft>
              <a:buNone/>
            </a:pPr>
            <a:r>
              <a:rPr lang="en-GB" sz="1000">
                <a:solidFill>
                  <a:srgbClr val="999999"/>
                </a:solidFill>
              </a:rPr>
              <a:t>Data source: Kaggle, Alzheimer's Dataset ( 4 class of Images)</a:t>
            </a:r>
            <a:endParaRPr sz="1000">
              <a:solidFill>
                <a:srgbClr val="999999"/>
              </a:solidFill>
            </a:endParaRPr>
          </a:p>
        </p:txBody>
      </p:sp>
      <p:pic>
        <p:nvPicPr>
          <p:cNvPr id="78" name="Google Shape;78;p16"/>
          <p:cNvPicPr preferRelativeResize="0"/>
          <p:nvPr/>
        </p:nvPicPr>
        <p:blipFill>
          <a:blip r:embed="rId4">
            <a:alphaModFix/>
          </a:blip>
          <a:stretch>
            <a:fillRect/>
          </a:stretch>
        </p:blipFill>
        <p:spPr>
          <a:xfrm>
            <a:off x="152400" y="2724150"/>
            <a:ext cx="8839202" cy="1706350"/>
          </a:xfrm>
          <a:prstGeom prst="rect">
            <a:avLst/>
          </a:prstGeom>
          <a:noFill/>
          <a:ln>
            <a:noFill/>
          </a:ln>
        </p:spPr>
      </p:pic>
      <p:pic>
        <p:nvPicPr>
          <p:cNvPr id="79" name="Google Shape;79;p16"/>
          <p:cNvPicPr preferRelativeResize="0"/>
          <p:nvPr/>
        </p:nvPicPr>
        <p:blipFill>
          <a:blip r:embed="rId5">
            <a:alphaModFix/>
          </a:blip>
          <a:stretch>
            <a:fillRect/>
          </a:stretch>
        </p:blipFill>
        <p:spPr>
          <a:xfrm>
            <a:off x="5222300" y="1162425"/>
            <a:ext cx="3712150" cy="138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Relative work</a:t>
            </a:r>
            <a:endParaRPr/>
          </a:p>
        </p:txBody>
      </p:sp>
      <p:sp>
        <p:nvSpPr>
          <p:cNvPr id="85" name="Google Shape;85;p17"/>
          <p:cNvSpPr txBox="1">
            <a:spLocks noGrp="1"/>
          </p:cNvSpPr>
          <p:nvPr>
            <p:ph type="body" idx="1"/>
          </p:nvPr>
        </p:nvSpPr>
        <p:spPr>
          <a:xfrm>
            <a:off x="6930875" y="4380000"/>
            <a:ext cx="1538100" cy="458700"/>
          </a:xfrm>
          <a:prstGeom prst="rect">
            <a:avLst/>
          </a:prstGeom>
        </p:spPr>
        <p:txBody>
          <a:bodyPr spcFirstLastPara="1" wrap="square" lIns="91425" tIns="91425" rIns="91425" bIns="91425" anchor="t" anchorCtr="0">
            <a:normAutofit fontScale="40000" lnSpcReduction="20000"/>
          </a:bodyPr>
          <a:lstStyle/>
          <a:p>
            <a:pPr marL="0" lvl="0" indent="0" algn="ctr" rtl="0">
              <a:lnSpc>
                <a:spcPct val="150000"/>
              </a:lnSpc>
              <a:spcBef>
                <a:spcPts val="0"/>
              </a:spcBef>
              <a:spcAft>
                <a:spcPts val="1200"/>
              </a:spcAft>
              <a:buNone/>
            </a:pPr>
            <a:r>
              <a:rPr lang="en-GB" sz="1600"/>
              <a:t>MICCAI 2022</a:t>
            </a:r>
            <a:endParaRPr sz="1600"/>
          </a:p>
        </p:txBody>
      </p:sp>
      <p:pic>
        <p:nvPicPr>
          <p:cNvPr id="86" name="Google Shape;86;p17"/>
          <p:cNvPicPr preferRelativeResize="0"/>
          <p:nvPr/>
        </p:nvPicPr>
        <p:blipFill>
          <a:blip r:embed="rId3">
            <a:alphaModFix/>
          </a:blip>
          <a:stretch>
            <a:fillRect/>
          </a:stretch>
        </p:blipFill>
        <p:spPr>
          <a:xfrm>
            <a:off x="2498825" y="925725"/>
            <a:ext cx="4146347"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Proposed Solution</a:t>
            </a:r>
            <a:endParaRPr/>
          </a:p>
          <a:p>
            <a:pPr marL="0" lvl="0" indent="0" algn="l" rtl="0">
              <a:spcBef>
                <a:spcPts val="0"/>
              </a:spcBef>
              <a:spcAft>
                <a:spcPts val="0"/>
              </a:spcAft>
              <a:buNone/>
            </a:pPr>
            <a:endParaRPr/>
          </a:p>
        </p:txBody>
      </p:sp>
      <p:pic>
        <p:nvPicPr>
          <p:cNvPr id="92" name="Google Shape;92;p18"/>
          <p:cNvPicPr preferRelativeResize="0"/>
          <p:nvPr/>
        </p:nvPicPr>
        <p:blipFill>
          <a:blip r:embed="rId3">
            <a:alphaModFix/>
          </a:blip>
          <a:stretch>
            <a:fillRect/>
          </a:stretch>
        </p:blipFill>
        <p:spPr>
          <a:xfrm>
            <a:off x="254538" y="1296900"/>
            <a:ext cx="3712826" cy="2716500"/>
          </a:xfrm>
          <a:prstGeom prst="rect">
            <a:avLst/>
          </a:prstGeom>
          <a:noFill/>
          <a:ln>
            <a:noFill/>
          </a:ln>
        </p:spPr>
      </p:pic>
      <p:pic>
        <p:nvPicPr>
          <p:cNvPr id="93" name="Google Shape;93;p18"/>
          <p:cNvPicPr preferRelativeResize="0"/>
          <p:nvPr/>
        </p:nvPicPr>
        <p:blipFill rotWithShape="1">
          <a:blip r:embed="rId4">
            <a:alphaModFix/>
          </a:blip>
          <a:srcRect l="6237" t="12179" r="54629" b="34120"/>
          <a:stretch/>
        </p:blipFill>
        <p:spPr>
          <a:xfrm>
            <a:off x="4434088" y="1296912"/>
            <a:ext cx="1160263" cy="783937"/>
          </a:xfrm>
          <a:prstGeom prst="rect">
            <a:avLst/>
          </a:prstGeom>
          <a:noFill/>
          <a:ln>
            <a:noFill/>
          </a:ln>
        </p:spPr>
      </p:pic>
      <p:pic>
        <p:nvPicPr>
          <p:cNvPr id="94" name="Google Shape;94;p18"/>
          <p:cNvPicPr preferRelativeResize="0"/>
          <p:nvPr/>
        </p:nvPicPr>
        <p:blipFill rotWithShape="1">
          <a:blip r:embed="rId4">
            <a:alphaModFix/>
          </a:blip>
          <a:srcRect l="44815" t="13147" r="5044" b="19083"/>
          <a:stretch/>
        </p:blipFill>
        <p:spPr>
          <a:xfrm>
            <a:off x="5513613" y="1296912"/>
            <a:ext cx="1465292" cy="975076"/>
          </a:xfrm>
          <a:prstGeom prst="rect">
            <a:avLst/>
          </a:prstGeom>
          <a:noFill/>
          <a:ln>
            <a:noFill/>
          </a:ln>
        </p:spPr>
      </p:pic>
      <p:pic>
        <p:nvPicPr>
          <p:cNvPr id="95" name="Google Shape;95;p18"/>
          <p:cNvPicPr preferRelativeResize="0"/>
          <p:nvPr/>
        </p:nvPicPr>
        <p:blipFill rotWithShape="1">
          <a:blip r:embed="rId5">
            <a:alphaModFix/>
          </a:blip>
          <a:srcRect t="8650" r="4979"/>
          <a:stretch/>
        </p:blipFill>
        <p:spPr>
          <a:xfrm>
            <a:off x="6978913" y="1296900"/>
            <a:ext cx="1910550" cy="1313950"/>
          </a:xfrm>
          <a:prstGeom prst="rect">
            <a:avLst/>
          </a:prstGeom>
          <a:noFill/>
          <a:ln>
            <a:noFill/>
          </a:ln>
        </p:spPr>
      </p:pic>
      <p:pic>
        <p:nvPicPr>
          <p:cNvPr id="96" name="Google Shape;96;p18"/>
          <p:cNvPicPr preferRelativeResize="0"/>
          <p:nvPr/>
        </p:nvPicPr>
        <p:blipFill rotWithShape="1">
          <a:blip r:embed="rId6">
            <a:alphaModFix/>
          </a:blip>
          <a:srcRect t="7535"/>
          <a:stretch/>
        </p:blipFill>
        <p:spPr>
          <a:xfrm>
            <a:off x="5141563" y="2392225"/>
            <a:ext cx="2512174" cy="1474350"/>
          </a:xfrm>
          <a:prstGeom prst="rect">
            <a:avLst/>
          </a:prstGeom>
          <a:noFill/>
          <a:ln>
            <a:noFill/>
          </a:ln>
        </p:spPr>
      </p:pic>
      <p:pic>
        <p:nvPicPr>
          <p:cNvPr id="97" name="Google Shape;97;p18"/>
          <p:cNvPicPr preferRelativeResize="0"/>
          <p:nvPr/>
        </p:nvPicPr>
        <p:blipFill>
          <a:blip r:embed="rId7">
            <a:alphaModFix/>
          </a:blip>
          <a:stretch>
            <a:fillRect/>
          </a:stretch>
        </p:blipFill>
        <p:spPr>
          <a:xfrm>
            <a:off x="7127150" y="3239212"/>
            <a:ext cx="974725" cy="665900"/>
          </a:xfrm>
          <a:prstGeom prst="rect">
            <a:avLst/>
          </a:prstGeom>
          <a:noFill/>
          <a:ln>
            <a:noFill/>
          </a:ln>
        </p:spPr>
      </p:pic>
      <p:sp>
        <p:nvSpPr>
          <p:cNvPr id="98" name="Google Shape;98;p18"/>
          <p:cNvSpPr txBox="1"/>
          <p:nvPr/>
        </p:nvSpPr>
        <p:spPr>
          <a:xfrm>
            <a:off x="5165338" y="4374075"/>
            <a:ext cx="2583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solidFill>
                  <a:schemeClr val="dk1"/>
                </a:solidFill>
              </a:rPr>
              <a:t>Why up-sampling until 4 level?</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Proposed Solution</a:t>
            </a:r>
            <a:endParaRPr/>
          </a:p>
          <a:p>
            <a:pPr marL="0" lvl="0" indent="0" algn="l" rtl="0">
              <a:spcBef>
                <a:spcPts val="0"/>
              </a:spcBef>
              <a:spcAft>
                <a:spcPts val="0"/>
              </a:spcAft>
              <a:buNone/>
            </a:pPr>
            <a:endParaRPr/>
          </a:p>
        </p:txBody>
      </p:sp>
      <p:pic>
        <p:nvPicPr>
          <p:cNvPr id="104" name="Google Shape;104;p19"/>
          <p:cNvPicPr preferRelativeResize="0"/>
          <p:nvPr/>
        </p:nvPicPr>
        <p:blipFill>
          <a:blip r:embed="rId3">
            <a:alphaModFix/>
          </a:blip>
          <a:stretch>
            <a:fillRect/>
          </a:stretch>
        </p:blipFill>
        <p:spPr>
          <a:xfrm>
            <a:off x="6068825" y="1625300"/>
            <a:ext cx="2763476" cy="2233350"/>
          </a:xfrm>
          <a:prstGeom prst="rect">
            <a:avLst/>
          </a:prstGeom>
          <a:noFill/>
          <a:ln>
            <a:noFill/>
          </a:ln>
        </p:spPr>
      </p:pic>
      <p:pic>
        <p:nvPicPr>
          <p:cNvPr id="105" name="Google Shape;105;p19"/>
          <p:cNvPicPr preferRelativeResize="0"/>
          <p:nvPr/>
        </p:nvPicPr>
        <p:blipFill>
          <a:blip r:embed="rId4">
            <a:alphaModFix/>
          </a:blip>
          <a:stretch>
            <a:fillRect/>
          </a:stretch>
        </p:blipFill>
        <p:spPr>
          <a:xfrm>
            <a:off x="1161350" y="2132353"/>
            <a:ext cx="4554424" cy="592882"/>
          </a:xfrm>
          <a:prstGeom prst="rect">
            <a:avLst/>
          </a:prstGeom>
          <a:noFill/>
          <a:ln>
            <a:noFill/>
          </a:ln>
        </p:spPr>
      </p:pic>
      <p:pic>
        <p:nvPicPr>
          <p:cNvPr id="106" name="Google Shape;106;p19"/>
          <p:cNvPicPr preferRelativeResize="0"/>
          <p:nvPr/>
        </p:nvPicPr>
        <p:blipFill rotWithShape="1">
          <a:blip r:embed="rId5">
            <a:alphaModFix/>
          </a:blip>
          <a:srcRect b="4534"/>
          <a:stretch/>
        </p:blipFill>
        <p:spPr>
          <a:xfrm>
            <a:off x="1161350" y="2947562"/>
            <a:ext cx="4554425" cy="592875"/>
          </a:xfrm>
          <a:prstGeom prst="rect">
            <a:avLst/>
          </a:prstGeom>
          <a:noFill/>
          <a:ln>
            <a:noFill/>
          </a:ln>
        </p:spPr>
      </p:pic>
      <p:sp>
        <p:nvSpPr>
          <p:cNvPr id="107" name="Google Shape;107;p19"/>
          <p:cNvSpPr txBox="1"/>
          <p:nvPr/>
        </p:nvSpPr>
        <p:spPr>
          <a:xfrm>
            <a:off x="1161350" y="1732163"/>
            <a:ext cx="480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666666"/>
                </a:solidFill>
              </a:rPr>
              <a:t>Input     X</a:t>
            </a:r>
            <a:r>
              <a:rPr lang="en-GB" sz="1000">
                <a:solidFill>
                  <a:srgbClr val="666666"/>
                </a:solidFill>
              </a:rPr>
              <a:t>(0,0)</a:t>
            </a:r>
            <a:r>
              <a:rPr lang="en-GB">
                <a:solidFill>
                  <a:srgbClr val="666666"/>
                </a:solidFill>
              </a:rPr>
              <a:t>   X</a:t>
            </a:r>
            <a:r>
              <a:rPr lang="en-GB" sz="1000">
                <a:solidFill>
                  <a:srgbClr val="666666"/>
                </a:solidFill>
              </a:rPr>
              <a:t>(0,1)</a:t>
            </a:r>
            <a:r>
              <a:rPr lang="en-GB">
                <a:solidFill>
                  <a:srgbClr val="666666"/>
                </a:solidFill>
              </a:rPr>
              <a:t>   X</a:t>
            </a:r>
            <a:r>
              <a:rPr lang="en-GB" sz="1000">
                <a:solidFill>
                  <a:srgbClr val="666666"/>
                </a:solidFill>
              </a:rPr>
              <a:t>(0,2)</a:t>
            </a:r>
            <a:r>
              <a:rPr lang="en-GB">
                <a:solidFill>
                  <a:srgbClr val="666666"/>
                </a:solidFill>
              </a:rPr>
              <a:t>   X</a:t>
            </a:r>
            <a:r>
              <a:rPr lang="en-GB" sz="1000">
                <a:solidFill>
                  <a:srgbClr val="666666"/>
                </a:solidFill>
              </a:rPr>
              <a:t>(0,3) </a:t>
            </a:r>
            <a:r>
              <a:rPr lang="en-GB">
                <a:solidFill>
                  <a:srgbClr val="666666"/>
                </a:solidFill>
              </a:rPr>
              <a:t>  X</a:t>
            </a:r>
            <a:r>
              <a:rPr lang="en-GB" sz="1000">
                <a:solidFill>
                  <a:srgbClr val="666666"/>
                </a:solidFill>
              </a:rPr>
              <a:t>(0,4)</a:t>
            </a:r>
            <a:r>
              <a:rPr lang="en-GB">
                <a:solidFill>
                  <a:srgbClr val="666666"/>
                </a:solidFill>
              </a:rPr>
              <a:t>    Output   Truth</a:t>
            </a:r>
            <a:endParaRPr>
              <a:solidFill>
                <a:srgbClr val="666666"/>
              </a:solidFill>
            </a:endParaRPr>
          </a:p>
        </p:txBody>
      </p:sp>
      <p:sp>
        <p:nvSpPr>
          <p:cNvPr id="108" name="Google Shape;108;p19"/>
          <p:cNvSpPr txBox="1"/>
          <p:nvPr/>
        </p:nvSpPr>
        <p:spPr>
          <a:xfrm>
            <a:off x="361850" y="2290488"/>
            <a:ext cx="621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t>U-Net</a:t>
            </a:r>
            <a:endParaRPr sz="1200"/>
          </a:p>
        </p:txBody>
      </p:sp>
      <p:sp>
        <p:nvSpPr>
          <p:cNvPr id="109" name="Google Shape;109;p19"/>
          <p:cNvSpPr txBox="1"/>
          <p:nvPr/>
        </p:nvSpPr>
        <p:spPr>
          <a:xfrm>
            <a:off x="311700" y="3073438"/>
            <a:ext cx="1010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t>U-Net++</a:t>
            </a:r>
            <a:endParaRPr sz="1200"/>
          </a:p>
        </p:txBody>
      </p:sp>
      <p:sp>
        <p:nvSpPr>
          <p:cNvPr id="110" name="Google Shape;110;p19"/>
          <p:cNvSpPr txBox="1"/>
          <p:nvPr/>
        </p:nvSpPr>
        <p:spPr>
          <a:xfrm>
            <a:off x="361840" y="1167200"/>
            <a:ext cx="18312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dirty="0"/>
              <a:t>Cell Segmentation</a:t>
            </a:r>
            <a:endParaRPr sz="1500" dirty="0"/>
          </a:p>
        </p:txBody>
      </p:sp>
      <p:sp>
        <p:nvSpPr>
          <p:cNvPr id="111" name="Google Shape;111;p19"/>
          <p:cNvSpPr txBox="1">
            <a:spLocks noGrp="1"/>
          </p:cNvSpPr>
          <p:nvPr>
            <p:ph type="body" idx="1"/>
          </p:nvPr>
        </p:nvSpPr>
        <p:spPr>
          <a:xfrm>
            <a:off x="4903875" y="4706650"/>
            <a:ext cx="3836400" cy="360900"/>
          </a:xfrm>
          <a:prstGeom prst="rect">
            <a:avLst/>
          </a:prstGeom>
        </p:spPr>
        <p:txBody>
          <a:bodyPr spcFirstLastPara="1" wrap="square" lIns="91425" tIns="91425" rIns="91425" bIns="91425" anchor="t" anchorCtr="0">
            <a:normAutofit fontScale="25000" lnSpcReduction="20000"/>
          </a:bodyPr>
          <a:lstStyle/>
          <a:p>
            <a:pPr marL="0" lvl="0" indent="0" algn="r" rtl="0">
              <a:lnSpc>
                <a:spcPct val="150000"/>
              </a:lnSpc>
              <a:spcBef>
                <a:spcPts val="0"/>
              </a:spcBef>
              <a:spcAft>
                <a:spcPts val="1200"/>
              </a:spcAft>
              <a:buNone/>
            </a:pPr>
            <a:r>
              <a:rPr lang="en-GB" sz="1000">
                <a:solidFill>
                  <a:srgbClr val="999999"/>
                </a:solidFill>
              </a:rPr>
              <a:t>Data source: VisionGate</a:t>
            </a:r>
            <a:endParaRPr sz="10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Solution</a:t>
            </a:r>
            <a:endParaRPr/>
          </a:p>
        </p:txBody>
      </p:sp>
      <p:pic>
        <p:nvPicPr>
          <p:cNvPr id="117" name="Google Shape;117;p20"/>
          <p:cNvPicPr preferRelativeResize="0"/>
          <p:nvPr/>
        </p:nvPicPr>
        <p:blipFill>
          <a:blip r:embed="rId3">
            <a:alphaModFix/>
          </a:blip>
          <a:stretch>
            <a:fillRect/>
          </a:stretch>
        </p:blipFill>
        <p:spPr>
          <a:xfrm>
            <a:off x="3992825" y="971575"/>
            <a:ext cx="4839476" cy="2993769"/>
          </a:xfrm>
          <a:prstGeom prst="rect">
            <a:avLst/>
          </a:prstGeom>
          <a:noFill/>
          <a:ln>
            <a:noFill/>
          </a:ln>
        </p:spPr>
      </p:pic>
      <p:sp>
        <p:nvSpPr>
          <p:cNvPr id="118" name="Google Shape;118;p20"/>
          <p:cNvSpPr txBox="1">
            <a:spLocks noGrp="1"/>
          </p:cNvSpPr>
          <p:nvPr>
            <p:ph type="body" idx="1"/>
          </p:nvPr>
        </p:nvSpPr>
        <p:spPr>
          <a:xfrm>
            <a:off x="311700" y="1017725"/>
            <a:ext cx="1538100" cy="458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en-GB" sz="1500" dirty="0"/>
              <a:t>U-Net++</a:t>
            </a:r>
            <a:endParaRPr sz="1500" dirty="0"/>
          </a:p>
        </p:txBody>
      </p:sp>
      <p:sp>
        <p:nvSpPr>
          <p:cNvPr id="119" name="Google Shape;119;p20"/>
          <p:cNvSpPr txBox="1">
            <a:spLocks noGrp="1"/>
          </p:cNvSpPr>
          <p:nvPr>
            <p:ph type="body" idx="1"/>
          </p:nvPr>
        </p:nvSpPr>
        <p:spPr>
          <a:xfrm>
            <a:off x="311700" y="3043900"/>
            <a:ext cx="8520600" cy="18774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SzPts val="1600"/>
              <a:buChar char="●"/>
            </a:pPr>
            <a:r>
              <a:rPr lang="en-GB" sz="1600"/>
              <a:t>Redesigned skip pathways</a:t>
            </a:r>
            <a:endParaRPr sz="1600"/>
          </a:p>
          <a:p>
            <a:pPr marL="914400" lvl="1" indent="-330200" algn="l" rtl="0">
              <a:lnSpc>
                <a:spcPct val="150000"/>
              </a:lnSpc>
              <a:spcBef>
                <a:spcPts val="0"/>
              </a:spcBef>
              <a:spcAft>
                <a:spcPts val="0"/>
              </a:spcAft>
              <a:buSzPts val="1600"/>
              <a:buChar char="○"/>
            </a:pPr>
            <a:r>
              <a:rPr lang="en-GB" sz="1600"/>
              <a:t>Increase feature fusion</a:t>
            </a:r>
            <a:endParaRPr sz="1600"/>
          </a:p>
          <a:p>
            <a:pPr marL="914400" lvl="1" indent="-330200" algn="l" rtl="0">
              <a:lnSpc>
                <a:spcPct val="150000"/>
              </a:lnSpc>
              <a:spcBef>
                <a:spcPts val="0"/>
              </a:spcBef>
              <a:spcAft>
                <a:spcPts val="0"/>
              </a:spcAft>
              <a:buSzPts val="1600"/>
              <a:buChar char="○"/>
            </a:pPr>
            <a:r>
              <a:rPr lang="en-GB" sz="1600"/>
              <a:t>Dense feature map connections</a:t>
            </a:r>
            <a:endParaRPr sz="1600"/>
          </a:p>
          <a:p>
            <a:pPr marL="914400" lvl="1" indent="-330200" algn="l" rtl="0">
              <a:lnSpc>
                <a:spcPct val="150000"/>
              </a:lnSpc>
              <a:spcBef>
                <a:spcPts val="0"/>
              </a:spcBef>
              <a:spcAft>
                <a:spcPts val="0"/>
              </a:spcAft>
              <a:buSzPts val="1600"/>
              <a:buChar char="○"/>
            </a:pPr>
            <a:r>
              <a:rPr lang="en-GB" sz="1600"/>
              <a:t>Concatenation for re-usable intermediate representations</a:t>
            </a:r>
            <a:endParaRPr sz="1600"/>
          </a:p>
        </p:txBody>
      </p:sp>
      <p:sp>
        <p:nvSpPr>
          <p:cNvPr id="120" name="Google Shape;120;p20"/>
          <p:cNvSpPr txBox="1"/>
          <p:nvPr/>
        </p:nvSpPr>
        <p:spPr>
          <a:xfrm>
            <a:off x="6503175" y="1332825"/>
            <a:ext cx="265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Solution</a:t>
            </a:r>
            <a:endParaRPr dirty="0"/>
          </a:p>
        </p:txBody>
      </p:sp>
      <p:sp>
        <p:nvSpPr>
          <p:cNvPr id="126" name="Google Shape;126;p21"/>
          <p:cNvSpPr txBox="1">
            <a:spLocks noGrp="1"/>
          </p:cNvSpPr>
          <p:nvPr>
            <p:ph type="body" idx="1"/>
          </p:nvPr>
        </p:nvSpPr>
        <p:spPr>
          <a:xfrm>
            <a:off x="311700" y="1017725"/>
            <a:ext cx="1538100" cy="458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en-GB" sz="1500" dirty="0"/>
              <a:t>U-Net++</a:t>
            </a:r>
            <a:endParaRPr sz="1500" dirty="0"/>
          </a:p>
        </p:txBody>
      </p:sp>
      <p:sp>
        <p:nvSpPr>
          <p:cNvPr id="127" name="Google Shape;127;p21"/>
          <p:cNvSpPr txBox="1">
            <a:spLocks noGrp="1"/>
          </p:cNvSpPr>
          <p:nvPr>
            <p:ph type="body" idx="1"/>
          </p:nvPr>
        </p:nvSpPr>
        <p:spPr>
          <a:xfrm>
            <a:off x="311700" y="3422725"/>
            <a:ext cx="8220000" cy="13320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SzPts val="1600"/>
              <a:buChar char="●"/>
            </a:pPr>
            <a:r>
              <a:rPr lang="en-GB" sz="1600"/>
              <a:t>The use of deep supervision</a:t>
            </a:r>
            <a:endParaRPr sz="1600"/>
          </a:p>
          <a:p>
            <a:pPr marL="914400" lvl="1" indent="-330200" algn="l" rtl="0">
              <a:lnSpc>
                <a:spcPct val="150000"/>
              </a:lnSpc>
              <a:spcBef>
                <a:spcPts val="0"/>
              </a:spcBef>
              <a:spcAft>
                <a:spcPts val="0"/>
              </a:spcAft>
              <a:buSzPts val="1600"/>
              <a:buChar char="○"/>
            </a:pPr>
            <a:r>
              <a:rPr lang="en-GB" sz="1600"/>
              <a:t>Model pruning for speed-accuracy balance</a:t>
            </a:r>
            <a:endParaRPr sz="1600"/>
          </a:p>
          <a:p>
            <a:pPr marL="914400" lvl="1" indent="-330200" algn="l" rtl="0">
              <a:lnSpc>
                <a:spcPct val="150000"/>
              </a:lnSpc>
              <a:spcBef>
                <a:spcPts val="0"/>
              </a:spcBef>
              <a:spcAft>
                <a:spcPts val="0"/>
              </a:spcAft>
              <a:buSzPts val="1600"/>
              <a:buChar char="○"/>
            </a:pPr>
            <a:r>
              <a:rPr lang="en-GB" sz="1600"/>
              <a:t>Multi-depth output ensembling</a:t>
            </a:r>
            <a:endParaRPr sz="1600"/>
          </a:p>
        </p:txBody>
      </p:sp>
      <p:sp>
        <p:nvSpPr>
          <p:cNvPr id="128" name="Google Shape;128;p21"/>
          <p:cNvSpPr txBox="1"/>
          <p:nvPr/>
        </p:nvSpPr>
        <p:spPr>
          <a:xfrm>
            <a:off x="6503175" y="1332825"/>
            <a:ext cx="265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29" name="Google Shape;129;p21"/>
          <p:cNvPicPr preferRelativeResize="0"/>
          <p:nvPr/>
        </p:nvPicPr>
        <p:blipFill>
          <a:blip r:embed="rId3">
            <a:alphaModFix/>
          </a:blip>
          <a:stretch>
            <a:fillRect/>
          </a:stretch>
        </p:blipFill>
        <p:spPr>
          <a:xfrm>
            <a:off x="363475" y="1574375"/>
            <a:ext cx="8520601" cy="157504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2134</Words>
  <Application>Microsoft Macintosh PowerPoint</Application>
  <PresentationFormat>On-screen Show (16:9)</PresentationFormat>
  <Paragraphs>196</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Helvetica Neue</vt:lpstr>
      <vt:lpstr>Roboto</vt:lpstr>
      <vt:lpstr>Simple Light</vt:lpstr>
      <vt:lpstr>Improved Alzheimer’s disease (AD) Diagnosis with U-Net Variants Trained on Brain MRI Scans</vt:lpstr>
      <vt:lpstr>Introduction</vt:lpstr>
      <vt:lpstr>Problem statement</vt:lpstr>
      <vt:lpstr>Relative work </vt:lpstr>
      <vt:lpstr>Relative work</vt:lpstr>
      <vt:lpstr>Proposed Solution </vt:lpstr>
      <vt:lpstr>Proposed Solution </vt:lpstr>
      <vt:lpstr>Proposed Solution</vt:lpstr>
      <vt:lpstr>Proposed Solution</vt:lpstr>
      <vt:lpstr>Prepare dataset</vt:lpstr>
      <vt:lpstr>Prepare dataset</vt:lpstr>
      <vt:lpstr>Prepare dataset</vt:lpstr>
      <vt:lpstr>Prepare dataset</vt:lpstr>
      <vt:lpstr>Model Architectures</vt:lpstr>
      <vt:lpstr>Loss Functions</vt:lpstr>
      <vt:lpstr>Evaluation Metrics</vt:lpstr>
      <vt:lpstr>Hyper Parameters</vt:lpstr>
      <vt:lpstr>Results and Evaluate</vt:lpstr>
      <vt:lpstr>Future work  </vt:lpstr>
      <vt:lpstr>Future work  </vt:lpstr>
      <vt:lpstr>Future work  </vt:lpstr>
      <vt:lpstr>Future work  </vt:lpstr>
      <vt:lpstr>Future work  </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Alzheimer’s disease (AD) Diagnosis with U-Net Variants Trained on Brain MRI Scans</dc:title>
  <cp:lastModifiedBy>JIAXIN DONG</cp:lastModifiedBy>
  <cp:revision>5</cp:revision>
  <cp:lastPrinted>2023-04-18T01:48:14Z</cp:lastPrinted>
  <dcterms:modified xsi:type="dcterms:W3CDTF">2023-04-19T16:30:31Z</dcterms:modified>
</cp:coreProperties>
</file>