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sario Bold" charset="1" panose="02000503060000020004"/>
      <p:regular r:id="rId16"/>
    </p:embeddedFont>
    <p:embeddedFont>
      <p:font typeface="Overpass Ultra-Bold" charset="1" panose="00000900000000000000"/>
      <p:regular r:id="rId17"/>
    </p:embeddedFont>
    <p:embeddedFont>
      <p:font typeface="Overpass" charset="1" panose="000005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4292" y="-1370812"/>
            <a:ext cx="13786744" cy="13786744"/>
            <a:chOff x="0" y="0"/>
            <a:chExt cx="18382325" cy="183823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382325" cy="1838232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>
                    <a:alpha val="29804"/>
                  </a:srgbClr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76885" lIns="76885" bIns="76885" rIns="76885"/>
              <a:lstStyle/>
              <a:p>
                <a:pPr algn="ctr">
                  <a:lnSpc>
                    <a:spcPts val="3178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750127" y="1805542"/>
              <a:ext cx="14882070" cy="1488207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>
                    <a:alpha val="29804"/>
                  </a:srgbClr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76885" lIns="76885" bIns="76885" rIns="76885"/>
              <a:lstStyle/>
              <a:p>
                <a:pPr algn="ctr">
                  <a:lnSpc>
                    <a:spcPts val="3178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3786670" y="3842084"/>
              <a:ext cx="10808986" cy="1080898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>
                    <a:alpha val="29804"/>
                  </a:srgbClr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76885" lIns="76885" bIns="76885" rIns="76885"/>
              <a:lstStyle/>
              <a:p>
                <a:pPr algn="ctr">
                  <a:lnSpc>
                    <a:spcPts val="3178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1950859" y="-214398"/>
            <a:ext cx="11473916" cy="11473916"/>
          </a:xfrm>
          <a:custGeom>
            <a:avLst/>
            <a:gdLst/>
            <a:ahLst/>
            <a:cxnLst/>
            <a:rect r="r" b="b" t="t" l="l"/>
            <a:pathLst>
              <a:path h="11473916" w="11473916">
                <a:moveTo>
                  <a:pt x="0" y="0"/>
                </a:moveTo>
                <a:lnTo>
                  <a:pt x="11473916" y="0"/>
                </a:lnTo>
                <a:lnTo>
                  <a:pt x="11473916" y="11473916"/>
                </a:lnTo>
                <a:lnTo>
                  <a:pt x="0" y="11473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25768" y="1338290"/>
            <a:ext cx="11898606" cy="7920010"/>
          </a:xfrm>
          <a:custGeom>
            <a:avLst/>
            <a:gdLst/>
            <a:ahLst/>
            <a:cxnLst/>
            <a:rect r="r" b="b" t="t" l="l"/>
            <a:pathLst>
              <a:path h="7920010" w="11898606">
                <a:moveTo>
                  <a:pt x="0" y="0"/>
                </a:moveTo>
                <a:lnTo>
                  <a:pt x="11898606" y="0"/>
                </a:lnTo>
                <a:lnTo>
                  <a:pt x="11898606" y="7920010"/>
                </a:lnTo>
                <a:lnTo>
                  <a:pt x="0" y="7920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28060" y="390848"/>
            <a:ext cx="2027493" cy="2277135"/>
          </a:xfrm>
          <a:custGeom>
            <a:avLst/>
            <a:gdLst/>
            <a:ahLst/>
            <a:cxnLst/>
            <a:rect r="r" b="b" t="t" l="l"/>
            <a:pathLst>
              <a:path h="2277135" w="2027493">
                <a:moveTo>
                  <a:pt x="0" y="0"/>
                </a:moveTo>
                <a:lnTo>
                  <a:pt x="2027494" y="0"/>
                </a:lnTo>
                <a:lnTo>
                  <a:pt x="2027494" y="2277135"/>
                </a:lnTo>
                <a:lnTo>
                  <a:pt x="0" y="2277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299449" y="1028700"/>
            <a:ext cx="1379444" cy="1197357"/>
          </a:xfrm>
          <a:custGeom>
            <a:avLst/>
            <a:gdLst/>
            <a:ahLst/>
            <a:cxnLst/>
            <a:rect r="r" b="b" t="t" l="l"/>
            <a:pathLst>
              <a:path h="1197357" w="1379444">
                <a:moveTo>
                  <a:pt x="0" y="0"/>
                </a:moveTo>
                <a:lnTo>
                  <a:pt x="1379444" y="0"/>
                </a:lnTo>
                <a:lnTo>
                  <a:pt x="1379444" y="1197357"/>
                </a:lnTo>
                <a:lnTo>
                  <a:pt x="0" y="1197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1465554">
            <a:off x="7444164" y="8641456"/>
            <a:ext cx="2056281" cy="205628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A7BC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2257" y="3029657"/>
            <a:ext cx="8695592" cy="3181388"/>
            <a:chOff x="0" y="0"/>
            <a:chExt cx="11594123" cy="424185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3542928"/>
              <a:ext cx="11594123" cy="698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0"/>
              <a:ext cx="11594123" cy="3390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b="true">
                  <a:solidFill>
                    <a:srgbClr val="FFFFFF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Optimising Customer Acquisition and Maximising Lifetime Value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42257" y="7725189"/>
            <a:ext cx="4208498" cy="41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 u="none">
                <a:solidFill>
                  <a:srgbClr val="FFFFFF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Presented By Team Cobalt</a:t>
            </a:r>
          </a:p>
        </p:txBody>
      </p:sp>
      <p:grpSp>
        <p:nvGrpSpPr>
          <p:cNvPr name="Group 23" id="23"/>
          <p:cNvGrpSpPr/>
          <p:nvPr/>
        </p:nvGrpSpPr>
        <p:grpSpPr>
          <a:xfrm rot="1909970">
            <a:off x="-41401" y="-98637"/>
            <a:ext cx="1209008" cy="120900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A7BC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1909970">
            <a:off x="10061495" y="-213657"/>
            <a:ext cx="1209008" cy="120900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1909970">
            <a:off x="-408227" y="8029307"/>
            <a:ext cx="1209008" cy="120900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58DC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680072" y="314715"/>
          <a:ext cx="9811458" cy="9759775"/>
        </p:xfrm>
        <a:graphic>
          <a:graphicData uri="http://schemas.openxmlformats.org/drawingml/2006/table">
            <a:tbl>
              <a:tblPr/>
              <a:tblGrid>
                <a:gridCol w="4905729"/>
                <a:gridCol w="4905729"/>
              </a:tblGrid>
              <a:tr h="5104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Increase ad spend in June and reduce during high CAC periods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Impact: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Lowers overall CAC, allowing for investment elsewhere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7BC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Adjust strategies for Q3 by reallocating budget to higher conversion channels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Impact: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Increased ROAS and ensures consistent conversion rate by optimising our budget use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48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 Focus on high-performing channels, expanding efforts on system mail and targeted email campaigns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Impact</a:t>
                      </a:r>
                      <a:r>
                        <a:rPr lang="en-US" sz="1800" b="true">
                          <a:solidFill>
                            <a:srgbClr val="000000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: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Increases customer LTV by using effective channels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Offer discounts to increase repeat purchases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Overpass Ultra-Bold"/>
                          <a:ea typeface="Overpass Ultra-Bold"/>
                          <a:cs typeface="Overpass Ultra-Bold"/>
                          <a:sym typeface="Overpass Ultra-Bold"/>
                        </a:rPr>
                        <a:t>Impact: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Increases retention and recurring revenue, improving overall LTV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7BC8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-135096" y="5143500"/>
            <a:ext cx="5246271" cy="5246271"/>
          </a:xfrm>
          <a:custGeom>
            <a:avLst/>
            <a:gdLst/>
            <a:ahLst/>
            <a:cxnLst/>
            <a:rect r="r" b="b" t="t" l="l"/>
            <a:pathLst>
              <a:path h="5246271" w="5246271">
                <a:moveTo>
                  <a:pt x="0" y="0"/>
                </a:moveTo>
                <a:lnTo>
                  <a:pt x="5246271" y="0"/>
                </a:lnTo>
                <a:lnTo>
                  <a:pt x="5246271" y="5246271"/>
                </a:lnTo>
                <a:lnTo>
                  <a:pt x="0" y="5246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66706"/>
            <a:ext cx="5059131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79"/>
              </a:lnSpc>
              <a:spcBef>
                <a:spcPct val="0"/>
              </a:spcBef>
            </a:pPr>
            <a:r>
              <a:rPr lang="en-US" b="true" sz="9399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Final Insights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46132" y="-5742217"/>
            <a:ext cx="22012286" cy="22012286"/>
            <a:chOff x="0" y="0"/>
            <a:chExt cx="29349714" cy="2934971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9349714" cy="2934971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>
                    <a:alpha val="29804"/>
                  </a:srgbClr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76200"/>
                <a:ext cx="660400" cy="812800"/>
              </a:xfrm>
              <a:prstGeom prst="rect">
                <a:avLst/>
              </a:prstGeom>
            </p:spPr>
            <p:txBody>
              <a:bodyPr anchor="ctr" rtlCol="false" tIns="76885" lIns="76885" bIns="76885" rIns="76885"/>
              <a:lstStyle/>
              <a:p>
                <a:pPr algn="ctr">
                  <a:lnSpc>
                    <a:spcPts val="507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94300" y="2882777"/>
              <a:ext cx="23761113" cy="2376111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>
                    <a:alpha val="29804"/>
                  </a:srgbClr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-76200"/>
                <a:ext cx="660400" cy="812800"/>
              </a:xfrm>
              <a:prstGeom prst="rect">
                <a:avLst/>
              </a:prstGeom>
            </p:spPr>
            <p:txBody>
              <a:bodyPr anchor="ctr" rtlCol="false" tIns="76885" lIns="76885" bIns="76885" rIns="76885"/>
              <a:lstStyle/>
              <a:p>
                <a:pPr algn="ctr">
                  <a:lnSpc>
                    <a:spcPts val="507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045898" y="6134374"/>
              <a:ext cx="17257917" cy="1725791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>
                    <a:alpha val="29804"/>
                  </a:srgbClr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-76200"/>
                <a:ext cx="660400" cy="812800"/>
              </a:xfrm>
              <a:prstGeom prst="rect">
                <a:avLst/>
              </a:prstGeom>
            </p:spPr>
            <p:txBody>
              <a:bodyPr anchor="ctr" rtlCol="false" tIns="76885" lIns="76885" bIns="76885" rIns="76885"/>
              <a:lstStyle/>
              <a:p>
                <a:pPr algn="ctr">
                  <a:lnSpc>
                    <a:spcPts val="5074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491381" y="2191319"/>
            <a:ext cx="4301646" cy="6928383"/>
            <a:chOff x="0" y="0"/>
            <a:chExt cx="1132944" cy="18247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2944" cy="1824759"/>
            </a:xfrm>
            <a:custGeom>
              <a:avLst/>
              <a:gdLst/>
              <a:ahLst/>
              <a:cxnLst/>
              <a:rect r="r" b="b" t="t" l="l"/>
              <a:pathLst>
                <a:path h="1824759" w="1132944">
                  <a:moveTo>
                    <a:pt x="91788" y="0"/>
                  </a:moveTo>
                  <a:lnTo>
                    <a:pt x="1041156" y="0"/>
                  </a:lnTo>
                  <a:cubicBezTo>
                    <a:pt x="1091849" y="0"/>
                    <a:pt x="1132944" y="41095"/>
                    <a:pt x="1132944" y="91788"/>
                  </a:cubicBezTo>
                  <a:lnTo>
                    <a:pt x="1132944" y="1732972"/>
                  </a:lnTo>
                  <a:cubicBezTo>
                    <a:pt x="1132944" y="1783665"/>
                    <a:pt x="1091849" y="1824759"/>
                    <a:pt x="1041156" y="1824759"/>
                  </a:cubicBezTo>
                  <a:lnTo>
                    <a:pt x="91788" y="1824759"/>
                  </a:lnTo>
                  <a:cubicBezTo>
                    <a:pt x="41095" y="1824759"/>
                    <a:pt x="0" y="1783665"/>
                    <a:pt x="0" y="1732972"/>
                  </a:cubicBezTo>
                  <a:lnTo>
                    <a:pt x="0" y="91788"/>
                  </a:lnTo>
                  <a:cubicBezTo>
                    <a:pt x="0" y="41095"/>
                    <a:pt x="41095" y="0"/>
                    <a:pt x="91788" y="0"/>
                  </a:cubicBezTo>
                  <a:close/>
                </a:path>
              </a:pathLst>
            </a:custGeom>
            <a:solidFill>
              <a:srgbClr val="3A7BC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132944" cy="1929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Tracking customer acquisition cost (CAC) trends across multiple years</a:t>
              </a:r>
            </a:p>
            <a:p>
              <a:pPr algn="l">
                <a:lnSpc>
                  <a:spcPts val="2800"/>
                </a:lnSpc>
              </a:pP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Evaluating changes in CAC as new advertising platforms are introduced</a:t>
              </a:r>
            </a:p>
            <a:p>
              <a:pPr algn="l">
                <a:lnSpc>
                  <a:spcPts val="2800"/>
                </a:lnSpc>
              </a:pP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Understanding the impact of different ad channels on overall customer acquisition costs over time.</a:t>
              </a:r>
            </a:p>
            <a:p>
              <a:pPr algn="l">
                <a:lnSpc>
                  <a:spcPts val="2800"/>
                </a:lnSpc>
              </a:pP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Steady growth in revenue and orders across the 3 year period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215331" y="2153219"/>
            <a:ext cx="4301646" cy="6928383"/>
            <a:chOff x="0" y="0"/>
            <a:chExt cx="1132944" cy="18247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2944" cy="1824759"/>
            </a:xfrm>
            <a:custGeom>
              <a:avLst/>
              <a:gdLst/>
              <a:ahLst/>
              <a:cxnLst/>
              <a:rect r="r" b="b" t="t" l="l"/>
              <a:pathLst>
                <a:path h="1824759" w="1132944">
                  <a:moveTo>
                    <a:pt x="91788" y="0"/>
                  </a:moveTo>
                  <a:lnTo>
                    <a:pt x="1041156" y="0"/>
                  </a:lnTo>
                  <a:cubicBezTo>
                    <a:pt x="1091849" y="0"/>
                    <a:pt x="1132944" y="41095"/>
                    <a:pt x="1132944" y="91788"/>
                  </a:cubicBezTo>
                  <a:lnTo>
                    <a:pt x="1132944" y="1732972"/>
                  </a:lnTo>
                  <a:cubicBezTo>
                    <a:pt x="1132944" y="1783665"/>
                    <a:pt x="1091849" y="1824759"/>
                    <a:pt x="1041156" y="1824759"/>
                  </a:cubicBezTo>
                  <a:lnTo>
                    <a:pt x="91788" y="1824759"/>
                  </a:lnTo>
                  <a:cubicBezTo>
                    <a:pt x="41095" y="1824759"/>
                    <a:pt x="0" y="1783665"/>
                    <a:pt x="0" y="1732972"/>
                  </a:cubicBezTo>
                  <a:lnTo>
                    <a:pt x="0" y="91788"/>
                  </a:lnTo>
                  <a:cubicBezTo>
                    <a:pt x="0" y="41095"/>
                    <a:pt x="41095" y="0"/>
                    <a:pt x="91788" y="0"/>
                  </a:cubicBezTo>
                  <a:close/>
                </a:path>
              </a:pathLst>
            </a:custGeom>
            <a:solidFill>
              <a:srgbClr val="3A7BC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132944" cy="1920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Optimising Campaign Timing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Introduce discount offers to increase retention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Optimise high performing channels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993177" y="2191319"/>
            <a:ext cx="4491269" cy="6928383"/>
            <a:chOff x="0" y="0"/>
            <a:chExt cx="1182886" cy="18247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82886" cy="1824759"/>
            </a:xfrm>
            <a:custGeom>
              <a:avLst/>
              <a:gdLst/>
              <a:ahLst/>
              <a:cxnLst/>
              <a:rect r="r" b="b" t="t" l="l"/>
              <a:pathLst>
                <a:path h="1824759" w="1182886">
                  <a:moveTo>
                    <a:pt x="87912" y="0"/>
                  </a:moveTo>
                  <a:lnTo>
                    <a:pt x="1094973" y="0"/>
                  </a:lnTo>
                  <a:cubicBezTo>
                    <a:pt x="1118289" y="0"/>
                    <a:pt x="1140650" y="9262"/>
                    <a:pt x="1157137" y="25749"/>
                  </a:cubicBezTo>
                  <a:cubicBezTo>
                    <a:pt x="1173624" y="42236"/>
                    <a:pt x="1182886" y="64597"/>
                    <a:pt x="1182886" y="87912"/>
                  </a:cubicBezTo>
                  <a:lnTo>
                    <a:pt x="1182886" y="1736847"/>
                  </a:lnTo>
                  <a:cubicBezTo>
                    <a:pt x="1182886" y="1760163"/>
                    <a:pt x="1173624" y="1782524"/>
                    <a:pt x="1157137" y="1799010"/>
                  </a:cubicBezTo>
                  <a:cubicBezTo>
                    <a:pt x="1140650" y="1815497"/>
                    <a:pt x="1118289" y="1824759"/>
                    <a:pt x="1094973" y="1824759"/>
                  </a:cubicBezTo>
                  <a:lnTo>
                    <a:pt x="87912" y="1824759"/>
                  </a:lnTo>
                  <a:cubicBezTo>
                    <a:pt x="64597" y="1824759"/>
                    <a:pt x="42236" y="1815497"/>
                    <a:pt x="25749" y="1799010"/>
                  </a:cubicBezTo>
                  <a:cubicBezTo>
                    <a:pt x="9262" y="1782524"/>
                    <a:pt x="0" y="1760163"/>
                    <a:pt x="0" y="1736847"/>
                  </a:cubicBezTo>
                  <a:lnTo>
                    <a:pt x="0" y="87912"/>
                  </a:lnTo>
                  <a:cubicBezTo>
                    <a:pt x="0" y="64597"/>
                    <a:pt x="9262" y="42236"/>
                    <a:pt x="25749" y="25749"/>
                  </a:cubicBezTo>
                  <a:cubicBezTo>
                    <a:pt x="42236" y="9262"/>
                    <a:pt x="64597" y="0"/>
                    <a:pt x="87912" y="0"/>
                  </a:cubicBezTo>
                  <a:close/>
                </a:path>
              </a:pathLst>
            </a:custGeom>
            <a:solidFill>
              <a:srgbClr val="3A7BC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182886" cy="1920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High Customer Acquisition Cost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Decreasing ROAS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Low Customer Retention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Variable Customer Lifespan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1909970">
            <a:off x="-386885" y="9159852"/>
            <a:ext cx="1399863" cy="139986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58DC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1909970">
            <a:off x="17082008" y="324413"/>
            <a:ext cx="1720874" cy="172087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CAD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1251624">
            <a:off x="16778410" y="6834905"/>
            <a:ext cx="1799616" cy="179961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31750"/>
              <a:ext cx="558800" cy="6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044418" y="1566240"/>
            <a:ext cx="365524" cy="525935"/>
          </a:xfrm>
          <a:custGeom>
            <a:avLst/>
            <a:gdLst/>
            <a:ahLst/>
            <a:cxnLst/>
            <a:rect r="r" b="b" t="t" l="l"/>
            <a:pathLst>
              <a:path h="525935" w="365524">
                <a:moveTo>
                  <a:pt x="0" y="0"/>
                </a:moveTo>
                <a:lnTo>
                  <a:pt x="365525" y="0"/>
                </a:lnTo>
                <a:lnTo>
                  <a:pt x="365525" y="525934"/>
                </a:lnTo>
                <a:lnTo>
                  <a:pt x="0" y="5259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429268" y="1710624"/>
            <a:ext cx="757363" cy="428254"/>
          </a:xfrm>
          <a:custGeom>
            <a:avLst/>
            <a:gdLst/>
            <a:ahLst/>
            <a:cxnLst/>
            <a:rect r="r" b="b" t="t" l="l"/>
            <a:pathLst>
              <a:path h="428254" w="757363">
                <a:moveTo>
                  <a:pt x="0" y="0"/>
                </a:moveTo>
                <a:lnTo>
                  <a:pt x="757363" y="0"/>
                </a:lnTo>
                <a:lnTo>
                  <a:pt x="757363" y="428254"/>
                </a:lnTo>
                <a:lnTo>
                  <a:pt x="0" y="428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850078" y="1522735"/>
            <a:ext cx="1187040" cy="612944"/>
          </a:xfrm>
          <a:custGeom>
            <a:avLst/>
            <a:gdLst/>
            <a:ahLst/>
            <a:cxnLst/>
            <a:rect r="r" b="b" t="t" l="l"/>
            <a:pathLst>
              <a:path h="612944" w="1187040">
                <a:moveTo>
                  <a:pt x="0" y="0"/>
                </a:moveTo>
                <a:lnTo>
                  <a:pt x="1187040" y="0"/>
                </a:lnTo>
                <a:lnTo>
                  <a:pt x="1187040" y="612944"/>
                </a:lnTo>
                <a:lnTo>
                  <a:pt x="0" y="6129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141644" y="389254"/>
            <a:ext cx="705672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5500" u="none">
                <a:solidFill>
                  <a:srgbClr val="5CE1E6"/>
                </a:solidFill>
                <a:latin typeface="Rosario Bold"/>
                <a:ea typeface="Rosario Bold"/>
                <a:cs typeface="Rosario Bold"/>
                <a:sym typeface="Rosario Bold"/>
              </a:rPr>
              <a:t>Executive Summary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98656" y="1524833"/>
            <a:ext cx="1737122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Situation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691574" y="1577274"/>
            <a:ext cx="2623393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Compilication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328213" y="1577274"/>
            <a:ext cx="1585615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62881" y="4907305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5"/>
                </a:lnTo>
                <a:lnTo>
                  <a:pt x="0" y="797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3898" y="2183313"/>
            <a:ext cx="7330977" cy="6533770"/>
            <a:chOff x="0" y="0"/>
            <a:chExt cx="1930792" cy="17208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0792" cy="1720828"/>
            </a:xfrm>
            <a:custGeom>
              <a:avLst/>
              <a:gdLst/>
              <a:ahLst/>
              <a:cxnLst/>
              <a:rect r="r" b="b" t="t" l="l"/>
              <a:pathLst>
                <a:path h="1720828" w="1930792">
                  <a:moveTo>
                    <a:pt x="21121" y="0"/>
                  </a:moveTo>
                  <a:lnTo>
                    <a:pt x="1909671" y="0"/>
                  </a:lnTo>
                  <a:cubicBezTo>
                    <a:pt x="1915273" y="0"/>
                    <a:pt x="1920645" y="2225"/>
                    <a:pt x="1924606" y="6186"/>
                  </a:cubicBezTo>
                  <a:cubicBezTo>
                    <a:pt x="1928567" y="10147"/>
                    <a:pt x="1930792" y="15519"/>
                    <a:pt x="1930792" y="21121"/>
                  </a:cubicBezTo>
                  <a:lnTo>
                    <a:pt x="1930792" y="1699707"/>
                  </a:lnTo>
                  <a:cubicBezTo>
                    <a:pt x="1930792" y="1705309"/>
                    <a:pt x="1928567" y="1710681"/>
                    <a:pt x="1924606" y="1714642"/>
                  </a:cubicBezTo>
                  <a:cubicBezTo>
                    <a:pt x="1920645" y="1718603"/>
                    <a:pt x="1915273" y="1720828"/>
                    <a:pt x="1909671" y="1720828"/>
                  </a:cubicBezTo>
                  <a:lnTo>
                    <a:pt x="21121" y="1720828"/>
                  </a:lnTo>
                  <a:cubicBezTo>
                    <a:pt x="9456" y="1720828"/>
                    <a:pt x="0" y="1711372"/>
                    <a:pt x="0" y="1699707"/>
                  </a:cubicBezTo>
                  <a:lnTo>
                    <a:pt x="0" y="21121"/>
                  </a:lnTo>
                  <a:cubicBezTo>
                    <a:pt x="0" y="15519"/>
                    <a:pt x="2225" y="10147"/>
                    <a:pt x="6186" y="6186"/>
                  </a:cubicBezTo>
                  <a:cubicBezTo>
                    <a:pt x="10147" y="2225"/>
                    <a:pt x="15519" y="0"/>
                    <a:pt x="2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930792" cy="1787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23125" y="2183313"/>
            <a:ext cx="7330977" cy="6533770"/>
            <a:chOff x="0" y="0"/>
            <a:chExt cx="1930792" cy="17208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0792" cy="1720828"/>
            </a:xfrm>
            <a:custGeom>
              <a:avLst/>
              <a:gdLst/>
              <a:ahLst/>
              <a:cxnLst/>
              <a:rect r="r" b="b" t="t" l="l"/>
              <a:pathLst>
                <a:path h="1720828" w="1930792">
                  <a:moveTo>
                    <a:pt x="21121" y="0"/>
                  </a:moveTo>
                  <a:lnTo>
                    <a:pt x="1909671" y="0"/>
                  </a:lnTo>
                  <a:cubicBezTo>
                    <a:pt x="1915273" y="0"/>
                    <a:pt x="1920645" y="2225"/>
                    <a:pt x="1924606" y="6186"/>
                  </a:cubicBezTo>
                  <a:cubicBezTo>
                    <a:pt x="1928567" y="10147"/>
                    <a:pt x="1930792" y="15519"/>
                    <a:pt x="1930792" y="21121"/>
                  </a:cubicBezTo>
                  <a:lnTo>
                    <a:pt x="1930792" y="1699707"/>
                  </a:lnTo>
                  <a:cubicBezTo>
                    <a:pt x="1930792" y="1705309"/>
                    <a:pt x="1928567" y="1710681"/>
                    <a:pt x="1924606" y="1714642"/>
                  </a:cubicBezTo>
                  <a:cubicBezTo>
                    <a:pt x="1920645" y="1718603"/>
                    <a:pt x="1915273" y="1720828"/>
                    <a:pt x="1909671" y="1720828"/>
                  </a:cubicBezTo>
                  <a:lnTo>
                    <a:pt x="21121" y="1720828"/>
                  </a:lnTo>
                  <a:cubicBezTo>
                    <a:pt x="9456" y="1720828"/>
                    <a:pt x="0" y="1711372"/>
                    <a:pt x="0" y="1699707"/>
                  </a:cubicBezTo>
                  <a:lnTo>
                    <a:pt x="0" y="21121"/>
                  </a:lnTo>
                  <a:cubicBezTo>
                    <a:pt x="0" y="15519"/>
                    <a:pt x="2225" y="10147"/>
                    <a:pt x="6186" y="6186"/>
                  </a:cubicBezTo>
                  <a:cubicBezTo>
                    <a:pt x="10147" y="2225"/>
                    <a:pt x="15519" y="0"/>
                    <a:pt x="2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930792" cy="1787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00449" y="8464853"/>
            <a:ext cx="6197875" cy="1336049"/>
            <a:chOff x="0" y="0"/>
            <a:chExt cx="1570576" cy="3385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0576" cy="338562"/>
            </a:xfrm>
            <a:custGeom>
              <a:avLst/>
              <a:gdLst/>
              <a:ahLst/>
              <a:cxnLst/>
              <a:rect r="r" b="b" t="t" l="l"/>
              <a:pathLst>
                <a:path h="338562" w="1570576">
                  <a:moveTo>
                    <a:pt x="24982" y="0"/>
                  </a:moveTo>
                  <a:lnTo>
                    <a:pt x="1545594" y="0"/>
                  </a:lnTo>
                  <a:cubicBezTo>
                    <a:pt x="1552220" y="0"/>
                    <a:pt x="1558574" y="2632"/>
                    <a:pt x="1563259" y="7317"/>
                  </a:cubicBezTo>
                  <a:cubicBezTo>
                    <a:pt x="1567944" y="12002"/>
                    <a:pt x="1570576" y="18357"/>
                    <a:pt x="1570576" y="24982"/>
                  </a:cubicBezTo>
                  <a:lnTo>
                    <a:pt x="1570576" y="313580"/>
                  </a:lnTo>
                  <a:cubicBezTo>
                    <a:pt x="1570576" y="320206"/>
                    <a:pt x="1567944" y="326560"/>
                    <a:pt x="1563259" y="331245"/>
                  </a:cubicBezTo>
                  <a:cubicBezTo>
                    <a:pt x="1558574" y="335930"/>
                    <a:pt x="1552220" y="338562"/>
                    <a:pt x="1545594" y="338562"/>
                  </a:cubicBezTo>
                  <a:lnTo>
                    <a:pt x="24982" y="338562"/>
                  </a:lnTo>
                  <a:cubicBezTo>
                    <a:pt x="18357" y="338562"/>
                    <a:pt x="12002" y="335930"/>
                    <a:pt x="7317" y="331245"/>
                  </a:cubicBezTo>
                  <a:cubicBezTo>
                    <a:pt x="2632" y="326560"/>
                    <a:pt x="0" y="320206"/>
                    <a:pt x="0" y="313580"/>
                  </a:cubicBezTo>
                  <a:lnTo>
                    <a:pt x="0" y="24982"/>
                  </a:lnTo>
                  <a:cubicBezTo>
                    <a:pt x="0" y="18357"/>
                    <a:pt x="2632" y="12002"/>
                    <a:pt x="7317" y="7317"/>
                  </a:cubicBezTo>
                  <a:cubicBezTo>
                    <a:pt x="12002" y="2632"/>
                    <a:pt x="18357" y="0"/>
                    <a:pt x="24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570576" cy="4338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Best time for CAC: June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Worst time for CAC: Black Friday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35274" y="8464853"/>
            <a:ext cx="6197875" cy="1336049"/>
            <a:chOff x="0" y="0"/>
            <a:chExt cx="1570576" cy="3385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0576" cy="338562"/>
            </a:xfrm>
            <a:custGeom>
              <a:avLst/>
              <a:gdLst/>
              <a:ahLst/>
              <a:cxnLst/>
              <a:rect r="r" b="b" t="t" l="l"/>
              <a:pathLst>
                <a:path h="338562" w="1570576">
                  <a:moveTo>
                    <a:pt x="24982" y="0"/>
                  </a:moveTo>
                  <a:lnTo>
                    <a:pt x="1545594" y="0"/>
                  </a:lnTo>
                  <a:cubicBezTo>
                    <a:pt x="1552220" y="0"/>
                    <a:pt x="1558574" y="2632"/>
                    <a:pt x="1563259" y="7317"/>
                  </a:cubicBezTo>
                  <a:cubicBezTo>
                    <a:pt x="1567944" y="12002"/>
                    <a:pt x="1570576" y="18357"/>
                    <a:pt x="1570576" y="24982"/>
                  </a:cubicBezTo>
                  <a:lnTo>
                    <a:pt x="1570576" y="313580"/>
                  </a:lnTo>
                  <a:cubicBezTo>
                    <a:pt x="1570576" y="320206"/>
                    <a:pt x="1567944" y="326560"/>
                    <a:pt x="1563259" y="331245"/>
                  </a:cubicBezTo>
                  <a:cubicBezTo>
                    <a:pt x="1558574" y="335930"/>
                    <a:pt x="1552220" y="338562"/>
                    <a:pt x="1545594" y="338562"/>
                  </a:cubicBezTo>
                  <a:lnTo>
                    <a:pt x="24982" y="338562"/>
                  </a:lnTo>
                  <a:cubicBezTo>
                    <a:pt x="18357" y="338562"/>
                    <a:pt x="12002" y="335930"/>
                    <a:pt x="7317" y="331245"/>
                  </a:cubicBezTo>
                  <a:cubicBezTo>
                    <a:pt x="2632" y="326560"/>
                    <a:pt x="0" y="320206"/>
                    <a:pt x="0" y="313580"/>
                  </a:cubicBezTo>
                  <a:lnTo>
                    <a:pt x="0" y="24982"/>
                  </a:lnTo>
                  <a:cubicBezTo>
                    <a:pt x="0" y="18357"/>
                    <a:pt x="2632" y="12002"/>
                    <a:pt x="7317" y="7317"/>
                  </a:cubicBezTo>
                  <a:cubicBezTo>
                    <a:pt x="12002" y="2632"/>
                    <a:pt x="18357" y="0"/>
                    <a:pt x="24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570576" cy="4338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Best performing platforms: Rtbhouse and Criteo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Missed potential of extra £120k revenue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86508" y="1540508"/>
            <a:ext cx="6830944" cy="4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6CE5E8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CAC Over Year (£)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718739" y="1540508"/>
            <a:ext cx="6830944" cy="4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6CE5E8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CAC by Platform in 2022 (£)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52245" y="1788169"/>
            <a:ext cx="7099998" cy="716605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86708" y="1963019"/>
            <a:ext cx="7403810" cy="6890313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3356274" y="523062"/>
            <a:ext cx="11575452" cy="50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June Leads the CAC race, Rtbhouse and Criteo Set the Pace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302992" y="-3062711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6"/>
                </a:lnTo>
                <a:lnTo>
                  <a:pt x="0" y="7970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62881" y="4907305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5"/>
                </a:lnTo>
                <a:lnTo>
                  <a:pt x="0" y="797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02992" y="-3062711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6"/>
                </a:lnTo>
                <a:lnTo>
                  <a:pt x="0" y="7970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44774" y="3885174"/>
            <a:ext cx="4449294" cy="2766706"/>
            <a:chOff x="0" y="0"/>
            <a:chExt cx="1127476" cy="7010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7476" cy="701099"/>
            </a:xfrm>
            <a:custGeom>
              <a:avLst/>
              <a:gdLst/>
              <a:ahLst/>
              <a:cxnLst/>
              <a:rect r="r" b="b" t="t" l="l"/>
              <a:pathLst>
                <a:path h="701099" w="1127476">
                  <a:moveTo>
                    <a:pt x="34801" y="0"/>
                  </a:moveTo>
                  <a:lnTo>
                    <a:pt x="1092675" y="0"/>
                  </a:lnTo>
                  <a:cubicBezTo>
                    <a:pt x="1101905" y="0"/>
                    <a:pt x="1110757" y="3666"/>
                    <a:pt x="1117283" y="10193"/>
                  </a:cubicBezTo>
                  <a:cubicBezTo>
                    <a:pt x="1123810" y="16719"/>
                    <a:pt x="1127476" y="25571"/>
                    <a:pt x="1127476" y="34801"/>
                  </a:cubicBezTo>
                  <a:lnTo>
                    <a:pt x="1127476" y="666298"/>
                  </a:lnTo>
                  <a:cubicBezTo>
                    <a:pt x="1127476" y="685518"/>
                    <a:pt x="1111895" y="701099"/>
                    <a:pt x="1092675" y="701099"/>
                  </a:cubicBezTo>
                  <a:lnTo>
                    <a:pt x="34801" y="701099"/>
                  </a:lnTo>
                  <a:cubicBezTo>
                    <a:pt x="15581" y="701099"/>
                    <a:pt x="0" y="685518"/>
                    <a:pt x="0" y="666298"/>
                  </a:cubicBezTo>
                  <a:lnTo>
                    <a:pt x="0" y="34801"/>
                  </a:lnTo>
                  <a:cubicBezTo>
                    <a:pt x="0" y="15581"/>
                    <a:pt x="15581" y="0"/>
                    <a:pt x="348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127476" cy="7963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Decline in ROAS on all Platforms in July 2022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2127" y="2886362"/>
            <a:ext cx="11301259" cy="5240959"/>
          </a:xfrm>
          <a:custGeom>
            <a:avLst/>
            <a:gdLst/>
            <a:ahLst/>
            <a:cxnLst/>
            <a:rect r="r" b="b" t="t" l="l"/>
            <a:pathLst>
              <a:path h="5240959" w="11301259">
                <a:moveTo>
                  <a:pt x="0" y="0"/>
                </a:moveTo>
                <a:lnTo>
                  <a:pt x="11301259" y="0"/>
                </a:lnTo>
                <a:lnTo>
                  <a:pt x="11301259" y="5240959"/>
                </a:lnTo>
                <a:lnTo>
                  <a:pt x="0" y="524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63583" y="536485"/>
            <a:ext cx="9735368" cy="50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 and Q2 with the highest  ROAS so far in 2022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62881" y="4907305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5"/>
                </a:lnTo>
                <a:lnTo>
                  <a:pt x="0" y="797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02992" y="-3062711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6"/>
                </a:lnTo>
                <a:lnTo>
                  <a:pt x="0" y="7970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98950" y="4112262"/>
            <a:ext cx="4199496" cy="2539618"/>
            <a:chOff x="0" y="0"/>
            <a:chExt cx="1064176" cy="6435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4176" cy="643553"/>
            </a:xfrm>
            <a:custGeom>
              <a:avLst/>
              <a:gdLst/>
              <a:ahLst/>
              <a:cxnLst/>
              <a:rect r="r" b="b" t="t" l="l"/>
              <a:pathLst>
                <a:path h="643553" w="1064176">
                  <a:moveTo>
                    <a:pt x="36871" y="0"/>
                  </a:moveTo>
                  <a:lnTo>
                    <a:pt x="1027305" y="0"/>
                  </a:lnTo>
                  <a:cubicBezTo>
                    <a:pt x="1037084" y="0"/>
                    <a:pt x="1046462" y="3885"/>
                    <a:pt x="1053377" y="10799"/>
                  </a:cubicBezTo>
                  <a:cubicBezTo>
                    <a:pt x="1060291" y="17714"/>
                    <a:pt x="1064176" y="27092"/>
                    <a:pt x="1064176" y="36871"/>
                  </a:cubicBezTo>
                  <a:lnTo>
                    <a:pt x="1064176" y="606683"/>
                  </a:lnTo>
                  <a:cubicBezTo>
                    <a:pt x="1064176" y="627046"/>
                    <a:pt x="1047668" y="643553"/>
                    <a:pt x="1027305" y="643553"/>
                  </a:cubicBezTo>
                  <a:lnTo>
                    <a:pt x="36871" y="643553"/>
                  </a:lnTo>
                  <a:cubicBezTo>
                    <a:pt x="16508" y="643553"/>
                    <a:pt x="0" y="627046"/>
                    <a:pt x="0" y="606683"/>
                  </a:cubicBezTo>
                  <a:lnTo>
                    <a:pt x="0" y="36871"/>
                  </a:lnTo>
                  <a:cubicBezTo>
                    <a:pt x="0" y="16508"/>
                    <a:pt x="16508" y="0"/>
                    <a:pt x="368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064176" cy="7388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Highest Conversion rate of 3.7% In early July 2022</a:t>
              </a: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2127" y="2744109"/>
            <a:ext cx="11301259" cy="5707136"/>
          </a:xfrm>
          <a:custGeom>
            <a:avLst/>
            <a:gdLst/>
            <a:ahLst/>
            <a:cxnLst/>
            <a:rect r="r" b="b" t="t" l="l"/>
            <a:pathLst>
              <a:path h="5707136" w="11301259">
                <a:moveTo>
                  <a:pt x="0" y="0"/>
                </a:moveTo>
                <a:lnTo>
                  <a:pt x="11301259" y="0"/>
                </a:lnTo>
                <a:lnTo>
                  <a:pt x="11301259" y="5707136"/>
                </a:lnTo>
                <a:lnTo>
                  <a:pt x="0" y="5707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95051" y="536485"/>
            <a:ext cx="11301458" cy="102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More Customers converted towards the end of Q2 and beginning of Q3 of 2022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5556" y="8170602"/>
            <a:ext cx="6197875" cy="1336049"/>
            <a:chOff x="0" y="0"/>
            <a:chExt cx="1570576" cy="338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0576" cy="338562"/>
            </a:xfrm>
            <a:custGeom>
              <a:avLst/>
              <a:gdLst/>
              <a:ahLst/>
              <a:cxnLst/>
              <a:rect r="r" b="b" t="t" l="l"/>
              <a:pathLst>
                <a:path h="338562" w="1570576">
                  <a:moveTo>
                    <a:pt x="24982" y="0"/>
                  </a:moveTo>
                  <a:lnTo>
                    <a:pt x="1545594" y="0"/>
                  </a:lnTo>
                  <a:cubicBezTo>
                    <a:pt x="1552220" y="0"/>
                    <a:pt x="1558574" y="2632"/>
                    <a:pt x="1563259" y="7317"/>
                  </a:cubicBezTo>
                  <a:cubicBezTo>
                    <a:pt x="1567944" y="12002"/>
                    <a:pt x="1570576" y="18357"/>
                    <a:pt x="1570576" y="24982"/>
                  </a:cubicBezTo>
                  <a:lnTo>
                    <a:pt x="1570576" y="313580"/>
                  </a:lnTo>
                  <a:cubicBezTo>
                    <a:pt x="1570576" y="320206"/>
                    <a:pt x="1567944" y="326560"/>
                    <a:pt x="1563259" y="331245"/>
                  </a:cubicBezTo>
                  <a:cubicBezTo>
                    <a:pt x="1558574" y="335930"/>
                    <a:pt x="1552220" y="338562"/>
                    <a:pt x="1545594" y="338562"/>
                  </a:cubicBezTo>
                  <a:lnTo>
                    <a:pt x="24982" y="338562"/>
                  </a:lnTo>
                  <a:cubicBezTo>
                    <a:pt x="18357" y="338562"/>
                    <a:pt x="12002" y="335930"/>
                    <a:pt x="7317" y="331245"/>
                  </a:cubicBezTo>
                  <a:cubicBezTo>
                    <a:pt x="2632" y="326560"/>
                    <a:pt x="0" y="320206"/>
                    <a:pt x="0" y="313580"/>
                  </a:cubicBezTo>
                  <a:lnTo>
                    <a:pt x="0" y="24982"/>
                  </a:lnTo>
                  <a:cubicBezTo>
                    <a:pt x="0" y="18357"/>
                    <a:pt x="2632" y="12002"/>
                    <a:pt x="7317" y="7317"/>
                  </a:cubicBezTo>
                  <a:cubicBezTo>
                    <a:pt x="12002" y="2632"/>
                    <a:pt x="18357" y="0"/>
                    <a:pt x="24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570576" cy="4338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Current average lifespan of 41 days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34211" y="8170602"/>
            <a:ext cx="6197875" cy="1336049"/>
            <a:chOff x="0" y="0"/>
            <a:chExt cx="1570576" cy="3385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0576" cy="338562"/>
            </a:xfrm>
            <a:custGeom>
              <a:avLst/>
              <a:gdLst/>
              <a:ahLst/>
              <a:cxnLst/>
              <a:rect r="r" b="b" t="t" l="l"/>
              <a:pathLst>
                <a:path h="338562" w="1570576">
                  <a:moveTo>
                    <a:pt x="24982" y="0"/>
                  </a:moveTo>
                  <a:lnTo>
                    <a:pt x="1545594" y="0"/>
                  </a:lnTo>
                  <a:cubicBezTo>
                    <a:pt x="1552220" y="0"/>
                    <a:pt x="1558574" y="2632"/>
                    <a:pt x="1563259" y="7317"/>
                  </a:cubicBezTo>
                  <a:cubicBezTo>
                    <a:pt x="1567944" y="12002"/>
                    <a:pt x="1570576" y="18357"/>
                    <a:pt x="1570576" y="24982"/>
                  </a:cubicBezTo>
                  <a:lnTo>
                    <a:pt x="1570576" y="313580"/>
                  </a:lnTo>
                  <a:cubicBezTo>
                    <a:pt x="1570576" y="320206"/>
                    <a:pt x="1567944" y="326560"/>
                    <a:pt x="1563259" y="331245"/>
                  </a:cubicBezTo>
                  <a:cubicBezTo>
                    <a:pt x="1558574" y="335930"/>
                    <a:pt x="1552220" y="338562"/>
                    <a:pt x="1545594" y="338562"/>
                  </a:cubicBezTo>
                  <a:lnTo>
                    <a:pt x="24982" y="338562"/>
                  </a:lnTo>
                  <a:cubicBezTo>
                    <a:pt x="18357" y="338562"/>
                    <a:pt x="12002" y="335930"/>
                    <a:pt x="7317" y="331245"/>
                  </a:cubicBezTo>
                  <a:cubicBezTo>
                    <a:pt x="2632" y="326560"/>
                    <a:pt x="0" y="320206"/>
                    <a:pt x="0" y="313580"/>
                  </a:cubicBezTo>
                  <a:lnTo>
                    <a:pt x="0" y="24982"/>
                  </a:lnTo>
                  <a:cubicBezTo>
                    <a:pt x="0" y="18357"/>
                    <a:pt x="2632" y="12002"/>
                    <a:pt x="7317" y="7317"/>
                  </a:cubicBezTo>
                  <a:cubicBezTo>
                    <a:pt x="12002" y="2632"/>
                    <a:pt x="18357" y="0"/>
                    <a:pt x="24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570576" cy="4338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Customer Lifespan by month of acquisition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183652" y="1389082"/>
            <a:ext cx="10098991" cy="681960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00449" y="404659"/>
            <a:ext cx="15158851" cy="129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3"/>
              </a:lnSpc>
            </a:pPr>
            <a:r>
              <a:rPr lang="en-US" sz="25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Lifespan increasing steadily</a:t>
            </a:r>
          </a:p>
          <a:p>
            <a:pPr algn="r">
              <a:lnSpc>
                <a:spcPts val="3603"/>
              </a:lnSpc>
            </a:pPr>
            <a:r>
              <a:rPr lang="en-US" sz="25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January and Late Summer are the best times to acquire customers</a:t>
            </a:r>
          </a:p>
          <a:p>
            <a:pPr algn="ctr">
              <a:lnSpc>
                <a:spcPts val="3043"/>
              </a:lnSpc>
            </a:pP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8203" y="1484617"/>
            <a:ext cx="8952581" cy="662853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-5400000">
            <a:off x="7643069" y="4592194"/>
            <a:ext cx="23509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Lifepsan (days)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-742715" y="4592194"/>
            <a:ext cx="2350946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Lifepsan (days)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334882"/>
            <a:ext cx="7996535" cy="1591443"/>
            <a:chOff x="0" y="0"/>
            <a:chExt cx="2026367" cy="4032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6367" cy="403281"/>
            </a:xfrm>
            <a:custGeom>
              <a:avLst/>
              <a:gdLst/>
              <a:ahLst/>
              <a:cxnLst/>
              <a:rect r="r" b="b" t="t" l="l"/>
              <a:pathLst>
                <a:path h="403281" w="2026367">
                  <a:moveTo>
                    <a:pt x="19363" y="0"/>
                  </a:moveTo>
                  <a:lnTo>
                    <a:pt x="2007004" y="0"/>
                  </a:lnTo>
                  <a:cubicBezTo>
                    <a:pt x="2017698" y="0"/>
                    <a:pt x="2026367" y="8669"/>
                    <a:pt x="2026367" y="19363"/>
                  </a:cubicBezTo>
                  <a:lnTo>
                    <a:pt x="2026367" y="383917"/>
                  </a:lnTo>
                  <a:cubicBezTo>
                    <a:pt x="2026367" y="394611"/>
                    <a:pt x="2017698" y="403281"/>
                    <a:pt x="2007004" y="403281"/>
                  </a:cubicBezTo>
                  <a:lnTo>
                    <a:pt x="19363" y="403281"/>
                  </a:lnTo>
                  <a:cubicBezTo>
                    <a:pt x="8669" y="403281"/>
                    <a:pt x="0" y="394611"/>
                    <a:pt x="0" y="383917"/>
                  </a:cubicBezTo>
                  <a:lnTo>
                    <a:pt x="0" y="19363"/>
                  </a:lnTo>
                  <a:cubicBezTo>
                    <a:pt x="0" y="8669"/>
                    <a:pt x="8669" y="0"/>
                    <a:pt x="193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026367" cy="4985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System mail &amp; email generate highest lifetime value customers.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RTBHouse best performing among paid advertising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061425" y="8462579"/>
            <a:ext cx="6197875" cy="1336049"/>
            <a:chOff x="0" y="0"/>
            <a:chExt cx="1570576" cy="3385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0576" cy="338562"/>
            </a:xfrm>
            <a:custGeom>
              <a:avLst/>
              <a:gdLst/>
              <a:ahLst/>
              <a:cxnLst/>
              <a:rect r="r" b="b" t="t" l="l"/>
              <a:pathLst>
                <a:path h="338562" w="1570576">
                  <a:moveTo>
                    <a:pt x="24982" y="0"/>
                  </a:moveTo>
                  <a:lnTo>
                    <a:pt x="1545594" y="0"/>
                  </a:lnTo>
                  <a:cubicBezTo>
                    <a:pt x="1552220" y="0"/>
                    <a:pt x="1558574" y="2632"/>
                    <a:pt x="1563259" y="7317"/>
                  </a:cubicBezTo>
                  <a:cubicBezTo>
                    <a:pt x="1567944" y="12002"/>
                    <a:pt x="1570576" y="18357"/>
                    <a:pt x="1570576" y="24982"/>
                  </a:cubicBezTo>
                  <a:lnTo>
                    <a:pt x="1570576" y="313580"/>
                  </a:lnTo>
                  <a:cubicBezTo>
                    <a:pt x="1570576" y="320206"/>
                    <a:pt x="1567944" y="326560"/>
                    <a:pt x="1563259" y="331245"/>
                  </a:cubicBezTo>
                  <a:cubicBezTo>
                    <a:pt x="1558574" y="335930"/>
                    <a:pt x="1552220" y="338562"/>
                    <a:pt x="1545594" y="338562"/>
                  </a:cubicBezTo>
                  <a:lnTo>
                    <a:pt x="24982" y="338562"/>
                  </a:lnTo>
                  <a:cubicBezTo>
                    <a:pt x="18357" y="338562"/>
                    <a:pt x="12002" y="335930"/>
                    <a:pt x="7317" y="331245"/>
                  </a:cubicBezTo>
                  <a:cubicBezTo>
                    <a:pt x="2632" y="326560"/>
                    <a:pt x="0" y="320206"/>
                    <a:pt x="0" y="313580"/>
                  </a:cubicBezTo>
                  <a:lnTo>
                    <a:pt x="0" y="24982"/>
                  </a:lnTo>
                  <a:cubicBezTo>
                    <a:pt x="0" y="18357"/>
                    <a:pt x="2632" y="12002"/>
                    <a:pt x="7317" y="7317"/>
                  </a:cubicBezTo>
                  <a:cubicBezTo>
                    <a:pt x="12002" y="2632"/>
                    <a:pt x="18357" y="0"/>
                    <a:pt x="24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570576" cy="4338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The CRM is working really well, we need to push for opting in.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46293" y="1679968"/>
            <a:ext cx="6830944" cy="4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6CE5E8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Source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04116" y="1679968"/>
            <a:ext cx="6830944" cy="4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6CE5E8"/>
                </a:solidFill>
                <a:latin typeface="Overpass Ultra-Bold"/>
                <a:ea typeface="Overpass Ultra-Bold"/>
                <a:cs typeface="Overpass Ultra-Bold"/>
                <a:sym typeface="Overpass Ultra-Bold"/>
              </a:rPr>
              <a:t>Medium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54748" y="978922"/>
            <a:ext cx="11563433" cy="802044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29842" y="1154121"/>
            <a:ext cx="9461042" cy="785113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100449" y="169117"/>
            <a:ext cx="14204418" cy="99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89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Lifetime Value from first contact</a:t>
            </a:r>
          </a:p>
          <a:p>
            <a:pPr algn="r">
              <a:lnSpc>
                <a:spcPts val="4049"/>
              </a:lnSpc>
            </a:pPr>
            <a:r>
              <a:rPr lang="en-US" sz="289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Targeted emails are performing best. Increase the audience to increase sales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62881" y="4907305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5"/>
                </a:lnTo>
                <a:lnTo>
                  <a:pt x="0" y="797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02992" y="-3062711"/>
            <a:ext cx="7970016" cy="7970016"/>
          </a:xfrm>
          <a:custGeom>
            <a:avLst/>
            <a:gdLst/>
            <a:ahLst/>
            <a:cxnLst/>
            <a:rect r="r" b="b" t="t" l="l"/>
            <a:pathLst>
              <a:path h="7970016" w="7970016">
                <a:moveTo>
                  <a:pt x="0" y="0"/>
                </a:moveTo>
                <a:lnTo>
                  <a:pt x="7970016" y="0"/>
                </a:lnTo>
                <a:lnTo>
                  <a:pt x="7970016" y="7970016"/>
                </a:lnTo>
                <a:lnTo>
                  <a:pt x="0" y="7970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86508" y="245719"/>
            <a:ext cx="15372792" cy="1241237"/>
            <a:chOff x="0" y="0"/>
            <a:chExt cx="3895552" cy="3145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95552" cy="314537"/>
            </a:xfrm>
            <a:custGeom>
              <a:avLst/>
              <a:gdLst/>
              <a:ahLst/>
              <a:cxnLst/>
              <a:rect r="r" b="b" t="t" l="l"/>
              <a:pathLst>
                <a:path h="314537" w="3895552">
                  <a:moveTo>
                    <a:pt x="10072" y="0"/>
                  </a:moveTo>
                  <a:lnTo>
                    <a:pt x="3885480" y="0"/>
                  </a:lnTo>
                  <a:cubicBezTo>
                    <a:pt x="3891042" y="0"/>
                    <a:pt x="3895552" y="4509"/>
                    <a:pt x="3895552" y="10072"/>
                  </a:cubicBezTo>
                  <a:lnTo>
                    <a:pt x="3895552" y="304464"/>
                  </a:lnTo>
                  <a:cubicBezTo>
                    <a:pt x="3895552" y="307136"/>
                    <a:pt x="3894491" y="309698"/>
                    <a:pt x="3892602" y="311586"/>
                  </a:cubicBezTo>
                  <a:cubicBezTo>
                    <a:pt x="3890713" y="313475"/>
                    <a:pt x="3888151" y="314537"/>
                    <a:pt x="3885480" y="314537"/>
                  </a:cubicBezTo>
                  <a:lnTo>
                    <a:pt x="10072" y="314537"/>
                  </a:lnTo>
                  <a:cubicBezTo>
                    <a:pt x="4509" y="314537"/>
                    <a:pt x="0" y="310027"/>
                    <a:pt x="0" y="304464"/>
                  </a:cubicBezTo>
                  <a:lnTo>
                    <a:pt x="0" y="10072"/>
                  </a:lnTo>
                  <a:cubicBezTo>
                    <a:pt x="0" y="4509"/>
                    <a:pt x="4509" y="0"/>
                    <a:pt x="100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3895552" cy="4097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40"/>
                </a:lnSpc>
              </a:pPr>
              <a:r>
                <a:rPr lang="en-US" sz="2100" b="true">
                  <a:solidFill>
                    <a:srgbClr val="494F56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Steady growth recorded in Yearly Orders and Revenue. </a:t>
              </a:r>
            </a:p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494F56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Customers have purchased more in 2022, with 4 months till year end.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1493" y="1657968"/>
            <a:ext cx="9481649" cy="2690496"/>
          </a:xfrm>
          <a:custGeom>
            <a:avLst/>
            <a:gdLst/>
            <a:ahLst/>
            <a:cxnLst/>
            <a:rect r="r" b="b" t="t" l="l"/>
            <a:pathLst>
              <a:path h="2690496" w="9481649">
                <a:moveTo>
                  <a:pt x="0" y="0"/>
                </a:moveTo>
                <a:lnTo>
                  <a:pt x="9481648" y="0"/>
                </a:lnTo>
                <a:lnTo>
                  <a:pt x="9481648" y="2690496"/>
                </a:lnTo>
                <a:lnTo>
                  <a:pt x="0" y="2690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" t="0" r="-57" b="-676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1493" y="4396089"/>
            <a:ext cx="9481649" cy="2847497"/>
          </a:xfrm>
          <a:custGeom>
            <a:avLst/>
            <a:gdLst/>
            <a:ahLst/>
            <a:cxnLst/>
            <a:rect r="r" b="b" t="t" l="l"/>
            <a:pathLst>
              <a:path h="2847497" w="9481649">
                <a:moveTo>
                  <a:pt x="0" y="0"/>
                </a:moveTo>
                <a:lnTo>
                  <a:pt x="9481648" y="0"/>
                </a:lnTo>
                <a:lnTo>
                  <a:pt x="9481648" y="2847497"/>
                </a:lnTo>
                <a:lnTo>
                  <a:pt x="0" y="2847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63" r="0" b="-653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1493" y="7318782"/>
            <a:ext cx="9481649" cy="2450613"/>
          </a:xfrm>
          <a:custGeom>
            <a:avLst/>
            <a:gdLst/>
            <a:ahLst/>
            <a:cxnLst/>
            <a:rect r="r" b="b" t="t" l="l"/>
            <a:pathLst>
              <a:path h="2450613" w="9481649">
                <a:moveTo>
                  <a:pt x="0" y="0"/>
                </a:moveTo>
                <a:lnTo>
                  <a:pt x="9481648" y="0"/>
                </a:lnTo>
                <a:lnTo>
                  <a:pt x="9481648" y="2450613"/>
                </a:lnTo>
                <a:lnTo>
                  <a:pt x="0" y="2450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84" r="0" b="-329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36573" y="4396089"/>
            <a:ext cx="7227502" cy="2866547"/>
          </a:xfrm>
          <a:custGeom>
            <a:avLst/>
            <a:gdLst/>
            <a:ahLst/>
            <a:cxnLst/>
            <a:rect r="r" b="b" t="t" l="l"/>
            <a:pathLst>
              <a:path h="2866547" w="7227502">
                <a:moveTo>
                  <a:pt x="0" y="0"/>
                </a:moveTo>
                <a:lnTo>
                  <a:pt x="7227502" y="0"/>
                </a:lnTo>
                <a:lnTo>
                  <a:pt x="7227502" y="2866547"/>
                </a:lnTo>
                <a:lnTo>
                  <a:pt x="0" y="28665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53793" y="7318782"/>
            <a:ext cx="7210282" cy="2475575"/>
          </a:xfrm>
          <a:custGeom>
            <a:avLst/>
            <a:gdLst/>
            <a:ahLst/>
            <a:cxnLst/>
            <a:rect r="r" b="b" t="t" l="l"/>
            <a:pathLst>
              <a:path h="2475575" w="7210282">
                <a:moveTo>
                  <a:pt x="0" y="0"/>
                </a:moveTo>
                <a:lnTo>
                  <a:pt x="7210282" y="0"/>
                </a:lnTo>
                <a:lnTo>
                  <a:pt x="7210282" y="2475576"/>
                </a:lnTo>
                <a:lnTo>
                  <a:pt x="0" y="24755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53793" y="1657968"/>
            <a:ext cx="7210282" cy="2700021"/>
          </a:xfrm>
          <a:custGeom>
            <a:avLst/>
            <a:gdLst/>
            <a:ahLst/>
            <a:cxnLst/>
            <a:rect r="r" b="b" t="t" l="l"/>
            <a:pathLst>
              <a:path h="2700021" w="7210282">
                <a:moveTo>
                  <a:pt x="0" y="0"/>
                </a:moveTo>
                <a:lnTo>
                  <a:pt x="7210282" y="0"/>
                </a:lnTo>
                <a:lnTo>
                  <a:pt x="7210282" y="2700021"/>
                </a:lnTo>
                <a:lnTo>
                  <a:pt x="0" y="27000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995" r="0" b="-199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52584" y="3625712"/>
            <a:ext cx="7003772" cy="1336049"/>
            <a:chOff x="0" y="0"/>
            <a:chExt cx="1774795" cy="338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4795" cy="338562"/>
            </a:xfrm>
            <a:custGeom>
              <a:avLst/>
              <a:gdLst/>
              <a:ahLst/>
              <a:cxnLst/>
              <a:rect r="r" b="b" t="t" l="l"/>
              <a:pathLst>
                <a:path h="338562" w="1774795">
                  <a:moveTo>
                    <a:pt x="22108" y="0"/>
                  </a:moveTo>
                  <a:lnTo>
                    <a:pt x="1752688" y="0"/>
                  </a:lnTo>
                  <a:cubicBezTo>
                    <a:pt x="1758551" y="0"/>
                    <a:pt x="1764174" y="2329"/>
                    <a:pt x="1768320" y="6475"/>
                  </a:cubicBezTo>
                  <a:cubicBezTo>
                    <a:pt x="1772466" y="10621"/>
                    <a:pt x="1774795" y="16244"/>
                    <a:pt x="1774795" y="22108"/>
                  </a:cubicBezTo>
                  <a:lnTo>
                    <a:pt x="1774795" y="316454"/>
                  </a:lnTo>
                  <a:cubicBezTo>
                    <a:pt x="1774795" y="328664"/>
                    <a:pt x="1764897" y="338562"/>
                    <a:pt x="1752688" y="338562"/>
                  </a:cubicBezTo>
                  <a:lnTo>
                    <a:pt x="22108" y="338562"/>
                  </a:lnTo>
                  <a:cubicBezTo>
                    <a:pt x="9898" y="338562"/>
                    <a:pt x="0" y="328664"/>
                    <a:pt x="0" y="316454"/>
                  </a:cubicBezTo>
                  <a:lnTo>
                    <a:pt x="0" y="22108"/>
                  </a:lnTo>
                  <a:cubicBezTo>
                    <a:pt x="0" y="9898"/>
                    <a:pt x="9898" y="0"/>
                    <a:pt x="2210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1774795" cy="4528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494F56"/>
                  </a:solidFill>
                  <a:latin typeface="Overpass"/>
                  <a:ea typeface="Overpass"/>
                  <a:cs typeface="Overpass"/>
                  <a:sym typeface="Overpass"/>
                </a:rPr>
                <a:t>Only 19% of our customers return, lower than industry average of 33% for fashion.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94" y="0"/>
            <a:ext cx="1884514" cy="1635758"/>
          </a:xfrm>
          <a:custGeom>
            <a:avLst/>
            <a:gdLst/>
            <a:ahLst/>
            <a:cxnLst/>
            <a:rect r="r" b="b" t="t" l="l"/>
            <a:pathLst>
              <a:path h="1635758" w="1884514">
                <a:moveTo>
                  <a:pt x="0" y="0"/>
                </a:moveTo>
                <a:lnTo>
                  <a:pt x="1884514" y="0"/>
                </a:lnTo>
                <a:lnTo>
                  <a:pt x="1884514" y="1635758"/>
                </a:lnTo>
                <a:lnTo>
                  <a:pt x="0" y="163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61011" y="1635758"/>
            <a:ext cx="7655346" cy="7844207"/>
          </a:xfrm>
          <a:custGeom>
            <a:avLst/>
            <a:gdLst/>
            <a:ahLst/>
            <a:cxnLst/>
            <a:rect r="r" b="b" t="t" l="l"/>
            <a:pathLst>
              <a:path h="7844207" w="7655346">
                <a:moveTo>
                  <a:pt x="0" y="0"/>
                </a:moveTo>
                <a:lnTo>
                  <a:pt x="7655346" y="0"/>
                </a:lnTo>
                <a:lnTo>
                  <a:pt x="7655346" y="7844207"/>
                </a:lnTo>
                <a:lnTo>
                  <a:pt x="0" y="7844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8" r="0" b="-137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31446" y="476838"/>
            <a:ext cx="14204418" cy="104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Retention 14% Lower than Industry Average</a:t>
            </a:r>
          </a:p>
          <a:p>
            <a:pPr algn="just">
              <a:lnSpc>
                <a:spcPts val="404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DAGUbZwKgBs</dc:identifier>
  <dcterms:modified xsi:type="dcterms:W3CDTF">2011-08-01T06:04:30Z</dcterms:modified>
  <cp:revision>1</cp:revision>
  <dc:title>Week9_Project_Cobalt</dc:title>
</cp:coreProperties>
</file>