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2D0922-00FA-41C0-9116-37B7AE16D494}">
  <a:tblStyle styleId="{AC2D0922-00FA-41C0-9116-37B7AE16D4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9664A83-7805-4734-A27E-34E30DDE8F9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We’ve analysed the cost and returns of offering 10%-15% incentives to our Loyal and High Potential users.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example,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Offering a 15% incentive to High Potential (Not Opted-In) users would cost £112K over 6 months.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However, it’s projected to increase their revenue by 15%, adding £169K and yielding a net return of £56K.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Combining this with the £14K net return from the Opted-In group, the total gain is £70K.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This strategy not only drives immediate revenue but also builds long-term customer loyalty.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We mitigate the risk of cannibalisation by focusing on exclusive access rather than across-the-board discounts, preserving profit margins.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Given Prism’s 45% gross profit margin, the benefits of increased engagement and loyalty will outweigh the costs over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a69a8b1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a69a8b1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Based on our forecast, marketing spend are </a:t>
            </a:r>
            <a:r>
              <a:rPr lang="en">
                <a:solidFill>
                  <a:schemeClr val="dk1"/>
                </a:solidFill>
              </a:rPr>
              <a:t>seemingly</a:t>
            </a:r>
            <a:r>
              <a:rPr lang="en">
                <a:solidFill>
                  <a:schemeClr val="dk1"/>
                </a:solidFill>
              </a:rPr>
              <a:t> high, forecasted at £45K, which in turn can put us into a negative, but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If these cost-saving strategies are implemented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could potentially save between £22K and £31K on the total marketing spend.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This would reduce the overall marketing budget from £45K to a new range of £14K to £23K.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Gross Profit Impact: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Low-end revenue: £87.5K with a gross profit of £39K.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High-end revenue: £108.5K with a gross profit of £49K.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Net impact ranges from £16K to almost 29K, indicating strong profitability after costs.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Additional Impacts: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Brand Loyalty: Personalised experiences boost retention and enhance brand perception.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Data Insights: Campaign data will refine future strategies by revealing user preferences and behaviour.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Risk Mitigation: A phased, targeted approach minimises risk and optimises spend based on early results.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Long-Term Value: Exclusive offers increase Customer Lifetime Value (CLV), supporting long-term profitability.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Scalability: Data-driven strategies can be expanded across other segments for improved ROI and efficiency.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a69a8b12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a69a8b12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a69a8b12e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0a69a8b12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RFM Segmentation Approach: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Our segmentation was based on both statistical discovery and industry standards.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Recency: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Last 6 months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6 months to 2 years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2+ years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Frequency: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5+ transactions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2-4 transactions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1 transaction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Monetary Value: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£50+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£25-£50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&lt; £25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Personas: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Champions: Top customers, frequent and high spenders.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Loyal: Less frequent but valuable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Recent: Recent buyers with potential for frequent engagement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High Potential: Close to making large purchases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Needs Nurturing: Engaged but not fully.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Inactive: Unengaged for a long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Out of the 368K distinct registered and unregistered users, we only have 27k who are registered and signed up for marketing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These users contributed almost 11% in overall revenue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thought that this number was too small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decided to do further analysis on other user groups and personas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taking a wider view of our user groups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It’s apparent that our target users of 27k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Compared the 195k of those who are registered and not opted-in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And 136k who are unregistered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Has led us to reconsider our approach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analysing more into how much the registered and not opted-in and unregistered users </a:t>
            </a:r>
            <a:r>
              <a:rPr lang="en"/>
              <a:t>contributed</a:t>
            </a:r>
            <a:r>
              <a:rPr lang="en"/>
              <a:t> to overall revenue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found that registered users who are not opted-in contribute to 56% of revenue and unregistered at 32%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much larger in comparison to our target users who are only contributing  7%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 by considering other user groups and taking a step back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We’ve identified larger opportunities that would’ve been unleveraged if we had only focused on our target users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Potentially only a small impact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analysis shows that targeting Loyal and High Potential registered users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both opted-in and not opted-in, offers the highest return potential for marketing and retargeting campaigns.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These groups contribute nearly 29% of overall revenue.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Loyal users consistently purchase and trust Prism,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while High Potential users show strong frequency or spending but remain under-engaged.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Together, these personas represent our best revenue opportunities and are likely to respond well to personalised campaigns.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a69a8b12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a69a8b12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registered and opted-in users: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We recommend launching loyalty-focused email campaigns with exclusive offers,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early access to sales, and product exclusives.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The risk is low, as these customers are already engaged and likely to respond well to tailored rewards.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registered but not opted-in users: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Retargeting ads and on-site promotions will highlight exclusive offers and loyalty rewards.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Personalisation based on past behaviour reduces risk, though there’s a moderate chance of ad fatigue.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Throughout the campaign, A/B testing will be conducted to optimise both email and retargeting strategies, refining them over time to maximise conversion rates.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is our forecast based on industry benchmarks, bearing in mind Prism’s current conversion rate is 0.77%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Industry benchmarks for email conversion rates in e-commerce: 2-3%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Projected 2.5-3% conversion rate for High Potential or Loyal users aligns with this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Retargeting ads typically achieve engagement rates of 0.7-2%, but personalised campaigns can reach 5-6%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Impact of personalisation: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According to McKinsey: Companies excelling in personalisation generate 40% more revenue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Personalised campaigns and targeting high-value personas (Loyal, High Potential) lead to significantly higher engagement rates and improved marketing results due to increased relevance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4" name="Google Shape;24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4" name="Google Shape;34;p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Targeting Beyond Opted-In Customers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733163" y="4245988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Prism Week 2 Project by Red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93525" y="2089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000"/>
              <a:t>Short-Term Incentives Will Equal Long-Term Growth</a:t>
            </a:r>
            <a:endParaRPr b="1" sz="2000"/>
          </a:p>
        </p:txBody>
      </p:sp>
      <p:graphicFrame>
        <p:nvGraphicFramePr>
          <p:cNvPr id="173" name="Google Shape;173;p22"/>
          <p:cNvGraphicFramePr/>
          <p:nvPr/>
        </p:nvGraphicFramePr>
        <p:xfrm>
          <a:off x="885075" y="11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{AC2D0922-00FA-41C0-9116-37B7AE16D494}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Group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6-month Revenue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Revenue Uplift(%)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Revenue Uplift (£)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Incentive Cost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Net Return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Loyal (Opted-In)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£171,983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£17,198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£17,198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£0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Loyal (Not Opted-In)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£347,783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£34,778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£34,778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£0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Potential (Opted-In)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£290,208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£43,531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£29,021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£14,510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Potential (Not Opted-In)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£1,126,923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£169,038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£112,692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£56,346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£1,936,897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£264,545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£193,689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£70,856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22"/>
          <p:cNvSpPr txBox="1"/>
          <p:nvPr>
            <p:ph idx="4294967295" type="body"/>
          </p:nvPr>
        </p:nvSpPr>
        <p:spPr>
          <a:xfrm>
            <a:off x="885075" y="4284225"/>
            <a:ext cx="1657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000">
                <a:solidFill>
                  <a:schemeClr val="lt1"/>
                </a:solidFill>
              </a:rPr>
              <a:t>Prism’s GPM = 45%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07500" y="306025"/>
            <a:ext cx="85206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000"/>
              <a:t>Let’s Cost Cut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716800" y="1015175"/>
            <a:ext cx="4260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3990"/>
                </a:solidFill>
              </a:rPr>
              <a:t>Optimise Ad Spend through Targeting</a:t>
            </a:r>
            <a:endParaRPr sz="1400">
              <a:solidFill>
                <a:srgbClr val="2A3990"/>
              </a:solidFill>
            </a:endParaRPr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716800" y="1431700"/>
            <a:ext cx="4260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3990"/>
                </a:solidFill>
              </a:rPr>
              <a:t>Prioritise High-Converting Channels</a:t>
            </a:r>
            <a:endParaRPr sz="1400">
              <a:solidFill>
                <a:srgbClr val="2A3990"/>
              </a:solidFill>
            </a:endParaRPr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716800" y="1848225"/>
            <a:ext cx="4260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3990"/>
                </a:solidFill>
              </a:rPr>
              <a:t>Leverage In-House Resources</a:t>
            </a:r>
            <a:endParaRPr sz="1400">
              <a:solidFill>
                <a:srgbClr val="2A3990"/>
              </a:solidFill>
            </a:endParaRPr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716800" y="2264750"/>
            <a:ext cx="4260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3990"/>
                </a:solidFill>
              </a:rPr>
              <a:t>Automate Email Marketing</a:t>
            </a:r>
            <a:endParaRPr sz="1400">
              <a:solidFill>
                <a:srgbClr val="2A3990"/>
              </a:solidFill>
            </a:endParaRPr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716800" y="2681275"/>
            <a:ext cx="4260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3990"/>
                </a:solidFill>
              </a:rPr>
              <a:t>Focus on Opted-In Users (Email Campaigns)</a:t>
            </a:r>
            <a:endParaRPr sz="1400">
              <a:solidFill>
                <a:srgbClr val="2A3990"/>
              </a:solidFill>
            </a:endParaRPr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716800" y="3097800"/>
            <a:ext cx="4260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3990"/>
                </a:solidFill>
              </a:rPr>
              <a:t>Optimise Ad Creative for Lower CPC</a:t>
            </a:r>
            <a:endParaRPr sz="1400">
              <a:solidFill>
                <a:srgbClr val="2A3990"/>
              </a:solidFill>
            </a:endParaRPr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716800" y="3514325"/>
            <a:ext cx="4260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3990"/>
                </a:solidFill>
              </a:rPr>
              <a:t>Implement a Phased Campaign Approach</a:t>
            </a:r>
            <a:endParaRPr sz="1400">
              <a:solidFill>
                <a:srgbClr val="2A3990"/>
              </a:solidFill>
            </a:endParaRPr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4624100" y="1015175"/>
            <a:ext cx="4260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3990"/>
                </a:solidFill>
              </a:rPr>
              <a:t>£5,000–£6,000</a:t>
            </a:r>
            <a:endParaRPr sz="1400">
              <a:solidFill>
                <a:srgbClr val="2A3990"/>
              </a:solidFill>
            </a:endParaRPr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4624100" y="1431700"/>
            <a:ext cx="4260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2A3990"/>
                </a:solidFill>
              </a:rPr>
              <a:t>£2,000–£4,000.</a:t>
            </a:r>
            <a:endParaRPr sz="1400">
              <a:solidFill>
                <a:srgbClr val="2A3990"/>
              </a:solidFill>
            </a:endParaRPr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4624100" y="1848225"/>
            <a:ext cx="4260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3990"/>
                </a:solidFill>
              </a:rPr>
              <a:t>£2,000–£3,000</a:t>
            </a:r>
            <a:endParaRPr sz="1400">
              <a:solidFill>
                <a:srgbClr val="2A3990"/>
              </a:solidFill>
            </a:endParaRPr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4624100" y="2264750"/>
            <a:ext cx="4260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3990"/>
                </a:solidFill>
              </a:rPr>
              <a:t>£1,000–£2,000</a:t>
            </a:r>
            <a:endParaRPr sz="1400">
              <a:solidFill>
                <a:srgbClr val="2A3990"/>
              </a:solidFill>
            </a:endParaRPr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4624100" y="2681275"/>
            <a:ext cx="4260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3990"/>
                </a:solidFill>
              </a:rPr>
              <a:t>£5,000–£8,000</a:t>
            </a:r>
            <a:endParaRPr sz="1400">
              <a:solidFill>
                <a:srgbClr val="2A3990"/>
              </a:solidFill>
            </a:endParaRP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4624100" y="3097800"/>
            <a:ext cx="4260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3990"/>
                </a:solidFill>
              </a:rPr>
              <a:t>£2,000–£3,000</a:t>
            </a:r>
            <a:endParaRPr sz="1400">
              <a:solidFill>
                <a:srgbClr val="2A3990"/>
              </a:solidFill>
            </a:endParaRPr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4624100" y="3514325"/>
            <a:ext cx="4260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3990"/>
                </a:solidFill>
              </a:rPr>
              <a:t>£5,000</a:t>
            </a:r>
            <a:endParaRPr sz="1400">
              <a:solidFill>
                <a:srgbClr val="2A3990"/>
              </a:solidFill>
            </a:endParaRPr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4624106" y="708950"/>
            <a:ext cx="4260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3990"/>
                </a:solidFill>
              </a:rPr>
              <a:t>Savings</a:t>
            </a:r>
            <a:endParaRPr b="1" sz="1400">
              <a:solidFill>
                <a:srgbClr val="2A3990"/>
              </a:solidFill>
            </a:endParaRPr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716806" y="4032037"/>
            <a:ext cx="4260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3990"/>
                </a:solidFill>
              </a:rPr>
              <a:t>Total savings: £22,000 - £31,000</a:t>
            </a:r>
            <a:endParaRPr b="1" sz="1400">
              <a:solidFill>
                <a:srgbClr val="2A399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000"/>
              <a:t>Short-Term Minimal Gains for Long-Term Rewards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400950" y="789200"/>
            <a:ext cx="834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Gross Profit Impact</a:t>
            </a:r>
            <a:endParaRPr i="1" sz="1600">
              <a:solidFill>
                <a:schemeClr val="dk1"/>
              </a:solidFill>
            </a:endParaRPr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129675" y="3218850"/>
            <a:ext cx="248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Stronger brand loyalty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85025" y="3221450"/>
            <a:ext cx="212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Data-driven insights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596275" y="1210100"/>
            <a:ext cx="4912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Low-end scenario: £87,500, gross profit = £39,655</a:t>
            </a:r>
            <a:endParaRPr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6194725" y="1694700"/>
            <a:ext cx="2037300" cy="75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Net impact range:  £16,655 to £28,914</a:t>
            </a:r>
            <a:endParaRPr i="0" sz="1600" u="none" cap="none" strike="noStrike">
              <a:solidFill>
                <a:schemeClr val="lt1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596275" y="1495438"/>
            <a:ext cx="8437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High-end scenario: £108,500, gross profit = £49,164</a:t>
            </a:r>
            <a:endParaRPr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400950" y="1861350"/>
            <a:ext cx="52134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Net Impact After Incentives and Marketing Costs</a:t>
            </a:r>
            <a:endParaRPr i="1" sz="1600">
              <a:solidFill>
                <a:schemeClr val="dk1"/>
              </a:solidFill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596275" y="2282250"/>
            <a:ext cx="4912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Low-end scenario: £16,655 - £19,405</a:t>
            </a:r>
            <a:endParaRPr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596275" y="2567600"/>
            <a:ext cx="4406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High-end scenario: £26,164 - £28,914</a:t>
            </a:r>
            <a:endParaRPr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310425" y="3663625"/>
            <a:ext cx="212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Risk mitigation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3785025" y="3639750"/>
            <a:ext cx="212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Long-term value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2539950" y="4108400"/>
            <a:ext cx="212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Scalability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 you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000"/>
              <a:t>Executive Summary</a:t>
            </a:r>
            <a:endParaRPr b="1" sz="2000"/>
          </a:p>
        </p:txBody>
      </p:sp>
      <p:grpSp>
        <p:nvGrpSpPr>
          <p:cNvPr id="92" name="Google Shape;92;p14"/>
          <p:cNvGrpSpPr/>
          <p:nvPr/>
        </p:nvGrpSpPr>
        <p:grpSpPr>
          <a:xfrm>
            <a:off x="355725" y="11524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430225" y="11524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lt1"/>
                </a:solidFill>
              </a:rPr>
              <a:t>Situation</a:t>
            </a:r>
            <a:r>
              <a:rPr lang="en">
                <a:solidFill>
                  <a:schemeClr val="lt1"/>
                </a:solidFill>
              </a:rPr>
              <a:t>	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3244250" y="1152475"/>
            <a:ext cx="2632500" cy="3416400"/>
            <a:chOff x="3320450" y="1304875"/>
            <a:chExt cx="2632500" cy="3416400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3313250" y="11524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lt1"/>
                </a:solidFill>
              </a:rPr>
              <a:t>Complication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21200" y="1676975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Focusing only on opted-in users overlooks opportunities, as registered but not opted-in users contribute 56% of revenue and unregistered users 32%.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101" name="Google Shape;101;p14"/>
          <p:cNvGrpSpPr/>
          <p:nvPr/>
        </p:nvGrpSpPr>
        <p:grpSpPr>
          <a:xfrm>
            <a:off x="6136350" y="1152475"/>
            <a:ext cx="2632500" cy="3416400"/>
            <a:chOff x="6212550" y="1304875"/>
            <a:chExt cx="2632500" cy="3416400"/>
          </a:xfrm>
        </p:grpSpPr>
        <p:sp>
          <p:nvSpPr>
            <p:cNvPr id="102" name="Google Shape;10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6196275" y="11524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lt1"/>
                </a:solidFill>
              </a:rPr>
              <a:t>Solution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04225" y="1676975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Targeting opted-in and non-opted-in users with personalised campaigns, optimising marketing spend, and leveraging data-driven insights will drive revenue growth and long-term profitability.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38775" y="1675325"/>
            <a:ext cx="2478000" cy="27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Prism has 368,000 users, but only 27,000 are opted-in for marketing emails, contributing 11% of total revenue.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000"/>
              <a:t>Definition of Segmentation</a:t>
            </a:r>
            <a:endParaRPr b="1" sz="2000"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RFM Definition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1150" y="19976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</a:rPr>
              <a:t>Recency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How recent a customer has purchased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</a:rPr>
              <a:t>Frequency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How many transactions a customer has had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</a:rPr>
              <a:t>Monetary Value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How much money a customer has spent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RFM segmentation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189221" y="19976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</a:rPr>
              <a:t>Assigned each customer a number from 1 to 3 based on definitions.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Then merged these numbers to create 27 further segmentations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Persona Grouping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092951" y="19976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Group the segments into 6 personas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Champion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Loyal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Recent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High Potential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Needs Nurturing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Loyal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221" y="1110325"/>
            <a:ext cx="5091525" cy="31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>
            <p:ph type="title"/>
          </p:nvPr>
        </p:nvSpPr>
        <p:spPr>
          <a:xfrm>
            <a:off x="311700" y="2983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000"/>
              <a:t>Not Enough Users Signed Up For Marketing</a:t>
            </a:r>
            <a:endParaRPr b="1" sz="2000"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6017100" y="1535400"/>
            <a:ext cx="28152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Discovered that there are 27,000 registered users opted-in to receive marketing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These users contributed £1.3m in revenue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30200" y="335975"/>
            <a:ext cx="7122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000"/>
              <a:t>Targeted Users Make Up Low Amount of Overall</a:t>
            </a:r>
            <a:endParaRPr b="1" sz="2000"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6208100" y="2212050"/>
            <a:ext cx="28152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Current target users only make up  7% of our overall user base 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534150" y="2349000"/>
            <a:ext cx="556800" cy="1488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2098950" y="2328750"/>
            <a:ext cx="556800" cy="1488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7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36" y="850392"/>
            <a:ext cx="5488626" cy="3438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30200" y="335975"/>
            <a:ext cx="806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000">
                <a:solidFill>
                  <a:srgbClr val="2A3990"/>
                </a:solidFill>
              </a:rPr>
              <a:t>Registered Users Who Are Not Opted-in &amp; Unregistered Users, </a:t>
            </a:r>
            <a:endParaRPr b="1" sz="2000">
              <a:solidFill>
                <a:srgbClr val="2A399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000">
                <a:solidFill>
                  <a:srgbClr val="2A3990"/>
                </a:solidFill>
              </a:rPr>
              <a:t>Were Almost Missed Opportunities</a:t>
            </a:r>
            <a:endParaRPr b="1" sz="2000">
              <a:solidFill>
                <a:srgbClr val="2A3990"/>
              </a:solidFill>
            </a:endParaRPr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792025" y="3764925"/>
            <a:ext cx="4851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Registered users who are not opted-in contributed 56.15% and unregistered contributed 32.38% in overall revenue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43" name="Google Shape;143;p18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96175"/>
            <a:ext cx="4241799" cy="262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 title="Ch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200" y="1096175"/>
            <a:ext cx="4241799" cy="2622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30200" y="335975"/>
            <a:ext cx="7122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000"/>
              <a:t>Loyal &amp; High Potential Need to Become Champions</a:t>
            </a:r>
            <a:endParaRPr b="1" sz="2000"/>
          </a:p>
        </p:txBody>
      </p:sp>
      <p:pic>
        <p:nvPicPr>
          <p:cNvPr id="150" name="Google Shape;150;p19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200" y="854613"/>
            <a:ext cx="5488626" cy="34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161000" y="2011125"/>
            <a:ext cx="281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Both personas in registered user groups who are opted-in and not opted-in combined, contribute a total of 28.89% in total revenue 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3534150" y="2349000"/>
            <a:ext cx="556800" cy="1488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2098950" y="2328750"/>
            <a:ext cx="556800" cy="1488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60950" y="2826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Strategies</a:t>
            </a:r>
            <a:endParaRPr b="1" sz="2000"/>
          </a:p>
        </p:txBody>
      </p:sp>
      <p:graphicFrame>
        <p:nvGraphicFramePr>
          <p:cNvPr id="159" name="Google Shape;159;p20"/>
          <p:cNvGraphicFramePr/>
          <p:nvPr/>
        </p:nvGraphicFramePr>
        <p:xfrm>
          <a:off x="952500" y="143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{AC2D0922-00FA-41C0-9116-37B7AE16D494}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Loyal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Potential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Opted-in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Loyalty-focused email campaigns, early access to sales and product exclusives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Personalised email campaigns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opted-in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Retargeting using social media ads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On-site promotions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Retargeting using social media ads, discounts, personalised product recommendations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On-site promotions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30200" y="335975"/>
            <a:ext cx="5830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000"/>
              <a:t>Large Returns Based on Small Investment</a:t>
            </a:r>
            <a:endParaRPr b="1" sz="2000"/>
          </a:p>
        </p:txBody>
      </p:sp>
      <p:graphicFrame>
        <p:nvGraphicFramePr>
          <p:cNvPr id="165" name="Google Shape;165;p21"/>
          <p:cNvGraphicFramePr/>
          <p:nvPr/>
        </p:nvGraphicFramePr>
        <p:xfrm>
          <a:off x="2192075" y="89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{B9664A83-7805-4734-A27E-34E30DDE8F91}</a:tableStyleId>
              </a:tblPr>
              <a:tblGrid>
                <a:gridCol w="1307200"/>
                <a:gridCol w="1853000"/>
                <a:gridCol w="1075925"/>
                <a:gridCol w="1316450"/>
                <a:gridCol w="983425"/>
              </a:tblGrid>
              <a:tr h="54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Conversion Rate Target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Forecasted Return 6 Months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Risk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Loyal (Registered &amp; Opted-in)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 campaign and content creation: £5,000.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2.5-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3% increase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10,000 - £12,500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Loyal (Registered, Not Opted-in)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Retargeting ads: £10,000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On-site notifications: £5,000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2.5-3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 increase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27,500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 £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,000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Moderate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Google Shape;166;p21"/>
          <p:cNvGraphicFramePr/>
          <p:nvPr/>
        </p:nvGraphicFramePr>
        <p:xfrm>
          <a:off x="330200" y="27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{B9664A83-7805-4734-A27E-34E30DDE8F91}</a:tableStyleId>
              </a:tblPr>
              <a:tblGrid>
                <a:gridCol w="1447800"/>
                <a:gridCol w="1712400"/>
                <a:gridCol w="1075925"/>
                <a:gridCol w="1397950"/>
                <a:gridCol w="901925"/>
              </a:tblGrid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Conversion Rate Target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Forecasted Return 6 Months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Risk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Potential (Registered &amp; Opted-in)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 campaign execution and content creation: £5,000.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2.5-3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 increase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15,000 - £18,000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Potential (Registered, Not Opted-in)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Retargeting ads: £15,000.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On-site promotions: £5,000.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2.5-3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 increase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£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,000–£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42,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,000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Moderate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7209025" y="3349050"/>
            <a:ext cx="1817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Prism’s current conversion rate: 0.77%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