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6" r:id="rId3"/>
    <p:sldId id="265" r:id="rId4"/>
    <p:sldId id="258" r:id="rId5"/>
    <p:sldId id="261" r:id="rId6"/>
    <p:sldId id="260"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3A"/>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53512-C6E1-D805-19FC-5B311400AC5A}" v="18" dt="2024-10-04T08:56:06.020"/>
    <p1510:client id="{2BD6FF02-D1FA-F6AD-9BE9-8B0257D28F7D}" v="2" dt="2024-10-04T11:43:35.024"/>
    <p1510:client id="{6085EE76-774A-4C7B-16D0-FFA5E1CD3B6F}" v="14" dt="2024-10-04T13:08:45.926"/>
    <p1510:client id="{61DD7A85-7F7E-84DB-FF16-C5F4E5662A6E}" v="9" dt="2024-10-04T12:56:20.297"/>
    <p1510:client id="{70C923D7-E92C-20A8-70ED-AB031A350939}" v="4" dt="2024-10-04T12:32:17.332"/>
    <p1510:client id="{8B498DEE-05DF-4D8D-9A76-F3EB882E2C5A}" v="249" dt="2024-10-04T12:12:34.866"/>
    <p1510:client id="{B7784D6F-2952-DC0D-94A0-04F2C61C3597}" v="301" dt="2024-10-04T10:33:16.354"/>
    <p1510:client id="{BB4D003B-7EC6-B8AB-D244-C57DF250669C}" v="35" dt="2024-10-04T09:48:35.053"/>
    <p1510:client id="{C2A2F6FC-B818-DB95-06FD-0916383D558B}" v="32" dt="2024-10-04T10:28:53.957"/>
    <p1510:client id="{C8947D09-021B-1A83-5049-A324CC29C66D}" v="500" dt="2024-10-04T12:51:01.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83A8E9-D0E4-46BE-BDEB-19CEF8A6D8E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B1BE573-C714-4336-AE2E-6DAF6771F07B}">
      <dgm:prSet/>
      <dgm:spPr/>
      <dgm:t>
        <a:bodyPr/>
        <a:lstStyle/>
        <a:p>
          <a:pPr rtl="0">
            <a:lnSpc>
              <a:spcPct val="100000"/>
            </a:lnSpc>
          </a:pPr>
          <a:r>
            <a:rPr lang="en-US" b="1" i="0" baseline="0"/>
            <a:t>Visual:</a:t>
          </a:r>
          <a:r>
            <a:rPr lang="en-US" b="0" i="0" baseline="0"/>
            <a:t> A simple, high-level graph showing the revenue spike in </a:t>
          </a:r>
          <a:r>
            <a:rPr lang="en-US" b="0" i="0" baseline="0">
              <a:latin typeface="Aptos Display" panose="02110004020202020204"/>
            </a:rPr>
            <a:t>November 2021</a:t>
          </a:r>
          <a:r>
            <a:rPr lang="en-US" b="0" i="0" baseline="0"/>
            <a:t>.</a:t>
          </a:r>
          <a:endParaRPr lang="en-US"/>
        </a:p>
      </dgm:t>
    </dgm:pt>
    <dgm:pt modelId="{D4934C38-DDD8-4EC0-8A7E-15676B6C7FAC}" type="parTrans" cxnId="{9745A021-E4BF-4B71-BDAF-4D17CB0ADDFD}">
      <dgm:prSet/>
      <dgm:spPr/>
      <dgm:t>
        <a:bodyPr/>
        <a:lstStyle/>
        <a:p>
          <a:endParaRPr lang="en-US"/>
        </a:p>
      </dgm:t>
    </dgm:pt>
    <dgm:pt modelId="{D9637A9E-9046-41FE-87EF-1AD71B010DA6}" type="sibTrans" cxnId="{9745A021-E4BF-4B71-BDAF-4D17CB0ADDFD}">
      <dgm:prSet/>
      <dgm:spPr/>
      <dgm:t>
        <a:bodyPr/>
        <a:lstStyle/>
        <a:p>
          <a:pPr>
            <a:lnSpc>
              <a:spcPct val="100000"/>
            </a:lnSpc>
          </a:pPr>
          <a:endParaRPr lang="en-US"/>
        </a:p>
      </dgm:t>
    </dgm:pt>
    <dgm:pt modelId="{C5DFF545-D10F-428E-9A4C-3A8313050074}">
      <dgm:prSet/>
      <dgm:spPr/>
      <dgm:t>
        <a:bodyPr/>
        <a:lstStyle/>
        <a:p>
          <a:pPr>
            <a:lnSpc>
              <a:spcPct val="100000"/>
            </a:lnSpc>
          </a:pPr>
          <a:r>
            <a:rPr lang="en-US" b="1" i="0" baseline="0"/>
            <a:t>Additional Content:</a:t>
          </a:r>
          <a:r>
            <a:rPr lang="en-US" b="0" i="0" baseline="0"/>
            <a:t> </a:t>
          </a:r>
          <a:r>
            <a:rPr lang="en-US" b="1" i="0" baseline="0"/>
            <a:t>Meta Ads</a:t>
          </a:r>
          <a:r>
            <a:rPr lang="en-US" b="0" i="0" baseline="0"/>
            <a:t>:</a:t>
          </a:r>
          <a:r>
            <a:rPr lang="en-US"/>
            <a:t> Underperformed despite high ad spend, needing </a:t>
          </a:r>
          <a:r>
            <a:rPr lang="en-US">
              <a:latin typeface="Aptos Display" panose="02110004020202020204"/>
            </a:rPr>
            <a:t>optimisation</a:t>
          </a:r>
          <a:r>
            <a:rPr lang="en-US"/>
            <a:t> for better conversion.</a:t>
          </a:r>
        </a:p>
      </dgm:t>
    </dgm:pt>
    <dgm:pt modelId="{5AFB6654-ACFB-44F3-8B7A-22F0A3C927CB}" type="parTrans" cxnId="{7133583F-2CEF-4E5E-81B2-80A9A45AAA22}">
      <dgm:prSet/>
      <dgm:spPr/>
      <dgm:t>
        <a:bodyPr/>
        <a:lstStyle/>
        <a:p>
          <a:endParaRPr lang="en-US"/>
        </a:p>
      </dgm:t>
    </dgm:pt>
    <dgm:pt modelId="{FEB284D6-D576-489C-85FC-5957906120BC}" type="sibTrans" cxnId="{7133583F-2CEF-4E5E-81B2-80A9A45AAA22}">
      <dgm:prSet/>
      <dgm:spPr/>
      <dgm:t>
        <a:bodyPr/>
        <a:lstStyle/>
        <a:p>
          <a:pPr>
            <a:lnSpc>
              <a:spcPct val="100000"/>
            </a:lnSpc>
          </a:pPr>
          <a:endParaRPr lang="en-US"/>
        </a:p>
      </dgm:t>
    </dgm:pt>
    <dgm:pt modelId="{5D6F75F7-097E-470F-906B-F935A9597D4A}">
      <dgm:prSet/>
      <dgm:spPr/>
      <dgm:t>
        <a:bodyPr/>
        <a:lstStyle/>
        <a:p>
          <a:pPr>
            <a:lnSpc>
              <a:spcPct val="100000"/>
            </a:lnSpc>
          </a:pPr>
          <a:r>
            <a:rPr lang="en-US" b="1" i="0" baseline="0"/>
            <a:t>Revenue spike</a:t>
          </a:r>
          <a:r>
            <a:rPr lang="en-US" b="0" i="0" baseline="0"/>
            <a:t> driven by Black Friday.</a:t>
          </a:r>
          <a:endParaRPr lang="en-US"/>
        </a:p>
      </dgm:t>
    </dgm:pt>
    <dgm:pt modelId="{96D22A9A-C44B-4908-871F-CD9E5DDC6532}" type="parTrans" cxnId="{EBCCF32A-A190-4F56-9917-5644144A98CD}">
      <dgm:prSet/>
      <dgm:spPr/>
      <dgm:t>
        <a:bodyPr/>
        <a:lstStyle/>
        <a:p>
          <a:endParaRPr lang="en-US"/>
        </a:p>
      </dgm:t>
    </dgm:pt>
    <dgm:pt modelId="{72693528-F85B-4A18-945E-EE5A02B92B43}" type="sibTrans" cxnId="{EBCCF32A-A190-4F56-9917-5644144A98CD}">
      <dgm:prSet/>
      <dgm:spPr/>
      <dgm:t>
        <a:bodyPr/>
        <a:lstStyle/>
        <a:p>
          <a:pPr>
            <a:lnSpc>
              <a:spcPct val="100000"/>
            </a:lnSpc>
          </a:pPr>
          <a:endParaRPr lang="en-US"/>
        </a:p>
      </dgm:t>
    </dgm:pt>
    <dgm:pt modelId="{06AB0F6F-DB2F-4E68-BE27-CD113612CEE8}">
      <dgm:prSet/>
      <dgm:spPr/>
      <dgm:t>
        <a:bodyPr/>
        <a:lstStyle/>
        <a:p>
          <a:pPr>
            <a:lnSpc>
              <a:spcPct val="100000"/>
            </a:lnSpc>
          </a:pPr>
          <a:r>
            <a:rPr lang="en-US" b="1" i="0" baseline="0"/>
            <a:t>Google Ads</a:t>
          </a:r>
          <a:r>
            <a:rPr lang="en-US" b="0" i="0" baseline="0"/>
            <a:t> delivering the highest ROAS.</a:t>
          </a:r>
          <a:endParaRPr lang="en-US"/>
        </a:p>
      </dgm:t>
    </dgm:pt>
    <dgm:pt modelId="{2E8E29B5-0D37-43CF-9091-5A080EE8D441}" type="parTrans" cxnId="{13AB5F7C-8446-4C70-B61D-90F7B91F2547}">
      <dgm:prSet/>
      <dgm:spPr/>
      <dgm:t>
        <a:bodyPr/>
        <a:lstStyle/>
        <a:p>
          <a:endParaRPr lang="en-US"/>
        </a:p>
      </dgm:t>
    </dgm:pt>
    <dgm:pt modelId="{4DEE92D5-8441-4592-A40B-DE263A545F52}" type="sibTrans" cxnId="{13AB5F7C-8446-4C70-B61D-90F7B91F2547}">
      <dgm:prSet/>
      <dgm:spPr/>
      <dgm:t>
        <a:bodyPr/>
        <a:lstStyle/>
        <a:p>
          <a:pPr>
            <a:lnSpc>
              <a:spcPct val="100000"/>
            </a:lnSpc>
          </a:pPr>
          <a:endParaRPr lang="en-US"/>
        </a:p>
      </dgm:t>
    </dgm:pt>
    <dgm:pt modelId="{1338FA01-EE6E-4D38-B1BE-866B9C3E2E04}">
      <dgm:prSet/>
      <dgm:spPr/>
      <dgm:t>
        <a:bodyPr/>
        <a:lstStyle/>
        <a:p>
          <a:pPr>
            <a:lnSpc>
              <a:spcPct val="100000"/>
            </a:lnSpc>
          </a:pPr>
          <a:r>
            <a:rPr lang="en-US" b="1" i="0" baseline="0"/>
            <a:t>Meta</a:t>
          </a:r>
          <a:r>
            <a:rPr lang="en-US" b="0" i="0" baseline="0"/>
            <a:t> needing </a:t>
          </a:r>
          <a:r>
            <a:rPr lang="en-US" b="0" i="0" baseline="0">
              <a:latin typeface="Aptos Display" panose="02110004020202020204"/>
            </a:rPr>
            <a:t>optimisation</a:t>
          </a:r>
          <a:r>
            <a:rPr lang="en-US" b="0" i="0" baseline="0"/>
            <a:t> for better conversions.</a:t>
          </a:r>
          <a:endParaRPr lang="en-US"/>
        </a:p>
      </dgm:t>
    </dgm:pt>
    <dgm:pt modelId="{6819E102-F90A-42DB-B6D0-E218B13BE7EB}" type="parTrans" cxnId="{51D3D01E-D7B4-48C3-BAE3-CDF537F9F2AF}">
      <dgm:prSet/>
      <dgm:spPr/>
      <dgm:t>
        <a:bodyPr/>
        <a:lstStyle/>
        <a:p>
          <a:endParaRPr lang="en-US"/>
        </a:p>
      </dgm:t>
    </dgm:pt>
    <dgm:pt modelId="{0901BE13-CEAC-4894-ACF2-EA191B3989CF}" type="sibTrans" cxnId="{51D3D01E-D7B4-48C3-BAE3-CDF537F9F2AF}">
      <dgm:prSet/>
      <dgm:spPr/>
      <dgm:t>
        <a:bodyPr/>
        <a:lstStyle/>
        <a:p>
          <a:pPr>
            <a:lnSpc>
              <a:spcPct val="100000"/>
            </a:lnSpc>
          </a:pPr>
          <a:endParaRPr lang="en-US"/>
        </a:p>
      </dgm:t>
    </dgm:pt>
    <dgm:pt modelId="{D9F30276-FEA1-41D3-BAA3-8B54642EF8AB}">
      <dgm:prSet/>
      <dgm:spPr/>
      <dgm:t>
        <a:bodyPr/>
        <a:lstStyle/>
        <a:p>
          <a:pPr>
            <a:lnSpc>
              <a:spcPct val="100000"/>
            </a:lnSpc>
          </a:pPr>
          <a:r>
            <a:rPr lang="en-US" b="1" i="0" baseline="0"/>
            <a:t>Recommendation</a:t>
          </a:r>
          <a:r>
            <a:rPr lang="en-US" b="0" i="0" baseline="0"/>
            <a:t> to increase Black Friday ad spend and improve Meta ads.</a:t>
          </a:r>
          <a:endParaRPr lang="en-US"/>
        </a:p>
      </dgm:t>
    </dgm:pt>
    <dgm:pt modelId="{16E22C03-3388-46D5-9A38-D86197ED6345}" type="parTrans" cxnId="{E41E66B2-3622-48CD-A007-9AC1E808A696}">
      <dgm:prSet/>
      <dgm:spPr/>
      <dgm:t>
        <a:bodyPr/>
        <a:lstStyle/>
        <a:p>
          <a:endParaRPr lang="en-US"/>
        </a:p>
      </dgm:t>
    </dgm:pt>
    <dgm:pt modelId="{E4162A08-0E58-4361-BCEF-89E3C18D01C3}" type="sibTrans" cxnId="{E41E66B2-3622-48CD-A007-9AC1E808A696}">
      <dgm:prSet/>
      <dgm:spPr/>
      <dgm:t>
        <a:bodyPr/>
        <a:lstStyle/>
        <a:p>
          <a:endParaRPr lang="en-US"/>
        </a:p>
      </dgm:t>
    </dgm:pt>
    <dgm:pt modelId="{D20CB2FE-9B58-4882-8D83-9B75F7C2CCE8}" type="pres">
      <dgm:prSet presAssocID="{A983A8E9-D0E4-46BE-BDEB-19CEF8A6D8E3}" presName="root" presStyleCnt="0">
        <dgm:presLayoutVars>
          <dgm:dir/>
          <dgm:resizeHandles val="exact"/>
        </dgm:presLayoutVars>
      </dgm:prSet>
      <dgm:spPr/>
    </dgm:pt>
    <dgm:pt modelId="{EC34102F-FF6A-401F-842D-13F4DAFA4326}" type="pres">
      <dgm:prSet presAssocID="{A983A8E9-D0E4-46BE-BDEB-19CEF8A6D8E3}" presName="container" presStyleCnt="0">
        <dgm:presLayoutVars>
          <dgm:dir/>
          <dgm:resizeHandles val="exact"/>
        </dgm:presLayoutVars>
      </dgm:prSet>
      <dgm:spPr/>
    </dgm:pt>
    <dgm:pt modelId="{74978540-57FA-4DF5-8954-B662DADBA8B8}" type="pres">
      <dgm:prSet presAssocID="{DB1BE573-C714-4336-AE2E-6DAF6771F07B}" presName="compNode" presStyleCnt="0"/>
      <dgm:spPr/>
    </dgm:pt>
    <dgm:pt modelId="{99283F68-7CD7-46CC-A5DB-EDFF2FF3D1DD}" type="pres">
      <dgm:prSet presAssocID="{DB1BE573-C714-4336-AE2E-6DAF6771F07B}" presName="iconBgRect" presStyleLbl="bgShp" presStyleIdx="0" presStyleCnt="6"/>
      <dgm:spPr/>
    </dgm:pt>
    <dgm:pt modelId="{62F8157C-D2D9-4D73-A9F3-52600B7E40C5}" type="pres">
      <dgm:prSet presAssocID="{DB1BE573-C714-4336-AE2E-6DAF6771F07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348281B9-BA06-40B6-BE71-82F9E3151A59}" type="pres">
      <dgm:prSet presAssocID="{DB1BE573-C714-4336-AE2E-6DAF6771F07B}" presName="spaceRect" presStyleCnt="0"/>
      <dgm:spPr/>
    </dgm:pt>
    <dgm:pt modelId="{1F478EA0-7C82-46F1-8C82-A7E4FB41A24F}" type="pres">
      <dgm:prSet presAssocID="{DB1BE573-C714-4336-AE2E-6DAF6771F07B}" presName="textRect" presStyleLbl="revTx" presStyleIdx="0" presStyleCnt="6">
        <dgm:presLayoutVars>
          <dgm:chMax val="1"/>
          <dgm:chPref val="1"/>
        </dgm:presLayoutVars>
      </dgm:prSet>
      <dgm:spPr/>
    </dgm:pt>
    <dgm:pt modelId="{0E1E752A-20F7-4D5F-92F8-F12CE74D1F13}" type="pres">
      <dgm:prSet presAssocID="{D9637A9E-9046-41FE-87EF-1AD71B010DA6}" presName="sibTrans" presStyleLbl="sibTrans2D1" presStyleIdx="0" presStyleCnt="0"/>
      <dgm:spPr/>
    </dgm:pt>
    <dgm:pt modelId="{51D5611A-F22F-4091-AC42-3D86F6A9E3A7}" type="pres">
      <dgm:prSet presAssocID="{C5DFF545-D10F-428E-9A4C-3A8313050074}" presName="compNode" presStyleCnt="0"/>
      <dgm:spPr/>
    </dgm:pt>
    <dgm:pt modelId="{2B37FCB3-5456-4C9F-8A2F-A26C8C16E68D}" type="pres">
      <dgm:prSet presAssocID="{C5DFF545-D10F-428E-9A4C-3A8313050074}" presName="iconBgRect" presStyleLbl="bgShp" presStyleIdx="1" presStyleCnt="6"/>
      <dgm:spPr/>
    </dgm:pt>
    <dgm:pt modelId="{64467238-14F3-4477-8295-85C2D8642D3C}" type="pres">
      <dgm:prSet presAssocID="{C5DFF545-D10F-428E-9A4C-3A831305007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n"/>
        </a:ext>
      </dgm:extLst>
    </dgm:pt>
    <dgm:pt modelId="{6F6084F1-531A-40FC-8231-EFCDC85DF892}" type="pres">
      <dgm:prSet presAssocID="{C5DFF545-D10F-428E-9A4C-3A8313050074}" presName="spaceRect" presStyleCnt="0"/>
      <dgm:spPr/>
    </dgm:pt>
    <dgm:pt modelId="{15A5E1B8-26E2-4697-89D3-62858946B03F}" type="pres">
      <dgm:prSet presAssocID="{C5DFF545-D10F-428E-9A4C-3A8313050074}" presName="textRect" presStyleLbl="revTx" presStyleIdx="1" presStyleCnt="6">
        <dgm:presLayoutVars>
          <dgm:chMax val="1"/>
          <dgm:chPref val="1"/>
        </dgm:presLayoutVars>
      </dgm:prSet>
      <dgm:spPr/>
    </dgm:pt>
    <dgm:pt modelId="{88D0445F-F6A5-4A35-9DA5-E66A6208CABA}" type="pres">
      <dgm:prSet presAssocID="{FEB284D6-D576-489C-85FC-5957906120BC}" presName="sibTrans" presStyleLbl="sibTrans2D1" presStyleIdx="0" presStyleCnt="0"/>
      <dgm:spPr/>
    </dgm:pt>
    <dgm:pt modelId="{D31FE618-CFA6-4101-A2E9-BCFCA94584D7}" type="pres">
      <dgm:prSet presAssocID="{5D6F75F7-097E-470F-906B-F935A9597D4A}" presName="compNode" presStyleCnt="0"/>
      <dgm:spPr/>
    </dgm:pt>
    <dgm:pt modelId="{048E28C2-32D0-4253-A123-6614219D60C0}" type="pres">
      <dgm:prSet presAssocID="{5D6F75F7-097E-470F-906B-F935A9597D4A}" presName="iconBgRect" presStyleLbl="bgShp" presStyleIdx="2" presStyleCnt="6"/>
      <dgm:spPr/>
    </dgm:pt>
    <dgm:pt modelId="{224985C4-845C-4C1A-A07D-0F07D2E806F0}" type="pres">
      <dgm:prSet presAssocID="{5D6F75F7-097E-470F-906B-F935A9597D4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D2FFAE17-9799-4DF0-8678-E3A29C1904F2}" type="pres">
      <dgm:prSet presAssocID="{5D6F75F7-097E-470F-906B-F935A9597D4A}" presName="spaceRect" presStyleCnt="0"/>
      <dgm:spPr/>
    </dgm:pt>
    <dgm:pt modelId="{F3271EE7-8A37-4FFA-B956-A32D47422AAC}" type="pres">
      <dgm:prSet presAssocID="{5D6F75F7-097E-470F-906B-F935A9597D4A}" presName="textRect" presStyleLbl="revTx" presStyleIdx="2" presStyleCnt="6">
        <dgm:presLayoutVars>
          <dgm:chMax val="1"/>
          <dgm:chPref val="1"/>
        </dgm:presLayoutVars>
      </dgm:prSet>
      <dgm:spPr/>
    </dgm:pt>
    <dgm:pt modelId="{A31A4A5C-263F-46B5-B90A-F459C540D1D9}" type="pres">
      <dgm:prSet presAssocID="{72693528-F85B-4A18-945E-EE5A02B92B43}" presName="sibTrans" presStyleLbl="sibTrans2D1" presStyleIdx="0" presStyleCnt="0"/>
      <dgm:spPr/>
    </dgm:pt>
    <dgm:pt modelId="{AE0B38F4-00F5-4CDC-87A6-16EBA8508D7F}" type="pres">
      <dgm:prSet presAssocID="{06AB0F6F-DB2F-4E68-BE27-CD113612CEE8}" presName="compNode" presStyleCnt="0"/>
      <dgm:spPr/>
    </dgm:pt>
    <dgm:pt modelId="{6FDD6956-0CAF-4355-A2CA-4DF87DDC39FD}" type="pres">
      <dgm:prSet presAssocID="{06AB0F6F-DB2F-4E68-BE27-CD113612CEE8}" presName="iconBgRect" presStyleLbl="bgShp" presStyleIdx="3" presStyleCnt="6"/>
      <dgm:spPr/>
    </dgm:pt>
    <dgm:pt modelId="{47C1C6EC-CB68-4935-AF4C-FFC50155CE13}" type="pres">
      <dgm:prSet presAssocID="{06AB0F6F-DB2F-4E68-BE27-CD113612CEE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levision"/>
        </a:ext>
      </dgm:extLst>
    </dgm:pt>
    <dgm:pt modelId="{5F2A55C3-4E91-4F23-9C2F-35D47DAA7126}" type="pres">
      <dgm:prSet presAssocID="{06AB0F6F-DB2F-4E68-BE27-CD113612CEE8}" presName="spaceRect" presStyleCnt="0"/>
      <dgm:spPr/>
    </dgm:pt>
    <dgm:pt modelId="{DE9FECEF-A665-4338-B05B-65F1B988A34D}" type="pres">
      <dgm:prSet presAssocID="{06AB0F6F-DB2F-4E68-BE27-CD113612CEE8}" presName="textRect" presStyleLbl="revTx" presStyleIdx="3" presStyleCnt="6">
        <dgm:presLayoutVars>
          <dgm:chMax val="1"/>
          <dgm:chPref val="1"/>
        </dgm:presLayoutVars>
      </dgm:prSet>
      <dgm:spPr/>
    </dgm:pt>
    <dgm:pt modelId="{C389323C-1385-41D5-9CC1-4A1355C6561D}" type="pres">
      <dgm:prSet presAssocID="{4DEE92D5-8441-4592-A40B-DE263A545F52}" presName="sibTrans" presStyleLbl="sibTrans2D1" presStyleIdx="0" presStyleCnt="0"/>
      <dgm:spPr/>
    </dgm:pt>
    <dgm:pt modelId="{49FC0692-90EF-41A2-B369-F790E5046A63}" type="pres">
      <dgm:prSet presAssocID="{1338FA01-EE6E-4D38-B1BE-866B9C3E2E04}" presName="compNode" presStyleCnt="0"/>
      <dgm:spPr/>
    </dgm:pt>
    <dgm:pt modelId="{FF97BA0C-1CFA-4532-B4F6-95F8175F2314}" type="pres">
      <dgm:prSet presAssocID="{1338FA01-EE6E-4D38-B1BE-866B9C3E2E04}" presName="iconBgRect" presStyleLbl="bgShp" presStyleIdx="4" presStyleCnt="6"/>
      <dgm:spPr/>
    </dgm:pt>
    <dgm:pt modelId="{557D2A5E-3CD5-48D8-A133-6DA29939E476}" type="pres">
      <dgm:prSet presAssocID="{1338FA01-EE6E-4D38-B1BE-866B9C3E2E0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dd"/>
        </a:ext>
      </dgm:extLst>
    </dgm:pt>
    <dgm:pt modelId="{D164A682-7B4F-49AF-B85C-A19A8445833A}" type="pres">
      <dgm:prSet presAssocID="{1338FA01-EE6E-4D38-B1BE-866B9C3E2E04}" presName="spaceRect" presStyleCnt="0"/>
      <dgm:spPr/>
    </dgm:pt>
    <dgm:pt modelId="{C76AE1E7-ED3A-468B-A23E-D3275BA04BE4}" type="pres">
      <dgm:prSet presAssocID="{1338FA01-EE6E-4D38-B1BE-866B9C3E2E04}" presName="textRect" presStyleLbl="revTx" presStyleIdx="4" presStyleCnt="6">
        <dgm:presLayoutVars>
          <dgm:chMax val="1"/>
          <dgm:chPref val="1"/>
        </dgm:presLayoutVars>
      </dgm:prSet>
      <dgm:spPr/>
    </dgm:pt>
    <dgm:pt modelId="{51FC61BF-83F8-4E54-9970-6ACDB5B4D59E}" type="pres">
      <dgm:prSet presAssocID="{0901BE13-CEAC-4894-ACF2-EA191B3989CF}" presName="sibTrans" presStyleLbl="sibTrans2D1" presStyleIdx="0" presStyleCnt="0"/>
      <dgm:spPr/>
    </dgm:pt>
    <dgm:pt modelId="{6D06D47A-00CC-4FFF-B1D9-B818F4BB5BD7}" type="pres">
      <dgm:prSet presAssocID="{D9F30276-FEA1-41D3-BAA3-8B54642EF8AB}" presName="compNode" presStyleCnt="0"/>
      <dgm:spPr/>
    </dgm:pt>
    <dgm:pt modelId="{886ABF97-3EDB-452B-8DEA-E305A9AFEF73}" type="pres">
      <dgm:prSet presAssocID="{D9F30276-FEA1-41D3-BAA3-8B54642EF8AB}" presName="iconBgRect" presStyleLbl="bgShp" presStyleIdx="5" presStyleCnt="6"/>
      <dgm:spPr/>
    </dgm:pt>
    <dgm:pt modelId="{FA6D01BD-E44D-4152-91C7-8F729663F46F}" type="pres">
      <dgm:prSet presAssocID="{D9F30276-FEA1-41D3-BAA3-8B54642EF8A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C1634EFC-CF8C-4A01-9B72-878CC03123AB}" type="pres">
      <dgm:prSet presAssocID="{D9F30276-FEA1-41D3-BAA3-8B54642EF8AB}" presName="spaceRect" presStyleCnt="0"/>
      <dgm:spPr/>
    </dgm:pt>
    <dgm:pt modelId="{29EF907F-394F-4CD1-9C14-8556253129B0}" type="pres">
      <dgm:prSet presAssocID="{D9F30276-FEA1-41D3-BAA3-8B54642EF8AB}" presName="textRect" presStyleLbl="revTx" presStyleIdx="5" presStyleCnt="6">
        <dgm:presLayoutVars>
          <dgm:chMax val="1"/>
          <dgm:chPref val="1"/>
        </dgm:presLayoutVars>
      </dgm:prSet>
      <dgm:spPr/>
    </dgm:pt>
  </dgm:ptLst>
  <dgm:cxnLst>
    <dgm:cxn modelId="{BB6F1D0B-5E34-44A3-AF4F-DEA6ED6000B6}" type="presOf" srcId="{06AB0F6F-DB2F-4E68-BE27-CD113612CEE8}" destId="{DE9FECEF-A665-4338-B05B-65F1B988A34D}" srcOrd="0" destOrd="0" presId="urn:microsoft.com/office/officeart/2018/2/layout/IconCircleList"/>
    <dgm:cxn modelId="{94466D11-08A9-4737-83C4-B94A1F71F9CA}" type="presOf" srcId="{A983A8E9-D0E4-46BE-BDEB-19CEF8A6D8E3}" destId="{D20CB2FE-9B58-4882-8D83-9B75F7C2CCE8}" srcOrd="0" destOrd="0" presId="urn:microsoft.com/office/officeart/2018/2/layout/IconCircleList"/>
    <dgm:cxn modelId="{51D3D01E-D7B4-48C3-BAE3-CDF537F9F2AF}" srcId="{A983A8E9-D0E4-46BE-BDEB-19CEF8A6D8E3}" destId="{1338FA01-EE6E-4D38-B1BE-866B9C3E2E04}" srcOrd="4" destOrd="0" parTransId="{6819E102-F90A-42DB-B6D0-E218B13BE7EB}" sibTransId="{0901BE13-CEAC-4894-ACF2-EA191B3989CF}"/>
    <dgm:cxn modelId="{9745A021-E4BF-4B71-BDAF-4D17CB0ADDFD}" srcId="{A983A8E9-D0E4-46BE-BDEB-19CEF8A6D8E3}" destId="{DB1BE573-C714-4336-AE2E-6DAF6771F07B}" srcOrd="0" destOrd="0" parTransId="{D4934C38-DDD8-4EC0-8A7E-15676B6C7FAC}" sibTransId="{D9637A9E-9046-41FE-87EF-1AD71B010DA6}"/>
    <dgm:cxn modelId="{EBCCF32A-A190-4F56-9917-5644144A98CD}" srcId="{A983A8E9-D0E4-46BE-BDEB-19CEF8A6D8E3}" destId="{5D6F75F7-097E-470F-906B-F935A9597D4A}" srcOrd="2" destOrd="0" parTransId="{96D22A9A-C44B-4908-871F-CD9E5DDC6532}" sibTransId="{72693528-F85B-4A18-945E-EE5A02B92B43}"/>
    <dgm:cxn modelId="{7AF2B23A-4F38-4CC4-A196-675B88BD79E3}" type="presOf" srcId="{FEB284D6-D576-489C-85FC-5957906120BC}" destId="{88D0445F-F6A5-4A35-9DA5-E66A6208CABA}" srcOrd="0" destOrd="0" presId="urn:microsoft.com/office/officeart/2018/2/layout/IconCircleList"/>
    <dgm:cxn modelId="{7133583F-2CEF-4E5E-81B2-80A9A45AAA22}" srcId="{A983A8E9-D0E4-46BE-BDEB-19CEF8A6D8E3}" destId="{C5DFF545-D10F-428E-9A4C-3A8313050074}" srcOrd="1" destOrd="0" parTransId="{5AFB6654-ACFB-44F3-8B7A-22F0A3C927CB}" sibTransId="{FEB284D6-D576-489C-85FC-5957906120BC}"/>
    <dgm:cxn modelId="{34B46B61-B404-4339-81B7-3D8032EA876E}" type="presOf" srcId="{4DEE92D5-8441-4592-A40B-DE263A545F52}" destId="{C389323C-1385-41D5-9CC1-4A1355C6561D}" srcOrd="0" destOrd="0" presId="urn:microsoft.com/office/officeart/2018/2/layout/IconCircleList"/>
    <dgm:cxn modelId="{B7522463-0BD2-4580-9F00-D0290820F99F}" type="presOf" srcId="{5D6F75F7-097E-470F-906B-F935A9597D4A}" destId="{F3271EE7-8A37-4FFA-B956-A32D47422AAC}" srcOrd="0" destOrd="0" presId="urn:microsoft.com/office/officeart/2018/2/layout/IconCircleList"/>
    <dgm:cxn modelId="{13AB5F7C-8446-4C70-B61D-90F7B91F2547}" srcId="{A983A8E9-D0E4-46BE-BDEB-19CEF8A6D8E3}" destId="{06AB0F6F-DB2F-4E68-BE27-CD113612CEE8}" srcOrd="3" destOrd="0" parTransId="{2E8E29B5-0D37-43CF-9091-5A080EE8D441}" sibTransId="{4DEE92D5-8441-4592-A40B-DE263A545F52}"/>
    <dgm:cxn modelId="{003B5686-DEA2-4CAC-AC13-CF1CDBCC8672}" type="presOf" srcId="{1338FA01-EE6E-4D38-B1BE-866B9C3E2E04}" destId="{C76AE1E7-ED3A-468B-A23E-D3275BA04BE4}" srcOrd="0" destOrd="0" presId="urn:microsoft.com/office/officeart/2018/2/layout/IconCircleList"/>
    <dgm:cxn modelId="{CA15B490-AFFF-40F7-9DFA-5718830025FA}" type="presOf" srcId="{D9637A9E-9046-41FE-87EF-1AD71B010DA6}" destId="{0E1E752A-20F7-4D5F-92F8-F12CE74D1F13}" srcOrd="0" destOrd="0" presId="urn:microsoft.com/office/officeart/2018/2/layout/IconCircleList"/>
    <dgm:cxn modelId="{5CDBECA0-D9C7-4200-970A-C2CDDE219B5E}" type="presOf" srcId="{0901BE13-CEAC-4894-ACF2-EA191B3989CF}" destId="{51FC61BF-83F8-4E54-9970-6ACDB5B4D59E}" srcOrd="0" destOrd="0" presId="urn:microsoft.com/office/officeart/2018/2/layout/IconCircleList"/>
    <dgm:cxn modelId="{BE871CA6-A3C2-40E5-9603-4DD6D666A237}" type="presOf" srcId="{D9F30276-FEA1-41D3-BAA3-8B54642EF8AB}" destId="{29EF907F-394F-4CD1-9C14-8556253129B0}" srcOrd="0" destOrd="0" presId="urn:microsoft.com/office/officeart/2018/2/layout/IconCircleList"/>
    <dgm:cxn modelId="{06BB93B0-C681-45E9-A15B-6BE8CE667274}" type="presOf" srcId="{DB1BE573-C714-4336-AE2E-6DAF6771F07B}" destId="{1F478EA0-7C82-46F1-8C82-A7E4FB41A24F}" srcOrd="0" destOrd="0" presId="urn:microsoft.com/office/officeart/2018/2/layout/IconCircleList"/>
    <dgm:cxn modelId="{444DA0B1-EB31-482D-93D7-8DE1F9FE55EE}" type="presOf" srcId="{72693528-F85B-4A18-945E-EE5A02B92B43}" destId="{A31A4A5C-263F-46B5-B90A-F459C540D1D9}" srcOrd="0" destOrd="0" presId="urn:microsoft.com/office/officeart/2018/2/layout/IconCircleList"/>
    <dgm:cxn modelId="{E41E66B2-3622-48CD-A007-9AC1E808A696}" srcId="{A983A8E9-D0E4-46BE-BDEB-19CEF8A6D8E3}" destId="{D9F30276-FEA1-41D3-BAA3-8B54642EF8AB}" srcOrd="5" destOrd="0" parTransId="{16E22C03-3388-46D5-9A38-D86197ED6345}" sibTransId="{E4162A08-0E58-4361-BCEF-89E3C18D01C3}"/>
    <dgm:cxn modelId="{6C773BF9-B9A8-42F3-9C5A-1D7F5ACB791B}" type="presOf" srcId="{C5DFF545-D10F-428E-9A4C-3A8313050074}" destId="{15A5E1B8-26E2-4697-89D3-62858946B03F}" srcOrd="0" destOrd="0" presId="urn:microsoft.com/office/officeart/2018/2/layout/IconCircleList"/>
    <dgm:cxn modelId="{F1163D85-12D5-4BE1-9E3C-095AC0F7CC45}" type="presParOf" srcId="{D20CB2FE-9B58-4882-8D83-9B75F7C2CCE8}" destId="{EC34102F-FF6A-401F-842D-13F4DAFA4326}" srcOrd="0" destOrd="0" presId="urn:microsoft.com/office/officeart/2018/2/layout/IconCircleList"/>
    <dgm:cxn modelId="{E5B76C47-52F6-40D9-B3C9-5527D02F35FF}" type="presParOf" srcId="{EC34102F-FF6A-401F-842D-13F4DAFA4326}" destId="{74978540-57FA-4DF5-8954-B662DADBA8B8}" srcOrd="0" destOrd="0" presId="urn:microsoft.com/office/officeart/2018/2/layout/IconCircleList"/>
    <dgm:cxn modelId="{15824B19-9F42-4EA9-B187-EE413E475F07}" type="presParOf" srcId="{74978540-57FA-4DF5-8954-B662DADBA8B8}" destId="{99283F68-7CD7-46CC-A5DB-EDFF2FF3D1DD}" srcOrd="0" destOrd="0" presId="urn:microsoft.com/office/officeart/2018/2/layout/IconCircleList"/>
    <dgm:cxn modelId="{841203B0-CF01-4DE9-BE1C-A97C100CE443}" type="presParOf" srcId="{74978540-57FA-4DF5-8954-B662DADBA8B8}" destId="{62F8157C-D2D9-4D73-A9F3-52600B7E40C5}" srcOrd="1" destOrd="0" presId="urn:microsoft.com/office/officeart/2018/2/layout/IconCircleList"/>
    <dgm:cxn modelId="{120FF849-F794-4A7D-9448-2257209B21CE}" type="presParOf" srcId="{74978540-57FA-4DF5-8954-B662DADBA8B8}" destId="{348281B9-BA06-40B6-BE71-82F9E3151A59}" srcOrd="2" destOrd="0" presId="urn:microsoft.com/office/officeart/2018/2/layout/IconCircleList"/>
    <dgm:cxn modelId="{1641BDD6-900D-45F5-925C-6F5F37521F87}" type="presParOf" srcId="{74978540-57FA-4DF5-8954-B662DADBA8B8}" destId="{1F478EA0-7C82-46F1-8C82-A7E4FB41A24F}" srcOrd="3" destOrd="0" presId="urn:microsoft.com/office/officeart/2018/2/layout/IconCircleList"/>
    <dgm:cxn modelId="{D2866A29-D334-46C9-A572-24C6EFBB5C83}" type="presParOf" srcId="{EC34102F-FF6A-401F-842D-13F4DAFA4326}" destId="{0E1E752A-20F7-4D5F-92F8-F12CE74D1F13}" srcOrd="1" destOrd="0" presId="urn:microsoft.com/office/officeart/2018/2/layout/IconCircleList"/>
    <dgm:cxn modelId="{847B45DF-C72F-4E67-BBC4-AA3FF3A7F216}" type="presParOf" srcId="{EC34102F-FF6A-401F-842D-13F4DAFA4326}" destId="{51D5611A-F22F-4091-AC42-3D86F6A9E3A7}" srcOrd="2" destOrd="0" presId="urn:microsoft.com/office/officeart/2018/2/layout/IconCircleList"/>
    <dgm:cxn modelId="{32950279-2C90-454E-A0FF-3ECCD874CBED}" type="presParOf" srcId="{51D5611A-F22F-4091-AC42-3D86F6A9E3A7}" destId="{2B37FCB3-5456-4C9F-8A2F-A26C8C16E68D}" srcOrd="0" destOrd="0" presId="urn:microsoft.com/office/officeart/2018/2/layout/IconCircleList"/>
    <dgm:cxn modelId="{EEFE396F-0BA4-4CDB-A1E0-764807EBACFB}" type="presParOf" srcId="{51D5611A-F22F-4091-AC42-3D86F6A9E3A7}" destId="{64467238-14F3-4477-8295-85C2D8642D3C}" srcOrd="1" destOrd="0" presId="urn:microsoft.com/office/officeart/2018/2/layout/IconCircleList"/>
    <dgm:cxn modelId="{44EB0ACF-9F7D-4744-8AA3-6509850D9E88}" type="presParOf" srcId="{51D5611A-F22F-4091-AC42-3D86F6A9E3A7}" destId="{6F6084F1-531A-40FC-8231-EFCDC85DF892}" srcOrd="2" destOrd="0" presId="urn:microsoft.com/office/officeart/2018/2/layout/IconCircleList"/>
    <dgm:cxn modelId="{9274CC3F-5F15-4E4C-B48C-49E3E63CBAEB}" type="presParOf" srcId="{51D5611A-F22F-4091-AC42-3D86F6A9E3A7}" destId="{15A5E1B8-26E2-4697-89D3-62858946B03F}" srcOrd="3" destOrd="0" presId="urn:microsoft.com/office/officeart/2018/2/layout/IconCircleList"/>
    <dgm:cxn modelId="{32CBF388-46E6-429F-B3D8-19F8A8FD056C}" type="presParOf" srcId="{EC34102F-FF6A-401F-842D-13F4DAFA4326}" destId="{88D0445F-F6A5-4A35-9DA5-E66A6208CABA}" srcOrd="3" destOrd="0" presId="urn:microsoft.com/office/officeart/2018/2/layout/IconCircleList"/>
    <dgm:cxn modelId="{30D6BC52-6DB7-4A80-9917-B16CB63E9827}" type="presParOf" srcId="{EC34102F-FF6A-401F-842D-13F4DAFA4326}" destId="{D31FE618-CFA6-4101-A2E9-BCFCA94584D7}" srcOrd="4" destOrd="0" presId="urn:microsoft.com/office/officeart/2018/2/layout/IconCircleList"/>
    <dgm:cxn modelId="{50195CE9-99C6-4E1B-A9BF-58A68DEADE76}" type="presParOf" srcId="{D31FE618-CFA6-4101-A2E9-BCFCA94584D7}" destId="{048E28C2-32D0-4253-A123-6614219D60C0}" srcOrd="0" destOrd="0" presId="urn:microsoft.com/office/officeart/2018/2/layout/IconCircleList"/>
    <dgm:cxn modelId="{7B1A6AB6-F9CD-41C2-8A52-4E792CF3EBF1}" type="presParOf" srcId="{D31FE618-CFA6-4101-A2E9-BCFCA94584D7}" destId="{224985C4-845C-4C1A-A07D-0F07D2E806F0}" srcOrd="1" destOrd="0" presId="urn:microsoft.com/office/officeart/2018/2/layout/IconCircleList"/>
    <dgm:cxn modelId="{959EE733-50FB-499E-8858-C64E52F7EFBB}" type="presParOf" srcId="{D31FE618-CFA6-4101-A2E9-BCFCA94584D7}" destId="{D2FFAE17-9799-4DF0-8678-E3A29C1904F2}" srcOrd="2" destOrd="0" presId="urn:microsoft.com/office/officeart/2018/2/layout/IconCircleList"/>
    <dgm:cxn modelId="{03C0EFEC-E594-49F3-9886-E354B27B5AC2}" type="presParOf" srcId="{D31FE618-CFA6-4101-A2E9-BCFCA94584D7}" destId="{F3271EE7-8A37-4FFA-B956-A32D47422AAC}" srcOrd="3" destOrd="0" presId="urn:microsoft.com/office/officeart/2018/2/layout/IconCircleList"/>
    <dgm:cxn modelId="{BC582162-D603-4F54-91AE-706A6E4728F9}" type="presParOf" srcId="{EC34102F-FF6A-401F-842D-13F4DAFA4326}" destId="{A31A4A5C-263F-46B5-B90A-F459C540D1D9}" srcOrd="5" destOrd="0" presId="urn:microsoft.com/office/officeart/2018/2/layout/IconCircleList"/>
    <dgm:cxn modelId="{E2C5698A-77A3-49C1-B5C0-8FF8C28A0487}" type="presParOf" srcId="{EC34102F-FF6A-401F-842D-13F4DAFA4326}" destId="{AE0B38F4-00F5-4CDC-87A6-16EBA8508D7F}" srcOrd="6" destOrd="0" presId="urn:microsoft.com/office/officeart/2018/2/layout/IconCircleList"/>
    <dgm:cxn modelId="{DA93FDC2-9A19-41C7-998A-3267C967EA2B}" type="presParOf" srcId="{AE0B38F4-00F5-4CDC-87A6-16EBA8508D7F}" destId="{6FDD6956-0CAF-4355-A2CA-4DF87DDC39FD}" srcOrd="0" destOrd="0" presId="urn:microsoft.com/office/officeart/2018/2/layout/IconCircleList"/>
    <dgm:cxn modelId="{E7986451-FF50-4098-BE9E-DA98BA41133D}" type="presParOf" srcId="{AE0B38F4-00F5-4CDC-87A6-16EBA8508D7F}" destId="{47C1C6EC-CB68-4935-AF4C-FFC50155CE13}" srcOrd="1" destOrd="0" presId="urn:microsoft.com/office/officeart/2018/2/layout/IconCircleList"/>
    <dgm:cxn modelId="{BE6F0DA9-E9DA-40AB-8B6C-40741A82FFF9}" type="presParOf" srcId="{AE0B38F4-00F5-4CDC-87A6-16EBA8508D7F}" destId="{5F2A55C3-4E91-4F23-9C2F-35D47DAA7126}" srcOrd="2" destOrd="0" presId="urn:microsoft.com/office/officeart/2018/2/layout/IconCircleList"/>
    <dgm:cxn modelId="{A8087BA7-E117-40C0-B477-C42C8680D619}" type="presParOf" srcId="{AE0B38F4-00F5-4CDC-87A6-16EBA8508D7F}" destId="{DE9FECEF-A665-4338-B05B-65F1B988A34D}" srcOrd="3" destOrd="0" presId="urn:microsoft.com/office/officeart/2018/2/layout/IconCircleList"/>
    <dgm:cxn modelId="{1763FF89-B1F2-40F8-A3D1-1376120B84F4}" type="presParOf" srcId="{EC34102F-FF6A-401F-842D-13F4DAFA4326}" destId="{C389323C-1385-41D5-9CC1-4A1355C6561D}" srcOrd="7" destOrd="0" presId="urn:microsoft.com/office/officeart/2018/2/layout/IconCircleList"/>
    <dgm:cxn modelId="{4EA62914-1E21-4BF8-81CF-2215071E9A79}" type="presParOf" srcId="{EC34102F-FF6A-401F-842D-13F4DAFA4326}" destId="{49FC0692-90EF-41A2-B369-F790E5046A63}" srcOrd="8" destOrd="0" presId="urn:microsoft.com/office/officeart/2018/2/layout/IconCircleList"/>
    <dgm:cxn modelId="{02B68433-F4B5-4ABE-B530-AC2006B76338}" type="presParOf" srcId="{49FC0692-90EF-41A2-B369-F790E5046A63}" destId="{FF97BA0C-1CFA-4532-B4F6-95F8175F2314}" srcOrd="0" destOrd="0" presId="urn:microsoft.com/office/officeart/2018/2/layout/IconCircleList"/>
    <dgm:cxn modelId="{E9F6E47C-3C19-49B9-B8E6-1E064166F878}" type="presParOf" srcId="{49FC0692-90EF-41A2-B369-F790E5046A63}" destId="{557D2A5E-3CD5-48D8-A133-6DA29939E476}" srcOrd="1" destOrd="0" presId="urn:microsoft.com/office/officeart/2018/2/layout/IconCircleList"/>
    <dgm:cxn modelId="{4194C53A-83A8-4A2E-AEC2-BC92608566B3}" type="presParOf" srcId="{49FC0692-90EF-41A2-B369-F790E5046A63}" destId="{D164A682-7B4F-49AF-B85C-A19A8445833A}" srcOrd="2" destOrd="0" presId="urn:microsoft.com/office/officeart/2018/2/layout/IconCircleList"/>
    <dgm:cxn modelId="{5248A95F-89F4-4B32-8FD1-CC69D7D08CBD}" type="presParOf" srcId="{49FC0692-90EF-41A2-B369-F790E5046A63}" destId="{C76AE1E7-ED3A-468B-A23E-D3275BA04BE4}" srcOrd="3" destOrd="0" presId="urn:microsoft.com/office/officeart/2018/2/layout/IconCircleList"/>
    <dgm:cxn modelId="{3ADC32EF-D7BF-4AA2-AEA7-B2030B0BBEFA}" type="presParOf" srcId="{EC34102F-FF6A-401F-842D-13F4DAFA4326}" destId="{51FC61BF-83F8-4E54-9970-6ACDB5B4D59E}" srcOrd="9" destOrd="0" presId="urn:microsoft.com/office/officeart/2018/2/layout/IconCircleList"/>
    <dgm:cxn modelId="{51649E65-7F8D-4AB7-9A73-F4C90D99464E}" type="presParOf" srcId="{EC34102F-FF6A-401F-842D-13F4DAFA4326}" destId="{6D06D47A-00CC-4FFF-B1D9-B818F4BB5BD7}" srcOrd="10" destOrd="0" presId="urn:microsoft.com/office/officeart/2018/2/layout/IconCircleList"/>
    <dgm:cxn modelId="{8909CDC1-BCEB-4932-B4D0-A0C2B593E50E}" type="presParOf" srcId="{6D06D47A-00CC-4FFF-B1D9-B818F4BB5BD7}" destId="{886ABF97-3EDB-452B-8DEA-E305A9AFEF73}" srcOrd="0" destOrd="0" presId="urn:microsoft.com/office/officeart/2018/2/layout/IconCircleList"/>
    <dgm:cxn modelId="{75C1928B-CC69-4860-8B32-534790FE2E0E}" type="presParOf" srcId="{6D06D47A-00CC-4FFF-B1D9-B818F4BB5BD7}" destId="{FA6D01BD-E44D-4152-91C7-8F729663F46F}" srcOrd="1" destOrd="0" presId="urn:microsoft.com/office/officeart/2018/2/layout/IconCircleList"/>
    <dgm:cxn modelId="{A2F2CB81-9149-4F24-B9F2-DFCD2D45A854}" type="presParOf" srcId="{6D06D47A-00CC-4FFF-B1D9-B818F4BB5BD7}" destId="{C1634EFC-CF8C-4A01-9B72-878CC03123AB}" srcOrd="2" destOrd="0" presId="urn:microsoft.com/office/officeart/2018/2/layout/IconCircleList"/>
    <dgm:cxn modelId="{8004FB7A-4D85-4625-968C-423CC5861E66}" type="presParOf" srcId="{6D06D47A-00CC-4FFF-B1D9-B818F4BB5BD7}" destId="{29EF907F-394F-4CD1-9C14-8556253129B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AD91F6-8412-41E9-8AB6-1B44ECAE43E1}" type="doc">
      <dgm:prSet loTypeId="urn:microsoft.com/office/officeart/2018/2/layout/Icon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4C69CA3-2BA9-452D-96E7-F3A333D2D96A}">
      <dgm:prSet/>
      <dgm:spPr/>
      <dgm:t>
        <a:bodyPr/>
        <a:lstStyle/>
        <a:p>
          <a:pPr>
            <a:lnSpc>
              <a:spcPct val="100000"/>
            </a:lnSpc>
          </a:pPr>
          <a:r>
            <a:rPr lang="en-US" b="1" i="0" baseline="0"/>
            <a:t>Increase Black Friday Marketing Investment</a:t>
          </a:r>
          <a:endParaRPr lang="en-US" b="1"/>
        </a:p>
      </dgm:t>
    </dgm:pt>
    <dgm:pt modelId="{3F21D863-EDE8-46AC-B6D5-4EA9D82E7D7A}" type="parTrans" cxnId="{5ECEB00D-7BAD-4066-9D24-13FD0C8A1327}">
      <dgm:prSet/>
      <dgm:spPr/>
      <dgm:t>
        <a:bodyPr/>
        <a:lstStyle/>
        <a:p>
          <a:endParaRPr lang="en-US"/>
        </a:p>
      </dgm:t>
    </dgm:pt>
    <dgm:pt modelId="{9679C841-A326-43A7-B578-5A21BE1605DF}" type="sibTrans" cxnId="{5ECEB00D-7BAD-4066-9D24-13FD0C8A1327}">
      <dgm:prSet/>
      <dgm:spPr/>
      <dgm:t>
        <a:bodyPr/>
        <a:lstStyle/>
        <a:p>
          <a:pPr>
            <a:lnSpc>
              <a:spcPct val="100000"/>
            </a:lnSpc>
          </a:pPr>
          <a:endParaRPr lang="en-US"/>
        </a:p>
      </dgm:t>
    </dgm:pt>
    <dgm:pt modelId="{F3B8199F-8A30-4C01-9804-FE04284ACEAC}">
      <dgm:prSet/>
      <dgm:spPr/>
      <dgm:t>
        <a:bodyPr/>
        <a:lstStyle/>
        <a:p>
          <a:pPr rtl="0">
            <a:lnSpc>
              <a:spcPct val="100000"/>
            </a:lnSpc>
          </a:pPr>
          <a:r>
            <a:rPr lang="en-US" b="1" i="0" baseline="0"/>
            <a:t>Optimize </a:t>
          </a:r>
          <a:r>
            <a:rPr lang="en-US" b="1" i="0" baseline="0">
              <a:latin typeface="Aptos Display" panose="02110004020202020204"/>
            </a:rPr>
            <a:t>Google Ads</a:t>
          </a:r>
          <a:endParaRPr lang="en-US" b="1"/>
        </a:p>
      </dgm:t>
    </dgm:pt>
    <dgm:pt modelId="{C33C14C4-9821-4FB1-B3C5-1B5BD9F89775}" type="parTrans" cxnId="{4C09204D-95BB-4E7D-AE02-AF112F609297}">
      <dgm:prSet/>
      <dgm:spPr/>
      <dgm:t>
        <a:bodyPr/>
        <a:lstStyle/>
        <a:p>
          <a:endParaRPr lang="en-US"/>
        </a:p>
      </dgm:t>
    </dgm:pt>
    <dgm:pt modelId="{CB7370C1-8CF9-4380-85D4-20BEC3D9D357}" type="sibTrans" cxnId="{4C09204D-95BB-4E7D-AE02-AF112F609297}">
      <dgm:prSet/>
      <dgm:spPr/>
      <dgm:t>
        <a:bodyPr/>
        <a:lstStyle/>
        <a:p>
          <a:pPr>
            <a:lnSpc>
              <a:spcPct val="100000"/>
            </a:lnSpc>
          </a:pPr>
          <a:endParaRPr lang="en-US"/>
        </a:p>
      </dgm:t>
    </dgm:pt>
    <dgm:pt modelId="{D8E90DA1-6943-48DA-9FEE-80A43F817F79}">
      <dgm:prSet/>
      <dgm:spPr/>
      <dgm:t>
        <a:bodyPr/>
        <a:lstStyle/>
        <a:p>
          <a:pPr>
            <a:lnSpc>
              <a:spcPct val="100000"/>
            </a:lnSpc>
          </a:pPr>
          <a:r>
            <a:rPr lang="en-GB" b="1"/>
            <a:t>Introduce Time-Limited Offers</a:t>
          </a:r>
          <a:endParaRPr lang="en-US"/>
        </a:p>
      </dgm:t>
    </dgm:pt>
    <dgm:pt modelId="{66197B1C-6B60-45CF-B352-6ACCB03D2671}" type="parTrans" cxnId="{7642A7BB-AF63-47A9-8820-0ACF565B293D}">
      <dgm:prSet/>
      <dgm:spPr/>
      <dgm:t>
        <a:bodyPr/>
        <a:lstStyle/>
        <a:p>
          <a:endParaRPr lang="en-GB"/>
        </a:p>
      </dgm:t>
    </dgm:pt>
    <dgm:pt modelId="{CB18B681-F177-4A45-8901-16C6CD39A498}" type="sibTrans" cxnId="{7642A7BB-AF63-47A9-8820-0ACF565B293D}">
      <dgm:prSet/>
      <dgm:spPr/>
      <dgm:t>
        <a:bodyPr/>
        <a:lstStyle/>
        <a:p>
          <a:pPr>
            <a:lnSpc>
              <a:spcPct val="100000"/>
            </a:lnSpc>
          </a:pPr>
          <a:endParaRPr lang="en-GB"/>
        </a:p>
      </dgm:t>
    </dgm:pt>
    <dgm:pt modelId="{6FC9324E-410A-4FA8-94AF-A3962999345B}">
      <dgm:prSet/>
      <dgm:spPr/>
      <dgm:t>
        <a:bodyPr/>
        <a:lstStyle/>
        <a:p>
          <a:pPr>
            <a:lnSpc>
              <a:spcPct val="100000"/>
            </a:lnSpc>
          </a:pPr>
          <a:r>
            <a:rPr lang="en-US" b="1"/>
            <a:t>Target social media platform ads</a:t>
          </a:r>
        </a:p>
      </dgm:t>
    </dgm:pt>
    <dgm:pt modelId="{38F8C111-11F4-4B97-AD12-9D8C453DC158}" type="parTrans" cxnId="{D4EA1BCE-343F-41B1-9CCE-334F462A8EE4}">
      <dgm:prSet/>
      <dgm:spPr/>
      <dgm:t>
        <a:bodyPr/>
        <a:lstStyle/>
        <a:p>
          <a:endParaRPr lang="en-GB"/>
        </a:p>
      </dgm:t>
    </dgm:pt>
    <dgm:pt modelId="{5CF950E7-9FA9-4CE9-9925-CC42534946D0}" type="sibTrans" cxnId="{D4EA1BCE-343F-41B1-9CCE-334F462A8EE4}">
      <dgm:prSet/>
      <dgm:spPr/>
      <dgm:t>
        <a:bodyPr/>
        <a:lstStyle/>
        <a:p>
          <a:endParaRPr lang="en-GB"/>
        </a:p>
      </dgm:t>
    </dgm:pt>
    <dgm:pt modelId="{15E47389-4F93-4407-A3A2-252CB6034795}" type="pres">
      <dgm:prSet presAssocID="{20AD91F6-8412-41E9-8AB6-1B44ECAE43E1}" presName="root" presStyleCnt="0">
        <dgm:presLayoutVars>
          <dgm:dir/>
          <dgm:resizeHandles val="exact"/>
        </dgm:presLayoutVars>
      </dgm:prSet>
      <dgm:spPr/>
    </dgm:pt>
    <dgm:pt modelId="{0B3BD278-D39C-4BAE-B1A4-AED7509B4760}" type="pres">
      <dgm:prSet presAssocID="{84C69CA3-2BA9-452D-96E7-F3A333D2D96A}" presName="compNode" presStyleCnt="0"/>
      <dgm:spPr/>
    </dgm:pt>
    <dgm:pt modelId="{53516820-EABF-4106-8967-EBD4F4DBC1A0}" type="pres">
      <dgm:prSet presAssocID="{84C69CA3-2BA9-452D-96E7-F3A333D2D9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552DDF0C-6F3B-4720-98A3-F187FFFED905}" type="pres">
      <dgm:prSet presAssocID="{84C69CA3-2BA9-452D-96E7-F3A333D2D96A}" presName="spaceRect" presStyleCnt="0"/>
      <dgm:spPr/>
    </dgm:pt>
    <dgm:pt modelId="{D68F719C-A361-4EE1-9E16-2F2E05DEFE56}" type="pres">
      <dgm:prSet presAssocID="{84C69CA3-2BA9-452D-96E7-F3A333D2D96A}" presName="textRect" presStyleLbl="revTx" presStyleIdx="0" presStyleCnt="4">
        <dgm:presLayoutVars>
          <dgm:chMax val="1"/>
          <dgm:chPref val="1"/>
        </dgm:presLayoutVars>
      </dgm:prSet>
      <dgm:spPr/>
    </dgm:pt>
    <dgm:pt modelId="{67FD38CA-4910-4ED2-B928-360ECA28A8B3}" type="pres">
      <dgm:prSet presAssocID="{9679C841-A326-43A7-B578-5A21BE1605DF}" presName="sibTrans" presStyleCnt="0"/>
      <dgm:spPr/>
    </dgm:pt>
    <dgm:pt modelId="{4900F763-1FC6-4800-BB6C-06F2A3FAB020}" type="pres">
      <dgm:prSet presAssocID="{F3B8199F-8A30-4C01-9804-FE04284ACEAC}" presName="compNode" presStyleCnt="0"/>
      <dgm:spPr/>
    </dgm:pt>
    <dgm:pt modelId="{D715DE31-6A6F-44C4-AF38-AA667BFE7568}" type="pres">
      <dgm:prSet presAssocID="{F3B8199F-8A30-4C01-9804-FE04284ACEA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26D05E1-4064-4FB7-BFE1-14DD34CB5A0E}" type="pres">
      <dgm:prSet presAssocID="{F3B8199F-8A30-4C01-9804-FE04284ACEAC}" presName="spaceRect" presStyleCnt="0"/>
      <dgm:spPr/>
    </dgm:pt>
    <dgm:pt modelId="{1BBEA0F0-D0A4-46BF-AC64-3AE67AABB195}" type="pres">
      <dgm:prSet presAssocID="{F3B8199F-8A30-4C01-9804-FE04284ACEAC}" presName="textRect" presStyleLbl="revTx" presStyleIdx="1" presStyleCnt="4">
        <dgm:presLayoutVars>
          <dgm:chMax val="1"/>
          <dgm:chPref val="1"/>
        </dgm:presLayoutVars>
      </dgm:prSet>
      <dgm:spPr/>
    </dgm:pt>
    <dgm:pt modelId="{86BB3260-9F10-45C8-B071-60A4242F9705}" type="pres">
      <dgm:prSet presAssocID="{CB7370C1-8CF9-4380-85D4-20BEC3D9D357}" presName="sibTrans" presStyleCnt="0"/>
      <dgm:spPr/>
    </dgm:pt>
    <dgm:pt modelId="{9F5A7F7E-BBCB-4F11-BD6F-22DEC473119E}" type="pres">
      <dgm:prSet presAssocID="{D8E90DA1-6943-48DA-9FEE-80A43F817F79}" presName="compNode" presStyleCnt="0"/>
      <dgm:spPr/>
    </dgm:pt>
    <dgm:pt modelId="{C798A86A-F4F5-40A1-A60E-65F8CEE5E47F}" type="pres">
      <dgm:prSet presAssocID="{D8E90DA1-6943-48DA-9FEE-80A43F817F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D4704003-F826-494C-ADBA-1933CA1DE91C}" type="pres">
      <dgm:prSet presAssocID="{D8E90DA1-6943-48DA-9FEE-80A43F817F79}" presName="spaceRect" presStyleCnt="0"/>
      <dgm:spPr/>
    </dgm:pt>
    <dgm:pt modelId="{F9B2ECC4-79D5-4126-BFEF-AE0E6435AEDD}" type="pres">
      <dgm:prSet presAssocID="{D8E90DA1-6943-48DA-9FEE-80A43F817F79}" presName="textRect" presStyleLbl="revTx" presStyleIdx="2" presStyleCnt="4">
        <dgm:presLayoutVars>
          <dgm:chMax val="1"/>
          <dgm:chPref val="1"/>
        </dgm:presLayoutVars>
      </dgm:prSet>
      <dgm:spPr/>
    </dgm:pt>
    <dgm:pt modelId="{B649353D-163A-46B2-AEA7-B1D18BE2EC8A}" type="pres">
      <dgm:prSet presAssocID="{CB18B681-F177-4A45-8901-16C6CD39A498}" presName="sibTrans" presStyleCnt="0"/>
      <dgm:spPr/>
    </dgm:pt>
    <dgm:pt modelId="{AE357FE3-A9FE-421D-ADDD-8E764ECEC831}" type="pres">
      <dgm:prSet presAssocID="{6FC9324E-410A-4FA8-94AF-A3962999345B}" presName="compNode" presStyleCnt="0"/>
      <dgm:spPr/>
    </dgm:pt>
    <dgm:pt modelId="{4810C5C0-32B0-4FC7-8E8F-67337FBFAAD9}" type="pres">
      <dgm:prSet presAssocID="{6FC9324E-410A-4FA8-94AF-A3962999345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70FB8652-DE11-43DD-BACC-B97154B66F7C}" type="pres">
      <dgm:prSet presAssocID="{6FC9324E-410A-4FA8-94AF-A3962999345B}" presName="spaceRect" presStyleCnt="0"/>
      <dgm:spPr/>
    </dgm:pt>
    <dgm:pt modelId="{EA2F4D4E-ED66-4E63-BF9F-0D03F815984E}" type="pres">
      <dgm:prSet presAssocID="{6FC9324E-410A-4FA8-94AF-A3962999345B}" presName="textRect" presStyleLbl="revTx" presStyleIdx="3" presStyleCnt="4">
        <dgm:presLayoutVars>
          <dgm:chMax val="1"/>
          <dgm:chPref val="1"/>
        </dgm:presLayoutVars>
      </dgm:prSet>
      <dgm:spPr/>
    </dgm:pt>
  </dgm:ptLst>
  <dgm:cxnLst>
    <dgm:cxn modelId="{5ECEB00D-7BAD-4066-9D24-13FD0C8A1327}" srcId="{20AD91F6-8412-41E9-8AB6-1B44ECAE43E1}" destId="{84C69CA3-2BA9-452D-96E7-F3A333D2D96A}" srcOrd="0" destOrd="0" parTransId="{3F21D863-EDE8-46AC-B6D5-4EA9D82E7D7A}" sibTransId="{9679C841-A326-43A7-B578-5A21BE1605DF}"/>
    <dgm:cxn modelId="{F3F3851B-E6CB-4797-88FC-7854B0784AC1}" type="presOf" srcId="{84C69CA3-2BA9-452D-96E7-F3A333D2D96A}" destId="{D68F719C-A361-4EE1-9E16-2F2E05DEFE56}" srcOrd="0" destOrd="0" presId="urn:microsoft.com/office/officeart/2018/2/layout/IconLabelList"/>
    <dgm:cxn modelId="{4C09204D-95BB-4E7D-AE02-AF112F609297}" srcId="{20AD91F6-8412-41E9-8AB6-1B44ECAE43E1}" destId="{F3B8199F-8A30-4C01-9804-FE04284ACEAC}" srcOrd="1" destOrd="0" parTransId="{C33C14C4-9821-4FB1-B3C5-1B5BD9F89775}" sibTransId="{CB7370C1-8CF9-4380-85D4-20BEC3D9D357}"/>
    <dgm:cxn modelId="{B8565588-F8C1-4399-BEB1-715CB3E806F8}" type="presOf" srcId="{F3B8199F-8A30-4C01-9804-FE04284ACEAC}" destId="{1BBEA0F0-D0A4-46BF-AC64-3AE67AABB195}" srcOrd="0" destOrd="0" presId="urn:microsoft.com/office/officeart/2018/2/layout/IconLabelList"/>
    <dgm:cxn modelId="{9861B18B-E340-4A0D-9120-D62D53EFCD08}" type="presOf" srcId="{6FC9324E-410A-4FA8-94AF-A3962999345B}" destId="{EA2F4D4E-ED66-4E63-BF9F-0D03F815984E}" srcOrd="0" destOrd="0" presId="urn:microsoft.com/office/officeart/2018/2/layout/IconLabelList"/>
    <dgm:cxn modelId="{141B488F-41E1-4ACC-BBE9-E8BFBD98A8A2}" type="presOf" srcId="{D8E90DA1-6943-48DA-9FEE-80A43F817F79}" destId="{F9B2ECC4-79D5-4126-BFEF-AE0E6435AEDD}" srcOrd="0" destOrd="0" presId="urn:microsoft.com/office/officeart/2018/2/layout/IconLabelList"/>
    <dgm:cxn modelId="{CC52F492-3A89-4DA8-82CA-05DC8DA0F4F6}" type="presOf" srcId="{20AD91F6-8412-41E9-8AB6-1B44ECAE43E1}" destId="{15E47389-4F93-4407-A3A2-252CB6034795}" srcOrd="0" destOrd="0" presId="urn:microsoft.com/office/officeart/2018/2/layout/IconLabelList"/>
    <dgm:cxn modelId="{7642A7BB-AF63-47A9-8820-0ACF565B293D}" srcId="{20AD91F6-8412-41E9-8AB6-1B44ECAE43E1}" destId="{D8E90DA1-6943-48DA-9FEE-80A43F817F79}" srcOrd="2" destOrd="0" parTransId="{66197B1C-6B60-45CF-B352-6ACCB03D2671}" sibTransId="{CB18B681-F177-4A45-8901-16C6CD39A498}"/>
    <dgm:cxn modelId="{D4EA1BCE-343F-41B1-9CCE-334F462A8EE4}" srcId="{20AD91F6-8412-41E9-8AB6-1B44ECAE43E1}" destId="{6FC9324E-410A-4FA8-94AF-A3962999345B}" srcOrd="3" destOrd="0" parTransId="{38F8C111-11F4-4B97-AD12-9D8C453DC158}" sibTransId="{5CF950E7-9FA9-4CE9-9925-CC42534946D0}"/>
    <dgm:cxn modelId="{66480888-7F22-4729-B9AA-2C0E46616F94}" type="presParOf" srcId="{15E47389-4F93-4407-A3A2-252CB6034795}" destId="{0B3BD278-D39C-4BAE-B1A4-AED7509B4760}" srcOrd="0" destOrd="0" presId="urn:microsoft.com/office/officeart/2018/2/layout/IconLabelList"/>
    <dgm:cxn modelId="{82970965-9495-4A20-9399-FDC41BB1F62D}" type="presParOf" srcId="{0B3BD278-D39C-4BAE-B1A4-AED7509B4760}" destId="{53516820-EABF-4106-8967-EBD4F4DBC1A0}" srcOrd="0" destOrd="0" presId="urn:microsoft.com/office/officeart/2018/2/layout/IconLabelList"/>
    <dgm:cxn modelId="{5FECC948-85D4-4A81-A7AF-002C8D220B17}" type="presParOf" srcId="{0B3BD278-D39C-4BAE-B1A4-AED7509B4760}" destId="{552DDF0C-6F3B-4720-98A3-F187FFFED905}" srcOrd="1" destOrd="0" presId="urn:microsoft.com/office/officeart/2018/2/layout/IconLabelList"/>
    <dgm:cxn modelId="{D6A0BB30-104D-4669-A01F-94277FEFCFA2}" type="presParOf" srcId="{0B3BD278-D39C-4BAE-B1A4-AED7509B4760}" destId="{D68F719C-A361-4EE1-9E16-2F2E05DEFE56}" srcOrd="2" destOrd="0" presId="urn:microsoft.com/office/officeart/2018/2/layout/IconLabelList"/>
    <dgm:cxn modelId="{3DE322C1-2CCD-4D0C-8139-948DA7069CD6}" type="presParOf" srcId="{15E47389-4F93-4407-A3A2-252CB6034795}" destId="{67FD38CA-4910-4ED2-B928-360ECA28A8B3}" srcOrd="1" destOrd="0" presId="urn:microsoft.com/office/officeart/2018/2/layout/IconLabelList"/>
    <dgm:cxn modelId="{814156A1-1113-4656-9E2E-C5BBC1EA2F04}" type="presParOf" srcId="{15E47389-4F93-4407-A3A2-252CB6034795}" destId="{4900F763-1FC6-4800-BB6C-06F2A3FAB020}" srcOrd="2" destOrd="0" presId="urn:microsoft.com/office/officeart/2018/2/layout/IconLabelList"/>
    <dgm:cxn modelId="{11BBA3EE-9323-41D1-8965-17AB923F1942}" type="presParOf" srcId="{4900F763-1FC6-4800-BB6C-06F2A3FAB020}" destId="{D715DE31-6A6F-44C4-AF38-AA667BFE7568}" srcOrd="0" destOrd="0" presId="urn:microsoft.com/office/officeart/2018/2/layout/IconLabelList"/>
    <dgm:cxn modelId="{F0400E23-2AE9-4A67-A0C4-69EA5A2099D3}" type="presParOf" srcId="{4900F763-1FC6-4800-BB6C-06F2A3FAB020}" destId="{826D05E1-4064-4FB7-BFE1-14DD34CB5A0E}" srcOrd="1" destOrd="0" presId="urn:microsoft.com/office/officeart/2018/2/layout/IconLabelList"/>
    <dgm:cxn modelId="{EB6BA126-F237-4DFC-9A82-0C6CC46FF928}" type="presParOf" srcId="{4900F763-1FC6-4800-BB6C-06F2A3FAB020}" destId="{1BBEA0F0-D0A4-46BF-AC64-3AE67AABB195}" srcOrd="2" destOrd="0" presId="urn:microsoft.com/office/officeart/2018/2/layout/IconLabelList"/>
    <dgm:cxn modelId="{714AB989-F915-4A8B-A113-A6CBF460E43F}" type="presParOf" srcId="{15E47389-4F93-4407-A3A2-252CB6034795}" destId="{86BB3260-9F10-45C8-B071-60A4242F9705}" srcOrd="3" destOrd="0" presId="urn:microsoft.com/office/officeart/2018/2/layout/IconLabelList"/>
    <dgm:cxn modelId="{AD046FD4-4166-4761-9CC9-7BE7BD64467C}" type="presParOf" srcId="{15E47389-4F93-4407-A3A2-252CB6034795}" destId="{9F5A7F7E-BBCB-4F11-BD6F-22DEC473119E}" srcOrd="4" destOrd="0" presId="urn:microsoft.com/office/officeart/2018/2/layout/IconLabelList"/>
    <dgm:cxn modelId="{F3ADDF6C-57D9-4A34-901D-15ADD03B4BE3}" type="presParOf" srcId="{9F5A7F7E-BBCB-4F11-BD6F-22DEC473119E}" destId="{C798A86A-F4F5-40A1-A60E-65F8CEE5E47F}" srcOrd="0" destOrd="0" presId="urn:microsoft.com/office/officeart/2018/2/layout/IconLabelList"/>
    <dgm:cxn modelId="{DE82E004-7E53-44B5-A113-48BFC036D1E6}" type="presParOf" srcId="{9F5A7F7E-BBCB-4F11-BD6F-22DEC473119E}" destId="{D4704003-F826-494C-ADBA-1933CA1DE91C}" srcOrd="1" destOrd="0" presId="urn:microsoft.com/office/officeart/2018/2/layout/IconLabelList"/>
    <dgm:cxn modelId="{353FFD23-DDB0-4C5E-A0CA-B25594C5D7F0}" type="presParOf" srcId="{9F5A7F7E-BBCB-4F11-BD6F-22DEC473119E}" destId="{F9B2ECC4-79D5-4126-BFEF-AE0E6435AEDD}" srcOrd="2" destOrd="0" presId="urn:microsoft.com/office/officeart/2018/2/layout/IconLabelList"/>
    <dgm:cxn modelId="{4D4F16EC-EDF3-4F8B-BA40-FB4EDE1E42B3}" type="presParOf" srcId="{15E47389-4F93-4407-A3A2-252CB6034795}" destId="{B649353D-163A-46B2-AEA7-B1D18BE2EC8A}" srcOrd="5" destOrd="0" presId="urn:microsoft.com/office/officeart/2018/2/layout/IconLabelList"/>
    <dgm:cxn modelId="{A89F54B3-D836-4BE9-BC29-CF599CD126BA}" type="presParOf" srcId="{15E47389-4F93-4407-A3A2-252CB6034795}" destId="{AE357FE3-A9FE-421D-ADDD-8E764ECEC831}" srcOrd="6" destOrd="0" presId="urn:microsoft.com/office/officeart/2018/2/layout/IconLabelList"/>
    <dgm:cxn modelId="{2B6AD98E-A4E1-47A1-A290-18151C30741D}" type="presParOf" srcId="{AE357FE3-A9FE-421D-ADDD-8E764ECEC831}" destId="{4810C5C0-32B0-4FC7-8E8F-67337FBFAAD9}" srcOrd="0" destOrd="0" presId="urn:microsoft.com/office/officeart/2018/2/layout/IconLabelList"/>
    <dgm:cxn modelId="{E835A3ED-9DEE-460A-99E3-3A05C7E9FE0C}" type="presParOf" srcId="{AE357FE3-A9FE-421D-ADDD-8E764ECEC831}" destId="{70FB8652-DE11-43DD-BACC-B97154B66F7C}" srcOrd="1" destOrd="0" presId="urn:microsoft.com/office/officeart/2018/2/layout/IconLabelList"/>
    <dgm:cxn modelId="{A7E89A18-F97A-4D43-A87D-89DB0013FEFB}" type="presParOf" srcId="{AE357FE3-A9FE-421D-ADDD-8E764ECEC831}" destId="{EA2F4D4E-ED66-4E63-BF9F-0D03F815984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83F68-7CD7-46CC-A5DB-EDFF2FF3D1DD}">
      <dsp:nvSpPr>
        <dsp:cNvPr id="0" name=""/>
        <dsp:cNvSpPr/>
      </dsp:nvSpPr>
      <dsp:spPr>
        <a:xfrm>
          <a:off x="83179" y="439506"/>
          <a:ext cx="897312" cy="897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F8157C-D2D9-4D73-A9F3-52600B7E40C5}">
      <dsp:nvSpPr>
        <dsp:cNvPr id="0" name=""/>
        <dsp:cNvSpPr/>
      </dsp:nvSpPr>
      <dsp:spPr>
        <a:xfrm>
          <a:off x="271615" y="627942"/>
          <a:ext cx="520441" cy="520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478EA0-7C82-46F1-8C82-A7E4FB41A24F}">
      <dsp:nvSpPr>
        <dsp:cNvPr id="0" name=""/>
        <dsp:cNvSpPr/>
      </dsp:nvSpPr>
      <dsp:spPr>
        <a:xfrm>
          <a:off x="1172773" y="439506"/>
          <a:ext cx="2115093" cy="89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rtl="0">
            <a:lnSpc>
              <a:spcPct val="100000"/>
            </a:lnSpc>
            <a:spcBef>
              <a:spcPct val="0"/>
            </a:spcBef>
            <a:spcAft>
              <a:spcPct val="35000"/>
            </a:spcAft>
            <a:buNone/>
          </a:pPr>
          <a:r>
            <a:rPr lang="en-US" sz="1200" b="1" i="0" kern="1200" baseline="0"/>
            <a:t>Visual:</a:t>
          </a:r>
          <a:r>
            <a:rPr lang="en-US" sz="1200" b="0" i="0" kern="1200" baseline="0"/>
            <a:t> A simple, high-level graph showing the revenue spike in </a:t>
          </a:r>
          <a:r>
            <a:rPr lang="en-US" sz="1200" b="0" i="0" kern="1200" baseline="0">
              <a:latin typeface="Aptos Display" panose="02110004020202020204"/>
            </a:rPr>
            <a:t>November 2021</a:t>
          </a:r>
          <a:r>
            <a:rPr lang="en-US" sz="1200" b="0" i="0" kern="1200" baseline="0"/>
            <a:t>.</a:t>
          </a:r>
          <a:endParaRPr lang="en-US" sz="1200" kern="1200"/>
        </a:p>
      </dsp:txBody>
      <dsp:txXfrm>
        <a:off x="1172773" y="439506"/>
        <a:ext cx="2115093" cy="897312"/>
      </dsp:txXfrm>
    </dsp:sp>
    <dsp:sp modelId="{2B37FCB3-5456-4C9F-8A2F-A26C8C16E68D}">
      <dsp:nvSpPr>
        <dsp:cNvPr id="0" name=""/>
        <dsp:cNvSpPr/>
      </dsp:nvSpPr>
      <dsp:spPr>
        <a:xfrm>
          <a:off x="3656405" y="439506"/>
          <a:ext cx="897312" cy="8973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467238-14F3-4477-8295-85C2D8642D3C}">
      <dsp:nvSpPr>
        <dsp:cNvPr id="0" name=""/>
        <dsp:cNvSpPr/>
      </dsp:nvSpPr>
      <dsp:spPr>
        <a:xfrm>
          <a:off x="3844841" y="627942"/>
          <a:ext cx="520441" cy="5204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A5E1B8-26E2-4697-89D3-62858946B03F}">
      <dsp:nvSpPr>
        <dsp:cNvPr id="0" name=""/>
        <dsp:cNvSpPr/>
      </dsp:nvSpPr>
      <dsp:spPr>
        <a:xfrm>
          <a:off x="4745999" y="439506"/>
          <a:ext cx="2115093" cy="89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baseline="0"/>
            <a:t>Additional Content:</a:t>
          </a:r>
          <a:r>
            <a:rPr lang="en-US" sz="1200" b="0" i="0" kern="1200" baseline="0"/>
            <a:t> </a:t>
          </a:r>
          <a:r>
            <a:rPr lang="en-US" sz="1200" b="1" i="0" kern="1200" baseline="0"/>
            <a:t>Meta Ads</a:t>
          </a:r>
          <a:r>
            <a:rPr lang="en-US" sz="1200" b="0" i="0" kern="1200" baseline="0"/>
            <a:t>:</a:t>
          </a:r>
          <a:r>
            <a:rPr lang="en-US" sz="1200" kern="1200"/>
            <a:t> Underperformed despite high ad spend, needing </a:t>
          </a:r>
          <a:r>
            <a:rPr lang="en-US" sz="1200" kern="1200">
              <a:latin typeface="Aptos Display" panose="02110004020202020204"/>
            </a:rPr>
            <a:t>optimisation</a:t>
          </a:r>
          <a:r>
            <a:rPr lang="en-US" sz="1200" kern="1200"/>
            <a:t> for better conversion.</a:t>
          </a:r>
        </a:p>
      </dsp:txBody>
      <dsp:txXfrm>
        <a:off x="4745999" y="439506"/>
        <a:ext cx="2115093" cy="897312"/>
      </dsp:txXfrm>
    </dsp:sp>
    <dsp:sp modelId="{048E28C2-32D0-4253-A123-6614219D60C0}">
      <dsp:nvSpPr>
        <dsp:cNvPr id="0" name=""/>
        <dsp:cNvSpPr/>
      </dsp:nvSpPr>
      <dsp:spPr>
        <a:xfrm>
          <a:off x="7229632" y="439506"/>
          <a:ext cx="897312" cy="8973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985C4-845C-4C1A-A07D-0F07D2E806F0}">
      <dsp:nvSpPr>
        <dsp:cNvPr id="0" name=""/>
        <dsp:cNvSpPr/>
      </dsp:nvSpPr>
      <dsp:spPr>
        <a:xfrm>
          <a:off x="7418067" y="627942"/>
          <a:ext cx="520441" cy="5204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271EE7-8A37-4FFA-B956-A32D47422AAC}">
      <dsp:nvSpPr>
        <dsp:cNvPr id="0" name=""/>
        <dsp:cNvSpPr/>
      </dsp:nvSpPr>
      <dsp:spPr>
        <a:xfrm>
          <a:off x="8319225" y="439506"/>
          <a:ext cx="2115093" cy="89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baseline="0"/>
            <a:t>Revenue spike</a:t>
          </a:r>
          <a:r>
            <a:rPr lang="en-US" sz="1200" b="0" i="0" kern="1200" baseline="0"/>
            <a:t> driven by Black Friday.</a:t>
          </a:r>
          <a:endParaRPr lang="en-US" sz="1200" kern="1200"/>
        </a:p>
      </dsp:txBody>
      <dsp:txXfrm>
        <a:off x="8319225" y="439506"/>
        <a:ext cx="2115093" cy="897312"/>
      </dsp:txXfrm>
    </dsp:sp>
    <dsp:sp modelId="{6FDD6956-0CAF-4355-A2CA-4DF87DDC39FD}">
      <dsp:nvSpPr>
        <dsp:cNvPr id="0" name=""/>
        <dsp:cNvSpPr/>
      </dsp:nvSpPr>
      <dsp:spPr>
        <a:xfrm>
          <a:off x="83179" y="1884431"/>
          <a:ext cx="897312" cy="89731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1C6EC-CB68-4935-AF4C-FFC50155CE13}">
      <dsp:nvSpPr>
        <dsp:cNvPr id="0" name=""/>
        <dsp:cNvSpPr/>
      </dsp:nvSpPr>
      <dsp:spPr>
        <a:xfrm>
          <a:off x="271615" y="2072867"/>
          <a:ext cx="520441" cy="5204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9FECEF-A665-4338-B05B-65F1B988A34D}">
      <dsp:nvSpPr>
        <dsp:cNvPr id="0" name=""/>
        <dsp:cNvSpPr/>
      </dsp:nvSpPr>
      <dsp:spPr>
        <a:xfrm>
          <a:off x="1172773" y="1884431"/>
          <a:ext cx="2115093" cy="89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baseline="0"/>
            <a:t>Google Ads</a:t>
          </a:r>
          <a:r>
            <a:rPr lang="en-US" sz="1200" b="0" i="0" kern="1200" baseline="0"/>
            <a:t> delivering the highest ROAS.</a:t>
          </a:r>
          <a:endParaRPr lang="en-US" sz="1200" kern="1200"/>
        </a:p>
      </dsp:txBody>
      <dsp:txXfrm>
        <a:off x="1172773" y="1884431"/>
        <a:ext cx="2115093" cy="897312"/>
      </dsp:txXfrm>
    </dsp:sp>
    <dsp:sp modelId="{FF97BA0C-1CFA-4532-B4F6-95F8175F2314}">
      <dsp:nvSpPr>
        <dsp:cNvPr id="0" name=""/>
        <dsp:cNvSpPr/>
      </dsp:nvSpPr>
      <dsp:spPr>
        <a:xfrm>
          <a:off x="3656405" y="1884431"/>
          <a:ext cx="897312" cy="89731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7D2A5E-3CD5-48D8-A133-6DA29939E476}">
      <dsp:nvSpPr>
        <dsp:cNvPr id="0" name=""/>
        <dsp:cNvSpPr/>
      </dsp:nvSpPr>
      <dsp:spPr>
        <a:xfrm>
          <a:off x="3844841" y="2072867"/>
          <a:ext cx="520441" cy="5204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AE1E7-ED3A-468B-A23E-D3275BA04BE4}">
      <dsp:nvSpPr>
        <dsp:cNvPr id="0" name=""/>
        <dsp:cNvSpPr/>
      </dsp:nvSpPr>
      <dsp:spPr>
        <a:xfrm>
          <a:off x="4745999" y="1884431"/>
          <a:ext cx="2115093" cy="89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baseline="0"/>
            <a:t>Meta</a:t>
          </a:r>
          <a:r>
            <a:rPr lang="en-US" sz="1200" b="0" i="0" kern="1200" baseline="0"/>
            <a:t> needing </a:t>
          </a:r>
          <a:r>
            <a:rPr lang="en-US" sz="1200" b="0" i="0" kern="1200" baseline="0">
              <a:latin typeface="Aptos Display" panose="02110004020202020204"/>
            </a:rPr>
            <a:t>optimisation</a:t>
          </a:r>
          <a:r>
            <a:rPr lang="en-US" sz="1200" b="0" i="0" kern="1200" baseline="0"/>
            <a:t> for better conversions.</a:t>
          </a:r>
          <a:endParaRPr lang="en-US" sz="1200" kern="1200"/>
        </a:p>
      </dsp:txBody>
      <dsp:txXfrm>
        <a:off x="4745999" y="1884431"/>
        <a:ext cx="2115093" cy="897312"/>
      </dsp:txXfrm>
    </dsp:sp>
    <dsp:sp modelId="{886ABF97-3EDB-452B-8DEA-E305A9AFEF73}">
      <dsp:nvSpPr>
        <dsp:cNvPr id="0" name=""/>
        <dsp:cNvSpPr/>
      </dsp:nvSpPr>
      <dsp:spPr>
        <a:xfrm>
          <a:off x="7229632" y="1884431"/>
          <a:ext cx="897312" cy="897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6D01BD-E44D-4152-91C7-8F729663F46F}">
      <dsp:nvSpPr>
        <dsp:cNvPr id="0" name=""/>
        <dsp:cNvSpPr/>
      </dsp:nvSpPr>
      <dsp:spPr>
        <a:xfrm>
          <a:off x="7418067" y="2072867"/>
          <a:ext cx="520441" cy="5204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EF907F-394F-4CD1-9C14-8556253129B0}">
      <dsp:nvSpPr>
        <dsp:cNvPr id="0" name=""/>
        <dsp:cNvSpPr/>
      </dsp:nvSpPr>
      <dsp:spPr>
        <a:xfrm>
          <a:off x="8319225" y="1884431"/>
          <a:ext cx="2115093" cy="89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baseline="0"/>
            <a:t>Recommendation</a:t>
          </a:r>
          <a:r>
            <a:rPr lang="en-US" sz="1200" b="0" i="0" kern="1200" baseline="0"/>
            <a:t> to increase Black Friday ad spend and improve Meta ads.</a:t>
          </a:r>
          <a:endParaRPr lang="en-US" sz="1200" kern="1200"/>
        </a:p>
      </dsp:txBody>
      <dsp:txXfrm>
        <a:off x="8319225" y="1884431"/>
        <a:ext cx="2115093" cy="897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6820-EABF-4106-8967-EBD4F4DBC1A0}">
      <dsp:nvSpPr>
        <dsp:cNvPr id="0" name=""/>
        <dsp:cNvSpPr/>
      </dsp:nvSpPr>
      <dsp:spPr>
        <a:xfrm>
          <a:off x="814804" y="1025037"/>
          <a:ext cx="1071378" cy="10713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8F719C-A361-4EE1-9E16-2F2E05DEFE56}">
      <dsp:nvSpPr>
        <dsp:cNvPr id="0" name=""/>
        <dsp:cNvSpPr/>
      </dsp:nvSpPr>
      <dsp:spPr>
        <a:xfrm>
          <a:off x="160073" y="2412626"/>
          <a:ext cx="23808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baseline="0"/>
            <a:t>Increase Black Friday Marketing Investment</a:t>
          </a:r>
          <a:endParaRPr lang="en-US" sz="1800" b="1" kern="1200"/>
        </a:p>
      </dsp:txBody>
      <dsp:txXfrm>
        <a:off x="160073" y="2412626"/>
        <a:ext cx="2380840" cy="720000"/>
      </dsp:txXfrm>
    </dsp:sp>
    <dsp:sp modelId="{D715DE31-6A6F-44C4-AF38-AA667BFE7568}">
      <dsp:nvSpPr>
        <dsp:cNvPr id="0" name=""/>
        <dsp:cNvSpPr/>
      </dsp:nvSpPr>
      <dsp:spPr>
        <a:xfrm>
          <a:off x="3612291" y="1025037"/>
          <a:ext cx="1071378" cy="10713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BEA0F0-D0A4-46BF-AC64-3AE67AABB195}">
      <dsp:nvSpPr>
        <dsp:cNvPr id="0" name=""/>
        <dsp:cNvSpPr/>
      </dsp:nvSpPr>
      <dsp:spPr>
        <a:xfrm>
          <a:off x="2957560" y="2412626"/>
          <a:ext cx="23808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rtl="0">
            <a:lnSpc>
              <a:spcPct val="100000"/>
            </a:lnSpc>
            <a:spcBef>
              <a:spcPct val="0"/>
            </a:spcBef>
            <a:spcAft>
              <a:spcPct val="35000"/>
            </a:spcAft>
            <a:buNone/>
          </a:pPr>
          <a:r>
            <a:rPr lang="en-US" sz="1800" b="1" i="0" kern="1200" baseline="0"/>
            <a:t>Optimize </a:t>
          </a:r>
          <a:r>
            <a:rPr lang="en-US" sz="1800" b="1" i="0" kern="1200" baseline="0">
              <a:latin typeface="Aptos Display" panose="02110004020202020204"/>
            </a:rPr>
            <a:t>Google Ads</a:t>
          </a:r>
          <a:endParaRPr lang="en-US" sz="1800" b="1" kern="1200"/>
        </a:p>
      </dsp:txBody>
      <dsp:txXfrm>
        <a:off x="2957560" y="2412626"/>
        <a:ext cx="2380840" cy="720000"/>
      </dsp:txXfrm>
    </dsp:sp>
    <dsp:sp modelId="{C798A86A-F4F5-40A1-A60E-65F8CEE5E47F}">
      <dsp:nvSpPr>
        <dsp:cNvPr id="0" name=""/>
        <dsp:cNvSpPr/>
      </dsp:nvSpPr>
      <dsp:spPr>
        <a:xfrm>
          <a:off x="6409779" y="1025037"/>
          <a:ext cx="1071378" cy="10713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B2ECC4-79D5-4126-BFEF-AE0E6435AEDD}">
      <dsp:nvSpPr>
        <dsp:cNvPr id="0" name=""/>
        <dsp:cNvSpPr/>
      </dsp:nvSpPr>
      <dsp:spPr>
        <a:xfrm>
          <a:off x="5755048" y="2412626"/>
          <a:ext cx="23808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kern="1200"/>
            <a:t>Introduce Time-Limited Offers</a:t>
          </a:r>
          <a:endParaRPr lang="en-US" sz="1800" kern="1200"/>
        </a:p>
      </dsp:txBody>
      <dsp:txXfrm>
        <a:off x="5755048" y="2412626"/>
        <a:ext cx="2380840" cy="720000"/>
      </dsp:txXfrm>
    </dsp:sp>
    <dsp:sp modelId="{4810C5C0-32B0-4FC7-8E8F-67337FBFAAD9}">
      <dsp:nvSpPr>
        <dsp:cNvPr id="0" name=""/>
        <dsp:cNvSpPr/>
      </dsp:nvSpPr>
      <dsp:spPr>
        <a:xfrm>
          <a:off x="9207267" y="1025037"/>
          <a:ext cx="1071378" cy="10713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F4D4E-ED66-4E63-BF9F-0D03F815984E}">
      <dsp:nvSpPr>
        <dsp:cNvPr id="0" name=""/>
        <dsp:cNvSpPr/>
      </dsp:nvSpPr>
      <dsp:spPr>
        <a:xfrm>
          <a:off x="8552536" y="2412626"/>
          <a:ext cx="23808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Target social media platform ads</a:t>
          </a:r>
        </a:p>
      </dsp:txBody>
      <dsp:txXfrm>
        <a:off x="8552536" y="2412626"/>
        <a:ext cx="238084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BCB7D-146B-48F2-B995-BE1152DECA07}" type="datetimeFigureOut">
              <a:rPr lang="en-GB" smtClean="0"/>
              <a:t>28/11/2024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21CD0-FC1E-4BF2-81D3-B1F2A9936D87}" type="slidenum">
              <a:rPr lang="en-GB" smtClean="0"/>
              <a:t>‹#›</a:t>
            </a:fld>
            <a:endParaRPr lang="en-GB"/>
          </a:p>
        </p:txBody>
      </p:sp>
    </p:spTree>
    <p:extLst>
      <p:ext uri="{BB962C8B-B14F-4D97-AF65-F5344CB8AC3E}">
        <p14:creationId xmlns:p14="http://schemas.microsoft.com/office/powerpoint/2010/main" val="69863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Thank you for joining today. I will present Prism’s KPI dashboard focusing on </a:t>
            </a:r>
          </a:p>
          <a:p>
            <a:r>
              <a:rPr lang="en-GB"/>
              <a:t>two critical KPIs: </a:t>
            </a:r>
            <a:r>
              <a:rPr lang="en-GB" b="1"/>
              <a:t>Revenue</a:t>
            </a:r>
            <a:r>
              <a:rPr lang="en-GB"/>
              <a:t> and </a:t>
            </a:r>
            <a:r>
              <a:rPr lang="en-GB" b="1"/>
              <a:t>Return on Ad Spend (ROAS</a:t>
            </a:r>
            <a:endParaRPr lang="en-GB"/>
          </a:p>
        </p:txBody>
      </p:sp>
      <p:sp>
        <p:nvSpPr>
          <p:cNvPr id="4" name="Slide Number Placeholder 3"/>
          <p:cNvSpPr>
            <a:spLocks noGrp="1"/>
          </p:cNvSpPr>
          <p:nvPr>
            <p:ph type="sldNum" sz="quarter" idx="5"/>
          </p:nvPr>
        </p:nvSpPr>
        <p:spPr/>
        <p:txBody>
          <a:bodyPr/>
          <a:lstStyle/>
          <a:p>
            <a:fld id="{33321CD0-FC1E-4BF2-81D3-B1F2A9936D87}" type="slidenum">
              <a:rPr lang="en-GB" smtClean="0"/>
              <a:t>1</a:t>
            </a:fld>
            <a:endParaRPr lang="en-GB"/>
          </a:p>
        </p:txBody>
      </p:sp>
    </p:spTree>
    <p:extLst>
      <p:ext uri="{BB962C8B-B14F-4D97-AF65-F5344CB8AC3E}">
        <p14:creationId xmlns:p14="http://schemas.microsoft.com/office/powerpoint/2010/main" val="3798100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Here are the performance figures for prism both 2020 and 2021 showing current trends </a:t>
            </a:r>
          </a:p>
        </p:txBody>
      </p:sp>
      <p:sp>
        <p:nvSpPr>
          <p:cNvPr id="4" name="Slide Number Placeholder 3"/>
          <p:cNvSpPr>
            <a:spLocks noGrp="1"/>
          </p:cNvSpPr>
          <p:nvPr>
            <p:ph type="sldNum" sz="quarter" idx="5"/>
          </p:nvPr>
        </p:nvSpPr>
        <p:spPr/>
        <p:txBody>
          <a:bodyPr/>
          <a:lstStyle/>
          <a:p>
            <a:fld id="{33321CD0-FC1E-4BF2-81D3-B1F2A9936D87}" type="slidenum">
              <a:rPr lang="en-GB" smtClean="0"/>
              <a:t>2</a:t>
            </a:fld>
            <a:endParaRPr lang="en-GB"/>
          </a:p>
        </p:txBody>
      </p:sp>
    </p:spTree>
    <p:extLst>
      <p:ext uri="{BB962C8B-B14F-4D97-AF65-F5344CB8AC3E}">
        <p14:creationId xmlns:p14="http://schemas.microsoft.com/office/powerpoint/2010/main" val="428482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Here’s a summary of our findings and recommendations, which will guide our detailed discussion.</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a:solidFill>
                  <a:srgbClr val="D1D2D3"/>
                </a:solidFill>
                <a:effectLst/>
                <a:latin typeface="Slack-Lato"/>
              </a:rPr>
              <a:t>what Prism has done well and what should they change    NOTE</a:t>
            </a:r>
            <a:endParaRPr lang="en-GB"/>
          </a:p>
          <a:p>
            <a:endParaRPr lang="en-GB"/>
          </a:p>
        </p:txBody>
      </p:sp>
      <p:sp>
        <p:nvSpPr>
          <p:cNvPr id="4" name="Slide Number Placeholder 3"/>
          <p:cNvSpPr>
            <a:spLocks noGrp="1"/>
          </p:cNvSpPr>
          <p:nvPr>
            <p:ph type="sldNum" sz="quarter" idx="5"/>
          </p:nvPr>
        </p:nvSpPr>
        <p:spPr/>
        <p:txBody>
          <a:bodyPr/>
          <a:lstStyle/>
          <a:p>
            <a:fld id="{33321CD0-FC1E-4BF2-81D3-B1F2A9936D87}" type="slidenum">
              <a:rPr lang="en-GB" smtClean="0"/>
              <a:t>3</a:t>
            </a:fld>
            <a:endParaRPr lang="en-GB"/>
          </a:p>
        </p:txBody>
      </p:sp>
    </p:spTree>
    <p:extLst>
      <p:ext uri="{BB962C8B-B14F-4D97-AF65-F5344CB8AC3E}">
        <p14:creationId xmlns:p14="http://schemas.microsoft.com/office/powerpoint/2010/main" val="3816982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highest volume of products sold was during </a:t>
            </a:r>
            <a:r>
              <a:rPr lang="en-GB" b="1"/>
              <a:t>Black Friday</a:t>
            </a:r>
            <a:r>
              <a:rPr lang="en-GB"/>
              <a:t>, confirming that our seasonal marketing strategy directly drove this spike in revenue.</a:t>
            </a:r>
            <a:endParaRPr lang="en-US"/>
          </a:p>
        </p:txBody>
      </p:sp>
      <p:sp>
        <p:nvSpPr>
          <p:cNvPr id="4" name="Slide Number Placeholder 3"/>
          <p:cNvSpPr>
            <a:spLocks noGrp="1"/>
          </p:cNvSpPr>
          <p:nvPr>
            <p:ph type="sldNum" sz="quarter" idx="5"/>
          </p:nvPr>
        </p:nvSpPr>
        <p:spPr/>
        <p:txBody>
          <a:bodyPr/>
          <a:lstStyle/>
          <a:p>
            <a:fld id="{33321CD0-FC1E-4BF2-81D3-B1F2A9936D87}" type="slidenum">
              <a:rPr lang="en-GB" smtClean="0"/>
              <a:t>5</a:t>
            </a:fld>
            <a:endParaRPr lang="en-GB"/>
          </a:p>
        </p:txBody>
      </p:sp>
    </p:spTree>
    <p:extLst>
      <p:ext uri="{BB962C8B-B14F-4D97-AF65-F5344CB8AC3E}">
        <p14:creationId xmlns:p14="http://schemas.microsoft.com/office/powerpoint/2010/main" val="175836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Allocate more budget to high-performing channels, especially Google Ads.</a:t>
            </a:r>
          </a:p>
          <a:p>
            <a:endParaRPr lang="en-US"/>
          </a:p>
          <a:p>
            <a:r>
              <a:rPr lang="en-US"/>
              <a:t>Improve targeting and messaging to convert more effectively during peak periods.</a:t>
            </a:r>
          </a:p>
          <a:p>
            <a:endParaRPr lang="en-US">
              <a:latin typeface="Calibri"/>
              <a:ea typeface="Calibri"/>
              <a:cs typeface="Calibri"/>
            </a:endParaRPr>
          </a:p>
          <a:p>
            <a:r>
              <a:rPr lang="en-US">
                <a:latin typeface="Calibri"/>
                <a:ea typeface="Calibri"/>
                <a:cs typeface="Calibri"/>
              </a:rPr>
              <a:t>Extend Black Friday promotions for a longer duration. This will in turn bring in a lot of revenue also bring in new customers.</a:t>
            </a:r>
            <a:endParaRPr lang="en-US">
              <a:latin typeface="Aptos" panose="02110004020202020204"/>
              <a:ea typeface="Calibri"/>
              <a:cs typeface="Calibri"/>
            </a:endParaRP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33321CD0-FC1E-4BF2-81D3-B1F2A9936D87}" type="slidenum">
              <a:rPr lang="en-GB" smtClean="0"/>
              <a:t>7</a:t>
            </a:fld>
            <a:endParaRPr lang="en-GB"/>
          </a:p>
        </p:txBody>
      </p:sp>
    </p:spTree>
    <p:extLst>
      <p:ext uri="{BB962C8B-B14F-4D97-AF65-F5344CB8AC3E}">
        <p14:creationId xmlns:p14="http://schemas.microsoft.com/office/powerpoint/2010/main" val="241253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GB"/>
              <a:t>We estimate that increasing the Black Friday budget by 15% on Google Ads could drive an additional 20% in revenue. Optimising Meta ads will likely lead to a 10% improvement in conversions.</a:t>
            </a:r>
            <a:endParaRPr lang="en-US"/>
          </a:p>
          <a:p>
            <a:pPr marL="285750" indent="-285750">
              <a:lnSpc>
                <a:spcPct val="90000"/>
              </a:lnSpc>
              <a:spcBef>
                <a:spcPts val="1000"/>
              </a:spcBef>
              <a:buFont typeface="Arial"/>
              <a:buChar char="•"/>
            </a:pPr>
            <a:endParaRPr lang="en-GB"/>
          </a:p>
          <a:p>
            <a:pPr marL="285750" indent="-285750">
              <a:lnSpc>
                <a:spcPct val="90000"/>
              </a:lnSpc>
              <a:spcBef>
                <a:spcPts val="1000"/>
              </a:spcBef>
              <a:buFont typeface="Arial"/>
              <a:buChar char="•"/>
            </a:pPr>
            <a:r>
              <a:rPr lang="en-GB"/>
              <a:t>By focusing on targeted marketing during high-demand periods and optimising ad platforms, Prism can expect a repeat of the </a:t>
            </a:r>
            <a:r>
              <a:rPr lang="en-GB" b="1"/>
              <a:t>revenue surge in 2022</a:t>
            </a:r>
            <a:r>
              <a:rPr lang="en-GB"/>
              <a:t>. </a:t>
            </a:r>
            <a:endParaRPr lang="en-US"/>
          </a:p>
          <a:p>
            <a:pPr marL="285750" indent="-285750">
              <a:lnSpc>
                <a:spcPct val="90000"/>
              </a:lnSpc>
              <a:spcBef>
                <a:spcPts val="1000"/>
              </a:spcBef>
              <a:buFont typeface="Arial"/>
              <a:buChar char="•"/>
            </a:pPr>
            <a:endParaRPr lang="en-GB"/>
          </a:p>
          <a:p>
            <a:pPr marL="285750" indent="-285750">
              <a:lnSpc>
                <a:spcPct val="90000"/>
              </a:lnSpc>
              <a:spcBef>
                <a:spcPts val="1000"/>
              </a:spcBef>
              <a:buFont typeface="Arial"/>
              <a:buChar char="•"/>
            </a:pPr>
            <a:r>
              <a:rPr lang="en-GB"/>
              <a:t>By focusing on these recommendations, we expect to replicate the success of 2021 and achieve similar revenue growth in 2022. The next steps include setting up marketing campaigns earlier and refining our ad targeting across platforms</a:t>
            </a:r>
            <a:endParaRPr lang="en-US"/>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33321CD0-FC1E-4BF2-81D3-B1F2A9936D87}" type="slidenum">
              <a:rPr lang="en-GB" smtClean="0"/>
              <a:t>8</a:t>
            </a:fld>
            <a:endParaRPr lang="en-GB"/>
          </a:p>
        </p:txBody>
      </p:sp>
    </p:spTree>
    <p:extLst>
      <p:ext uri="{BB962C8B-B14F-4D97-AF65-F5344CB8AC3E}">
        <p14:creationId xmlns:p14="http://schemas.microsoft.com/office/powerpoint/2010/main" val="1252793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Google Ads</a:t>
            </a:r>
            <a:r>
              <a:rPr lang="en-US"/>
              <a:t> delivered the highest ROAS, making it the most effective platform for advertising and is best to use for future.</a:t>
            </a:r>
          </a:p>
          <a:p>
            <a:pPr marL="285750" indent="-285750">
              <a:buFont typeface="Arial"/>
              <a:buChar char="•"/>
            </a:pPr>
            <a:r>
              <a:rPr lang="en-US" b="1"/>
              <a:t>Meta Ads</a:t>
            </a:r>
            <a:r>
              <a:rPr lang="en-US"/>
              <a:t> underperformed in conversions despite higher click-through rates, indicating a need for optimization.</a:t>
            </a:r>
          </a:p>
          <a:p>
            <a:pPr marL="285750" indent="-285750">
              <a:buFont typeface="Arial,Sans-Serif"/>
              <a:buChar char="•"/>
            </a:pPr>
            <a:r>
              <a:rPr lang="en-US" b="1"/>
              <a:t>Target New Audiences</a:t>
            </a:r>
            <a:r>
              <a:rPr lang="en-US"/>
              <a:t>: Allocate more budget to high-performing channels like </a:t>
            </a:r>
            <a:r>
              <a:rPr lang="en-US" b="1"/>
              <a:t>Google Ads</a:t>
            </a:r>
            <a:r>
              <a:rPr lang="en-US"/>
              <a:t>, which consistently deliver high returns, to attract new customers.</a:t>
            </a:r>
          </a:p>
          <a:p>
            <a:pPr marL="285750" indent="-285750">
              <a:buFont typeface="Arial,Sans-Serif"/>
              <a:buChar char="•"/>
            </a:pPr>
            <a:endParaRPr lang="en-US"/>
          </a:p>
          <a:p>
            <a:r>
              <a:rPr lang="en-US"/>
              <a:t>Expected outcome:</a:t>
            </a:r>
          </a:p>
          <a:p>
            <a:r>
              <a:rPr lang="en-US"/>
              <a:t>With these actions, Prism can expect a </a:t>
            </a:r>
            <a:r>
              <a:rPr lang="en-US" b="1"/>
              <a:t>significant boost in revenue</a:t>
            </a:r>
            <a:r>
              <a:rPr lang="en-US"/>
              <a:t> and </a:t>
            </a:r>
            <a:r>
              <a:rPr lang="en-US" b="1"/>
              <a:t>customer acquisition</a:t>
            </a:r>
            <a:r>
              <a:rPr lang="en-US"/>
              <a:t> during </a:t>
            </a:r>
            <a:r>
              <a:rPr lang="en-US" b="1"/>
              <a:t>Black Friday 2022</a:t>
            </a:r>
            <a:r>
              <a:rPr lang="en-US"/>
              <a:t>, aligning with Quadrangle’s growth strategy.</a:t>
            </a:r>
          </a:p>
        </p:txBody>
      </p:sp>
      <p:sp>
        <p:nvSpPr>
          <p:cNvPr id="4" name="Slide Number Placeholder 3"/>
          <p:cNvSpPr>
            <a:spLocks noGrp="1"/>
          </p:cNvSpPr>
          <p:nvPr>
            <p:ph type="sldNum" sz="quarter" idx="5"/>
          </p:nvPr>
        </p:nvSpPr>
        <p:spPr/>
        <p:txBody>
          <a:bodyPr/>
          <a:lstStyle/>
          <a:p>
            <a:fld id="{33321CD0-FC1E-4BF2-81D3-B1F2A9936D87}" type="slidenum">
              <a:rPr lang="en-GB" smtClean="0"/>
              <a:t>9</a:t>
            </a:fld>
            <a:endParaRPr lang="en-GB"/>
          </a:p>
        </p:txBody>
      </p:sp>
    </p:spTree>
    <p:extLst>
      <p:ext uri="{BB962C8B-B14F-4D97-AF65-F5344CB8AC3E}">
        <p14:creationId xmlns:p14="http://schemas.microsoft.com/office/powerpoint/2010/main" val="3326848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C22D-5186-8C36-884D-22AB8094F8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F855D36-316F-6507-EB6E-1BF5BCBDC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BF7C25-679E-37D9-3EFD-C99C0B09158C}"/>
              </a:ext>
            </a:extLst>
          </p:cNvPr>
          <p:cNvSpPr>
            <a:spLocks noGrp="1"/>
          </p:cNvSpPr>
          <p:nvPr>
            <p:ph type="dt" sz="half" idx="10"/>
          </p:nvPr>
        </p:nvSpPr>
        <p:spPr/>
        <p:txBody>
          <a:bodyPr/>
          <a:lstStyle/>
          <a:p>
            <a:fld id="{B3D6D88D-B6E2-4B83-A343-751D3E4A99FD}" type="datetimeFigureOut">
              <a:rPr lang="en-GB" smtClean="0"/>
              <a:t>28/11/2024</a:t>
            </a:fld>
            <a:endParaRPr lang="en-GB"/>
          </a:p>
        </p:txBody>
      </p:sp>
      <p:sp>
        <p:nvSpPr>
          <p:cNvPr id="5" name="Footer Placeholder 4">
            <a:extLst>
              <a:ext uri="{FF2B5EF4-FFF2-40B4-BE49-F238E27FC236}">
                <a16:creationId xmlns:a16="http://schemas.microsoft.com/office/drawing/2014/main" id="{6AEE32B6-41B3-C71C-FA96-D4907700E9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32A3A0-963F-8D79-701D-87A6194D72D6}"/>
              </a:ext>
            </a:extLst>
          </p:cNvPr>
          <p:cNvSpPr>
            <a:spLocks noGrp="1"/>
          </p:cNvSpPr>
          <p:nvPr>
            <p:ph type="sldNum" sz="quarter" idx="12"/>
          </p:nvPr>
        </p:nvSpPr>
        <p:spPr/>
        <p:txBody>
          <a:bodyPr/>
          <a:lstStyle/>
          <a:p>
            <a:fld id="{4AA5660E-1129-404A-BFE5-FAD7BC830F49}" type="slidenum">
              <a:rPr lang="en-GB" smtClean="0"/>
              <a:t>‹#›</a:t>
            </a:fld>
            <a:endParaRPr lang="en-GB"/>
          </a:p>
        </p:txBody>
      </p:sp>
    </p:spTree>
    <p:extLst>
      <p:ext uri="{BB962C8B-B14F-4D97-AF65-F5344CB8AC3E}">
        <p14:creationId xmlns:p14="http://schemas.microsoft.com/office/powerpoint/2010/main" val="52350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F016-A64C-ED3F-A059-A0334ECFCA0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42D244-019E-0644-C3A2-E32CF78D9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8A945D-0515-B827-3E0C-346064E9DB65}"/>
              </a:ext>
            </a:extLst>
          </p:cNvPr>
          <p:cNvSpPr>
            <a:spLocks noGrp="1"/>
          </p:cNvSpPr>
          <p:nvPr>
            <p:ph type="dt" sz="half" idx="10"/>
          </p:nvPr>
        </p:nvSpPr>
        <p:spPr/>
        <p:txBody>
          <a:bodyPr/>
          <a:lstStyle/>
          <a:p>
            <a:fld id="{B3D6D88D-B6E2-4B83-A343-751D3E4A99FD}" type="datetimeFigureOut">
              <a:rPr lang="en-GB" smtClean="0"/>
              <a:t>28/11/2024</a:t>
            </a:fld>
            <a:endParaRPr lang="en-GB"/>
          </a:p>
        </p:txBody>
      </p:sp>
      <p:sp>
        <p:nvSpPr>
          <p:cNvPr id="5" name="Footer Placeholder 4">
            <a:extLst>
              <a:ext uri="{FF2B5EF4-FFF2-40B4-BE49-F238E27FC236}">
                <a16:creationId xmlns:a16="http://schemas.microsoft.com/office/drawing/2014/main" id="{D7FA3334-22B8-0CE4-161E-D34F487534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8A20DF-34B0-1C13-8E05-FC752793A0FD}"/>
              </a:ext>
            </a:extLst>
          </p:cNvPr>
          <p:cNvSpPr>
            <a:spLocks noGrp="1"/>
          </p:cNvSpPr>
          <p:nvPr>
            <p:ph type="sldNum" sz="quarter" idx="12"/>
          </p:nvPr>
        </p:nvSpPr>
        <p:spPr/>
        <p:txBody>
          <a:bodyPr/>
          <a:lstStyle/>
          <a:p>
            <a:fld id="{4AA5660E-1129-404A-BFE5-FAD7BC830F49}" type="slidenum">
              <a:rPr lang="en-GB" smtClean="0"/>
              <a:t>‹#›</a:t>
            </a:fld>
            <a:endParaRPr lang="en-GB"/>
          </a:p>
        </p:txBody>
      </p:sp>
    </p:spTree>
    <p:extLst>
      <p:ext uri="{BB962C8B-B14F-4D97-AF65-F5344CB8AC3E}">
        <p14:creationId xmlns:p14="http://schemas.microsoft.com/office/powerpoint/2010/main" val="428587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32B0B-BEF8-9FC3-2CAA-32D9EC1D05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B00832-6A7B-758D-5453-8CFD51FDBA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FEF125-82DB-8567-4FCB-7199CB6819D3}"/>
              </a:ext>
            </a:extLst>
          </p:cNvPr>
          <p:cNvSpPr>
            <a:spLocks noGrp="1"/>
          </p:cNvSpPr>
          <p:nvPr>
            <p:ph type="dt" sz="half" idx="10"/>
          </p:nvPr>
        </p:nvSpPr>
        <p:spPr/>
        <p:txBody>
          <a:bodyPr/>
          <a:lstStyle/>
          <a:p>
            <a:fld id="{B3D6D88D-B6E2-4B83-A343-751D3E4A99FD}" type="datetimeFigureOut">
              <a:rPr lang="en-GB" smtClean="0"/>
              <a:t>28/11/2024</a:t>
            </a:fld>
            <a:endParaRPr lang="en-GB"/>
          </a:p>
        </p:txBody>
      </p:sp>
      <p:sp>
        <p:nvSpPr>
          <p:cNvPr id="5" name="Footer Placeholder 4">
            <a:extLst>
              <a:ext uri="{FF2B5EF4-FFF2-40B4-BE49-F238E27FC236}">
                <a16:creationId xmlns:a16="http://schemas.microsoft.com/office/drawing/2014/main" id="{A47BF38E-C8FC-CDA0-7ED5-1C37AAE4F4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31E2BF-8029-2A10-6812-9D144F88C429}"/>
              </a:ext>
            </a:extLst>
          </p:cNvPr>
          <p:cNvSpPr>
            <a:spLocks noGrp="1"/>
          </p:cNvSpPr>
          <p:nvPr>
            <p:ph type="sldNum" sz="quarter" idx="12"/>
          </p:nvPr>
        </p:nvSpPr>
        <p:spPr/>
        <p:txBody>
          <a:bodyPr/>
          <a:lstStyle/>
          <a:p>
            <a:fld id="{4AA5660E-1129-404A-BFE5-FAD7BC830F49}" type="slidenum">
              <a:rPr lang="en-GB" smtClean="0"/>
              <a:t>‹#›</a:t>
            </a:fld>
            <a:endParaRPr lang="en-GB"/>
          </a:p>
        </p:txBody>
      </p:sp>
    </p:spTree>
    <p:extLst>
      <p:ext uri="{BB962C8B-B14F-4D97-AF65-F5344CB8AC3E}">
        <p14:creationId xmlns:p14="http://schemas.microsoft.com/office/powerpoint/2010/main" val="264908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B210-7D25-DB2E-663E-3ADD98E40A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FDED63-802B-3D21-6BF3-C0111A177A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CC9678-7E1E-1ED2-E006-B24839AC6229}"/>
              </a:ext>
            </a:extLst>
          </p:cNvPr>
          <p:cNvSpPr>
            <a:spLocks noGrp="1"/>
          </p:cNvSpPr>
          <p:nvPr>
            <p:ph type="dt" sz="half" idx="10"/>
          </p:nvPr>
        </p:nvSpPr>
        <p:spPr/>
        <p:txBody>
          <a:bodyPr/>
          <a:lstStyle/>
          <a:p>
            <a:fld id="{B3D6D88D-B6E2-4B83-A343-751D3E4A99FD}" type="datetimeFigureOut">
              <a:rPr lang="en-GB" smtClean="0"/>
              <a:t>28/11/2024</a:t>
            </a:fld>
            <a:endParaRPr lang="en-GB"/>
          </a:p>
        </p:txBody>
      </p:sp>
      <p:sp>
        <p:nvSpPr>
          <p:cNvPr id="5" name="Footer Placeholder 4">
            <a:extLst>
              <a:ext uri="{FF2B5EF4-FFF2-40B4-BE49-F238E27FC236}">
                <a16:creationId xmlns:a16="http://schemas.microsoft.com/office/drawing/2014/main" id="{167C7C00-6974-5226-DCCD-18CE00A987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12238C-0FB8-4AFC-1435-A14F7D55E882}"/>
              </a:ext>
            </a:extLst>
          </p:cNvPr>
          <p:cNvSpPr>
            <a:spLocks noGrp="1"/>
          </p:cNvSpPr>
          <p:nvPr>
            <p:ph type="sldNum" sz="quarter" idx="12"/>
          </p:nvPr>
        </p:nvSpPr>
        <p:spPr/>
        <p:txBody>
          <a:bodyPr/>
          <a:lstStyle/>
          <a:p>
            <a:fld id="{4AA5660E-1129-404A-BFE5-FAD7BC830F49}" type="slidenum">
              <a:rPr lang="en-GB" smtClean="0"/>
              <a:t>‹#›</a:t>
            </a:fld>
            <a:endParaRPr lang="en-GB"/>
          </a:p>
        </p:txBody>
      </p:sp>
    </p:spTree>
    <p:extLst>
      <p:ext uri="{BB962C8B-B14F-4D97-AF65-F5344CB8AC3E}">
        <p14:creationId xmlns:p14="http://schemas.microsoft.com/office/powerpoint/2010/main" val="149175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C2BF-1B5D-059A-0C4E-2F88E4692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5D9F7BC-C37A-A011-E836-C1920FB13B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D6A51C-0444-0089-09D3-E4C21C8A68D0}"/>
              </a:ext>
            </a:extLst>
          </p:cNvPr>
          <p:cNvSpPr>
            <a:spLocks noGrp="1"/>
          </p:cNvSpPr>
          <p:nvPr>
            <p:ph type="dt" sz="half" idx="10"/>
          </p:nvPr>
        </p:nvSpPr>
        <p:spPr/>
        <p:txBody>
          <a:bodyPr/>
          <a:lstStyle/>
          <a:p>
            <a:fld id="{B3D6D88D-B6E2-4B83-A343-751D3E4A99FD}" type="datetimeFigureOut">
              <a:rPr lang="en-GB" smtClean="0"/>
              <a:t>28/11/2024</a:t>
            </a:fld>
            <a:endParaRPr lang="en-GB"/>
          </a:p>
        </p:txBody>
      </p:sp>
      <p:sp>
        <p:nvSpPr>
          <p:cNvPr id="5" name="Footer Placeholder 4">
            <a:extLst>
              <a:ext uri="{FF2B5EF4-FFF2-40B4-BE49-F238E27FC236}">
                <a16:creationId xmlns:a16="http://schemas.microsoft.com/office/drawing/2014/main" id="{C310A6A7-826A-2C39-9429-6296EEE4B2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E09628-2E45-D414-F209-19362EC430CE}"/>
              </a:ext>
            </a:extLst>
          </p:cNvPr>
          <p:cNvSpPr>
            <a:spLocks noGrp="1"/>
          </p:cNvSpPr>
          <p:nvPr>
            <p:ph type="sldNum" sz="quarter" idx="12"/>
          </p:nvPr>
        </p:nvSpPr>
        <p:spPr/>
        <p:txBody>
          <a:bodyPr/>
          <a:lstStyle/>
          <a:p>
            <a:fld id="{4AA5660E-1129-404A-BFE5-FAD7BC830F49}" type="slidenum">
              <a:rPr lang="en-GB" smtClean="0"/>
              <a:t>‹#›</a:t>
            </a:fld>
            <a:endParaRPr lang="en-GB"/>
          </a:p>
        </p:txBody>
      </p:sp>
    </p:spTree>
    <p:extLst>
      <p:ext uri="{BB962C8B-B14F-4D97-AF65-F5344CB8AC3E}">
        <p14:creationId xmlns:p14="http://schemas.microsoft.com/office/powerpoint/2010/main" val="107168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0995-1732-0A7D-989D-D089215FEC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45FEDA-75A0-AEB8-6C61-68FE656C1C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323EEF5-0F1B-83F0-5AAE-2E0E8385C1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BAB18A4-B607-D089-6F34-90063BA46541}"/>
              </a:ext>
            </a:extLst>
          </p:cNvPr>
          <p:cNvSpPr>
            <a:spLocks noGrp="1"/>
          </p:cNvSpPr>
          <p:nvPr>
            <p:ph type="dt" sz="half" idx="10"/>
          </p:nvPr>
        </p:nvSpPr>
        <p:spPr/>
        <p:txBody>
          <a:bodyPr/>
          <a:lstStyle/>
          <a:p>
            <a:fld id="{B3D6D88D-B6E2-4B83-A343-751D3E4A99FD}" type="datetimeFigureOut">
              <a:rPr lang="en-GB" smtClean="0"/>
              <a:t>28/11/2024</a:t>
            </a:fld>
            <a:endParaRPr lang="en-GB"/>
          </a:p>
        </p:txBody>
      </p:sp>
      <p:sp>
        <p:nvSpPr>
          <p:cNvPr id="6" name="Footer Placeholder 5">
            <a:extLst>
              <a:ext uri="{FF2B5EF4-FFF2-40B4-BE49-F238E27FC236}">
                <a16:creationId xmlns:a16="http://schemas.microsoft.com/office/drawing/2014/main" id="{AF6CD3FD-19C9-860E-4760-917775D901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A74654-A194-4F17-9687-553F3016CD0F}"/>
              </a:ext>
            </a:extLst>
          </p:cNvPr>
          <p:cNvSpPr>
            <a:spLocks noGrp="1"/>
          </p:cNvSpPr>
          <p:nvPr>
            <p:ph type="sldNum" sz="quarter" idx="12"/>
          </p:nvPr>
        </p:nvSpPr>
        <p:spPr/>
        <p:txBody>
          <a:bodyPr/>
          <a:lstStyle/>
          <a:p>
            <a:fld id="{4AA5660E-1129-404A-BFE5-FAD7BC830F49}" type="slidenum">
              <a:rPr lang="en-GB" smtClean="0"/>
              <a:t>‹#›</a:t>
            </a:fld>
            <a:endParaRPr lang="en-GB"/>
          </a:p>
        </p:txBody>
      </p:sp>
    </p:spTree>
    <p:extLst>
      <p:ext uri="{BB962C8B-B14F-4D97-AF65-F5344CB8AC3E}">
        <p14:creationId xmlns:p14="http://schemas.microsoft.com/office/powerpoint/2010/main" val="204687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97B1-8E58-0458-192E-008BDFFC491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543097-4A61-D6E8-6EB4-9056C0457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81B007-AC6D-7C8F-1856-16AC9A346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1272184-2197-EDB7-79A8-18BC66A2D9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F17C42-9689-13FC-6BF7-D1AC4A02B8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56D808-E34C-6852-8DE6-21605BF36BD3}"/>
              </a:ext>
            </a:extLst>
          </p:cNvPr>
          <p:cNvSpPr>
            <a:spLocks noGrp="1"/>
          </p:cNvSpPr>
          <p:nvPr>
            <p:ph type="dt" sz="half" idx="10"/>
          </p:nvPr>
        </p:nvSpPr>
        <p:spPr/>
        <p:txBody>
          <a:bodyPr/>
          <a:lstStyle/>
          <a:p>
            <a:fld id="{B3D6D88D-B6E2-4B83-A343-751D3E4A99FD}" type="datetimeFigureOut">
              <a:rPr lang="en-GB" smtClean="0"/>
              <a:t>28/11/2024</a:t>
            </a:fld>
            <a:endParaRPr lang="en-GB"/>
          </a:p>
        </p:txBody>
      </p:sp>
      <p:sp>
        <p:nvSpPr>
          <p:cNvPr id="8" name="Footer Placeholder 7">
            <a:extLst>
              <a:ext uri="{FF2B5EF4-FFF2-40B4-BE49-F238E27FC236}">
                <a16:creationId xmlns:a16="http://schemas.microsoft.com/office/drawing/2014/main" id="{84F65170-C4CB-EC14-7EEB-DA52DDF1319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809FDF-4AB4-05B3-E4B6-F6E5903A5C34}"/>
              </a:ext>
            </a:extLst>
          </p:cNvPr>
          <p:cNvSpPr>
            <a:spLocks noGrp="1"/>
          </p:cNvSpPr>
          <p:nvPr>
            <p:ph type="sldNum" sz="quarter" idx="12"/>
          </p:nvPr>
        </p:nvSpPr>
        <p:spPr/>
        <p:txBody>
          <a:bodyPr/>
          <a:lstStyle/>
          <a:p>
            <a:fld id="{4AA5660E-1129-404A-BFE5-FAD7BC830F49}" type="slidenum">
              <a:rPr lang="en-GB" smtClean="0"/>
              <a:t>‹#›</a:t>
            </a:fld>
            <a:endParaRPr lang="en-GB"/>
          </a:p>
        </p:txBody>
      </p:sp>
    </p:spTree>
    <p:extLst>
      <p:ext uri="{BB962C8B-B14F-4D97-AF65-F5344CB8AC3E}">
        <p14:creationId xmlns:p14="http://schemas.microsoft.com/office/powerpoint/2010/main" val="117896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BC4BF-A406-06B4-8DAB-077E88FA181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06DC0B4-FF87-BD35-DDE9-9703C1A7A2D6}"/>
              </a:ext>
            </a:extLst>
          </p:cNvPr>
          <p:cNvSpPr>
            <a:spLocks noGrp="1"/>
          </p:cNvSpPr>
          <p:nvPr>
            <p:ph type="dt" sz="half" idx="10"/>
          </p:nvPr>
        </p:nvSpPr>
        <p:spPr/>
        <p:txBody>
          <a:bodyPr/>
          <a:lstStyle/>
          <a:p>
            <a:fld id="{B3D6D88D-B6E2-4B83-A343-751D3E4A99FD}" type="datetimeFigureOut">
              <a:rPr lang="en-GB" smtClean="0"/>
              <a:t>28/11/2024</a:t>
            </a:fld>
            <a:endParaRPr lang="en-GB"/>
          </a:p>
        </p:txBody>
      </p:sp>
      <p:sp>
        <p:nvSpPr>
          <p:cNvPr id="4" name="Footer Placeholder 3">
            <a:extLst>
              <a:ext uri="{FF2B5EF4-FFF2-40B4-BE49-F238E27FC236}">
                <a16:creationId xmlns:a16="http://schemas.microsoft.com/office/drawing/2014/main" id="{C890CF67-0335-4515-0030-F0DD79AE46A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ED159D-9E8A-1D26-9D8D-560D92AA2A9D}"/>
              </a:ext>
            </a:extLst>
          </p:cNvPr>
          <p:cNvSpPr>
            <a:spLocks noGrp="1"/>
          </p:cNvSpPr>
          <p:nvPr>
            <p:ph type="sldNum" sz="quarter" idx="12"/>
          </p:nvPr>
        </p:nvSpPr>
        <p:spPr/>
        <p:txBody>
          <a:bodyPr/>
          <a:lstStyle/>
          <a:p>
            <a:fld id="{4AA5660E-1129-404A-BFE5-FAD7BC830F49}" type="slidenum">
              <a:rPr lang="en-GB" smtClean="0"/>
              <a:t>‹#›</a:t>
            </a:fld>
            <a:endParaRPr lang="en-GB"/>
          </a:p>
        </p:txBody>
      </p:sp>
    </p:spTree>
    <p:extLst>
      <p:ext uri="{BB962C8B-B14F-4D97-AF65-F5344CB8AC3E}">
        <p14:creationId xmlns:p14="http://schemas.microsoft.com/office/powerpoint/2010/main" val="193272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E540AC-6D8A-ADFD-0154-CF1A7B7982CA}"/>
              </a:ext>
            </a:extLst>
          </p:cNvPr>
          <p:cNvSpPr>
            <a:spLocks noGrp="1"/>
          </p:cNvSpPr>
          <p:nvPr>
            <p:ph type="dt" sz="half" idx="10"/>
          </p:nvPr>
        </p:nvSpPr>
        <p:spPr/>
        <p:txBody>
          <a:bodyPr/>
          <a:lstStyle/>
          <a:p>
            <a:fld id="{B3D6D88D-B6E2-4B83-A343-751D3E4A99FD}" type="datetimeFigureOut">
              <a:rPr lang="en-GB" smtClean="0"/>
              <a:t>28/11/2024</a:t>
            </a:fld>
            <a:endParaRPr lang="en-GB"/>
          </a:p>
        </p:txBody>
      </p:sp>
      <p:sp>
        <p:nvSpPr>
          <p:cNvPr id="3" name="Footer Placeholder 2">
            <a:extLst>
              <a:ext uri="{FF2B5EF4-FFF2-40B4-BE49-F238E27FC236}">
                <a16:creationId xmlns:a16="http://schemas.microsoft.com/office/drawing/2014/main" id="{AD925552-A6B9-EE3E-E070-E192DAB3458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98B87A-FC10-AA67-8F45-830F3C0C6400}"/>
              </a:ext>
            </a:extLst>
          </p:cNvPr>
          <p:cNvSpPr>
            <a:spLocks noGrp="1"/>
          </p:cNvSpPr>
          <p:nvPr>
            <p:ph type="sldNum" sz="quarter" idx="12"/>
          </p:nvPr>
        </p:nvSpPr>
        <p:spPr/>
        <p:txBody>
          <a:bodyPr/>
          <a:lstStyle/>
          <a:p>
            <a:fld id="{4AA5660E-1129-404A-BFE5-FAD7BC830F49}" type="slidenum">
              <a:rPr lang="en-GB" smtClean="0"/>
              <a:t>‹#›</a:t>
            </a:fld>
            <a:endParaRPr lang="en-GB"/>
          </a:p>
        </p:txBody>
      </p:sp>
    </p:spTree>
    <p:extLst>
      <p:ext uri="{BB962C8B-B14F-4D97-AF65-F5344CB8AC3E}">
        <p14:creationId xmlns:p14="http://schemas.microsoft.com/office/powerpoint/2010/main" val="192809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B95A-EF72-6B81-761E-7F792EE06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73348B1-DEBF-9FF9-E335-E54F4C3416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56C0E5-3BF0-3C95-C6C7-2849ABA27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7D8F4-1618-3BB3-1B33-F49318EDCCF3}"/>
              </a:ext>
            </a:extLst>
          </p:cNvPr>
          <p:cNvSpPr>
            <a:spLocks noGrp="1"/>
          </p:cNvSpPr>
          <p:nvPr>
            <p:ph type="dt" sz="half" idx="10"/>
          </p:nvPr>
        </p:nvSpPr>
        <p:spPr/>
        <p:txBody>
          <a:bodyPr/>
          <a:lstStyle/>
          <a:p>
            <a:fld id="{B3D6D88D-B6E2-4B83-A343-751D3E4A99FD}" type="datetimeFigureOut">
              <a:rPr lang="en-GB" smtClean="0"/>
              <a:t>28/11/2024</a:t>
            </a:fld>
            <a:endParaRPr lang="en-GB"/>
          </a:p>
        </p:txBody>
      </p:sp>
      <p:sp>
        <p:nvSpPr>
          <p:cNvPr id="6" name="Footer Placeholder 5">
            <a:extLst>
              <a:ext uri="{FF2B5EF4-FFF2-40B4-BE49-F238E27FC236}">
                <a16:creationId xmlns:a16="http://schemas.microsoft.com/office/drawing/2014/main" id="{22BA4D95-E3D6-C0BD-104F-762DC854AF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E1DCDC-B4FD-BE60-8691-01258915F223}"/>
              </a:ext>
            </a:extLst>
          </p:cNvPr>
          <p:cNvSpPr>
            <a:spLocks noGrp="1"/>
          </p:cNvSpPr>
          <p:nvPr>
            <p:ph type="sldNum" sz="quarter" idx="12"/>
          </p:nvPr>
        </p:nvSpPr>
        <p:spPr/>
        <p:txBody>
          <a:bodyPr/>
          <a:lstStyle/>
          <a:p>
            <a:fld id="{4AA5660E-1129-404A-BFE5-FAD7BC830F49}" type="slidenum">
              <a:rPr lang="en-GB" smtClean="0"/>
              <a:t>‹#›</a:t>
            </a:fld>
            <a:endParaRPr lang="en-GB"/>
          </a:p>
        </p:txBody>
      </p:sp>
    </p:spTree>
    <p:extLst>
      <p:ext uri="{BB962C8B-B14F-4D97-AF65-F5344CB8AC3E}">
        <p14:creationId xmlns:p14="http://schemas.microsoft.com/office/powerpoint/2010/main" val="228437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F689-9C1F-9BB5-500A-063A54A1D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B73625-CCA9-FA77-15E4-B311BBD8B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95B774B-BF3A-7EEF-AFBA-84A09FD32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F2DB6-0976-02E6-DCF0-184F3479DB84}"/>
              </a:ext>
            </a:extLst>
          </p:cNvPr>
          <p:cNvSpPr>
            <a:spLocks noGrp="1"/>
          </p:cNvSpPr>
          <p:nvPr>
            <p:ph type="dt" sz="half" idx="10"/>
          </p:nvPr>
        </p:nvSpPr>
        <p:spPr/>
        <p:txBody>
          <a:bodyPr/>
          <a:lstStyle/>
          <a:p>
            <a:fld id="{B3D6D88D-B6E2-4B83-A343-751D3E4A99FD}" type="datetimeFigureOut">
              <a:rPr lang="en-GB" smtClean="0"/>
              <a:t>28/11/2024</a:t>
            </a:fld>
            <a:endParaRPr lang="en-GB"/>
          </a:p>
        </p:txBody>
      </p:sp>
      <p:sp>
        <p:nvSpPr>
          <p:cNvPr id="6" name="Footer Placeholder 5">
            <a:extLst>
              <a:ext uri="{FF2B5EF4-FFF2-40B4-BE49-F238E27FC236}">
                <a16:creationId xmlns:a16="http://schemas.microsoft.com/office/drawing/2014/main" id="{00AFA8FC-4F82-5E46-DA01-1C662A12A4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AE09FB-1378-F457-4C1C-A79C870BB9CB}"/>
              </a:ext>
            </a:extLst>
          </p:cNvPr>
          <p:cNvSpPr>
            <a:spLocks noGrp="1"/>
          </p:cNvSpPr>
          <p:nvPr>
            <p:ph type="sldNum" sz="quarter" idx="12"/>
          </p:nvPr>
        </p:nvSpPr>
        <p:spPr/>
        <p:txBody>
          <a:bodyPr/>
          <a:lstStyle/>
          <a:p>
            <a:fld id="{4AA5660E-1129-404A-BFE5-FAD7BC830F49}" type="slidenum">
              <a:rPr lang="en-GB" smtClean="0"/>
              <a:t>‹#›</a:t>
            </a:fld>
            <a:endParaRPr lang="en-GB"/>
          </a:p>
        </p:txBody>
      </p:sp>
    </p:spTree>
    <p:extLst>
      <p:ext uri="{BB962C8B-B14F-4D97-AF65-F5344CB8AC3E}">
        <p14:creationId xmlns:p14="http://schemas.microsoft.com/office/powerpoint/2010/main" val="276356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05E01-3792-6046-3859-993A9BFB3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36E626-C1BF-C8FC-2E37-13E8C6FDB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871149-D354-A49D-0EDD-08306BF5B3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D6D88D-B6E2-4B83-A343-751D3E4A99FD}" type="datetimeFigureOut">
              <a:rPr lang="en-GB" smtClean="0"/>
              <a:t>28/11/2024</a:t>
            </a:fld>
            <a:endParaRPr lang="en-GB"/>
          </a:p>
        </p:txBody>
      </p:sp>
      <p:sp>
        <p:nvSpPr>
          <p:cNvPr id="5" name="Footer Placeholder 4">
            <a:extLst>
              <a:ext uri="{FF2B5EF4-FFF2-40B4-BE49-F238E27FC236}">
                <a16:creationId xmlns:a16="http://schemas.microsoft.com/office/drawing/2014/main" id="{0F6571AD-1F2A-FEEA-E450-9562FFBB0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4778AAF-6C57-2055-E7F0-F0B5A8641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A5660E-1129-404A-BFE5-FAD7BC830F49}" type="slidenum">
              <a:rPr lang="en-GB" smtClean="0"/>
              <a:t>‹#›</a:t>
            </a:fld>
            <a:endParaRPr lang="en-GB"/>
          </a:p>
        </p:txBody>
      </p:sp>
    </p:spTree>
    <p:extLst>
      <p:ext uri="{BB962C8B-B14F-4D97-AF65-F5344CB8AC3E}">
        <p14:creationId xmlns:p14="http://schemas.microsoft.com/office/powerpoint/2010/main" val="4166944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4D581-5F14-663A-3A7C-0335666916E8}"/>
              </a:ext>
            </a:extLst>
          </p:cNvPr>
          <p:cNvSpPr>
            <a:spLocks noGrp="1"/>
          </p:cNvSpPr>
          <p:nvPr>
            <p:ph type="ctrTitle"/>
          </p:nvPr>
        </p:nvSpPr>
        <p:spPr>
          <a:xfrm>
            <a:off x="4162567" y="818984"/>
            <a:ext cx="6714699" cy="3178689"/>
          </a:xfrm>
        </p:spPr>
        <p:txBody>
          <a:bodyPr>
            <a:normAutofit/>
          </a:bodyPr>
          <a:lstStyle/>
          <a:p>
            <a:pPr algn="l"/>
            <a:r>
              <a:rPr lang="en-GB" sz="4800">
                <a:solidFill>
                  <a:srgbClr val="FFFFFF"/>
                </a:solidFill>
              </a:rPr>
              <a:t>Prism Week One Project: KPI Dashboard</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B69C35F-4EA6-012C-BFF4-7E4E30E4FCEB}"/>
              </a:ext>
            </a:extLst>
          </p:cNvPr>
          <p:cNvSpPr>
            <a:spLocks noGrp="1"/>
          </p:cNvSpPr>
          <p:nvPr>
            <p:ph type="subTitle" idx="1"/>
          </p:nvPr>
        </p:nvSpPr>
        <p:spPr>
          <a:xfrm>
            <a:off x="4285397" y="4960961"/>
            <a:ext cx="7055893" cy="1078054"/>
          </a:xfrm>
        </p:spPr>
        <p:txBody>
          <a:bodyPr vert="horz" lIns="91440" tIns="45720" rIns="91440" bIns="45720" rtlCol="0" anchor="t">
            <a:normAutofit/>
          </a:bodyPr>
          <a:lstStyle/>
          <a:p>
            <a:pPr algn="l"/>
            <a:r>
              <a:rPr lang="en-GB">
                <a:solidFill>
                  <a:srgbClr val="FFFFFF"/>
                </a:solidFill>
              </a:rPr>
              <a:t>By: Red Group</a:t>
            </a:r>
          </a:p>
        </p:txBody>
      </p:sp>
      <p:pic>
        <p:nvPicPr>
          <p:cNvPr id="4098" name="Picture 2">
            <a:extLst>
              <a:ext uri="{FF2B5EF4-FFF2-40B4-BE49-F238E27FC236}">
                <a16:creationId xmlns:a16="http://schemas.microsoft.com/office/drawing/2014/main" id="{167C1DAD-8A97-2C5C-F08E-817D9085E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89" y="1155169"/>
            <a:ext cx="2955853" cy="290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6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A3A3A"/>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629037-D14F-7111-EF0A-5F5463924D82}"/>
              </a:ext>
            </a:extLst>
          </p:cNvPr>
          <p:cNvPicPr>
            <a:picLocks noChangeAspect="1"/>
          </p:cNvPicPr>
          <p:nvPr/>
        </p:nvPicPr>
        <p:blipFill>
          <a:blip r:embed="rId3"/>
          <a:srcRect r="1003" b="357"/>
          <a:stretch/>
        </p:blipFill>
        <p:spPr>
          <a:xfrm>
            <a:off x="898525" y="127000"/>
            <a:ext cx="10394950" cy="5837623"/>
          </a:xfrm>
          <a:prstGeom prst="rect">
            <a:avLst/>
          </a:prstGeom>
        </p:spPr>
      </p:pic>
      <p:sp>
        <p:nvSpPr>
          <p:cNvPr id="9" name="TextBox 8">
            <a:extLst>
              <a:ext uri="{FF2B5EF4-FFF2-40B4-BE49-F238E27FC236}">
                <a16:creationId xmlns:a16="http://schemas.microsoft.com/office/drawing/2014/main" id="{BF2BC6F4-239E-5FCC-E8DB-68A05C825B19}"/>
              </a:ext>
            </a:extLst>
          </p:cNvPr>
          <p:cNvSpPr txBox="1"/>
          <p:nvPr/>
        </p:nvSpPr>
        <p:spPr>
          <a:xfrm>
            <a:off x="3460750" y="6114534"/>
            <a:ext cx="5270500" cy="461665"/>
          </a:xfrm>
          <a:prstGeom prst="rect">
            <a:avLst/>
          </a:prstGeom>
          <a:noFill/>
        </p:spPr>
        <p:txBody>
          <a:bodyPr wrap="square">
            <a:spAutoFit/>
          </a:bodyPr>
          <a:lstStyle/>
          <a:p>
            <a:r>
              <a:rPr lang="en-US" sz="2400">
                <a:solidFill>
                  <a:schemeClr val="bg1"/>
                </a:solidFill>
              </a:rPr>
              <a:t>Performance in 2020 &amp; 2021 &amp; trends</a:t>
            </a:r>
            <a:endParaRPr lang="en-GB" sz="2400">
              <a:solidFill>
                <a:schemeClr val="bg1"/>
              </a:solidFill>
            </a:endParaRPr>
          </a:p>
        </p:txBody>
      </p:sp>
    </p:spTree>
    <p:extLst>
      <p:ext uri="{BB962C8B-B14F-4D97-AF65-F5344CB8AC3E}">
        <p14:creationId xmlns:p14="http://schemas.microsoft.com/office/powerpoint/2010/main" val="18865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56C50-E161-14ED-0EDA-70EE402A169A}"/>
              </a:ext>
            </a:extLst>
          </p:cNvPr>
          <p:cNvSpPr>
            <a:spLocks noGrp="1"/>
          </p:cNvSpPr>
          <p:nvPr>
            <p:ph type="title"/>
          </p:nvPr>
        </p:nvSpPr>
        <p:spPr>
          <a:xfrm>
            <a:off x="841248" y="334644"/>
            <a:ext cx="10509504" cy="1076914"/>
          </a:xfrm>
        </p:spPr>
        <p:txBody>
          <a:bodyPr anchor="ctr">
            <a:normAutofit/>
          </a:bodyPr>
          <a:lstStyle/>
          <a:p>
            <a:pPr algn="ctr"/>
            <a:r>
              <a:rPr lang="en-GB" sz="4000"/>
              <a:t>Executive Summary</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Rectangle 1">
            <a:extLst>
              <a:ext uri="{FF2B5EF4-FFF2-40B4-BE49-F238E27FC236}">
                <a16:creationId xmlns:a16="http://schemas.microsoft.com/office/drawing/2014/main" id="{246C5D7C-5310-006D-E400-B06F2338F4BD}"/>
              </a:ext>
            </a:extLst>
          </p:cNvPr>
          <p:cNvGraphicFramePr>
            <a:graphicFrameLocks noGrp="1"/>
          </p:cNvGraphicFramePr>
          <p:nvPr>
            <p:ph idx="1"/>
            <p:extLst>
              <p:ext uri="{D42A27DB-BD31-4B8C-83A1-F6EECF244321}">
                <p14:modId xmlns:p14="http://schemas.microsoft.com/office/powerpoint/2010/main" val="2758330177"/>
              </p:ext>
            </p:extLst>
          </p:nvPr>
        </p:nvGraphicFramePr>
        <p:xfrm>
          <a:off x="838200" y="3051533"/>
          <a:ext cx="10517499" cy="3221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5" name="TextBox 64">
            <a:extLst>
              <a:ext uri="{FF2B5EF4-FFF2-40B4-BE49-F238E27FC236}">
                <a16:creationId xmlns:a16="http://schemas.microsoft.com/office/drawing/2014/main" id="{2C541B3A-1FAB-70AF-98DC-34EFE33F6B6D}"/>
              </a:ext>
            </a:extLst>
          </p:cNvPr>
          <p:cNvSpPr txBox="1"/>
          <p:nvPr/>
        </p:nvSpPr>
        <p:spPr>
          <a:xfrm>
            <a:off x="1798918" y="1716599"/>
            <a:ext cx="86040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Prism</a:t>
            </a:r>
            <a:r>
              <a:rPr lang="en-US"/>
              <a:t> has been recently acquired by </a:t>
            </a:r>
            <a:r>
              <a:rPr lang="en-US" b="1"/>
              <a:t>Quadrangle</a:t>
            </a:r>
            <a:r>
              <a:rPr lang="en-US"/>
              <a:t>, a corporation with ambitious growth goals. Prism currently lacks a unified platform to track </a:t>
            </a:r>
            <a:r>
              <a:rPr lang="en-US" b="1"/>
              <a:t>key performance indicators (KPIs)</a:t>
            </a:r>
            <a:r>
              <a:rPr lang="en-US"/>
              <a:t>, making it difficult for the management to make data-driven decisions.</a:t>
            </a:r>
          </a:p>
        </p:txBody>
      </p:sp>
    </p:spTree>
    <p:extLst>
      <p:ext uri="{BB962C8B-B14F-4D97-AF65-F5344CB8AC3E}">
        <p14:creationId xmlns:p14="http://schemas.microsoft.com/office/powerpoint/2010/main" val="282245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69CE-9277-C002-B643-2781B2B883BE}"/>
              </a:ext>
            </a:extLst>
          </p:cNvPr>
          <p:cNvSpPr>
            <a:spLocks noGrp="1"/>
          </p:cNvSpPr>
          <p:nvPr>
            <p:ph type="title"/>
          </p:nvPr>
        </p:nvSpPr>
        <p:spPr>
          <a:xfrm>
            <a:off x="7910285" y="741391"/>
            <a:ext cx="3443514" cy="1616203"/>
          </a:xfrm>
        </p:spPr>
        <p:txBody>
          <a:bodyPr anchor="b">
            <a:normAutofit/>
          </a:bodyPr>
          <a:lstStyle/>
          <a:p>
            <a:r>
              <a:rPr lang="en-GB" sz="3200"/>
              <a:t>Revenue Spike in Late 2021 Driven by Black Friday</a:t>
            </a:r>
          </a:p>
        </p:txBody>
      </p:sp>
      <p:pic>
        <p:nvPicPr>
          <p:cNvPr id="4" name="Picture 3">
            <a:extLst>
              <a:ext uri="{FF2B5EF4-FFF2-40B4-BE49-F238E27FC236}">
                <a16:creationId xmlns:a16="http://schemas.microsoft.com/office/drawing/2014/main" id="{E698DD61-9CE3-1A9B-4CD8-A61AEE5DC5E1}"/>
              </a:ext>
            </a:extLst>
          </p:cNvPr>
          <p:cNvPicPr>
            <a:picLocks noChangeAspect="1"/>
          </p:cNvPicPr>
          <p:nvPr/>
        </p:nvPicPr>
        <p:blipFill>
          <a:blip r:embed="rId2"/>
          <a:stretch>
            <a:fillRect/>
          </a:stretch>
        </p:blipFill>
        <p:spPr>
          <a:xfrm>
            <a:off x="-5025" y="336803"/>
            <a:ext cx="7741579" cy="4393346"/>
          </a:xfrm>
          <a:prstGeom prst="rect">
            <a:avLst/>
          </a:prstGeom>
        </p:spPr>
      </p:pic>
      <p:sp>
        <p:nvSpPr>
          <p:cNvPr id="3" name="Content Placeholder 2">
            <a:extLst>
              <a:ext uri="{FF2B5EF4-FFF2-40B4-BE49-F238E27FC236}">
                <a16:creationId xmlns:a16="http://schemas.microsoft.com/office/drawing/2014/main" id="{CC263EB4-7659-E45E-5C74-2B11D6BC883B}"/>
              </a:ext>
            </a:extLst>
          </p:cNvPr>
          <p:cNvSpPr>
            <a:spLocks noGrp="1"/>
          </p:cNvSpPr>
          <p:nvPr>
            <p:ph idx="1"/>
          </p:nvPr>
        </p:nvSpPr>
        <p:spPr>
          <a:xfrm>
            <a:off x="7910285" y="2533476"/>
            <a:ext cx="3443514" cy="3447832"/>
          </a:xfrm>
        </p:spPr>
        <p:txBody>
          <a:bodyPr anchor="t">
            <a:normAutofit/>
          </a:bodyPr>
          <a:lstStyle/>
          <a:p>
            <a:r>
              <a:rPr lang="en-GB" sz="2000"/>
              <a:t>December 2021 saw a sharp increase in revenue, coinciding with </a:t>
            </a:r>
            <a:r>
              <a:rPr lang="en-GB" sz="2000" b="1"/>
              <a:t>Black Friday</a:t>
            </a:r>
            <a:r>
              <a:rPr lang="en-GB" sz="2000"/>
              <a:t> sales. This seasonal spike indicates strong demand, and replicating it will be crucial for 2022.</a:t>
            </a:r>
          </a:p>
        </p:txBody>
      </p:sp>
      <p:grpSp>
        <p:nvGrpSpPr>
          <p:cNvPr id="29" name="Group 28">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0" name="Rectangle 29">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ight Brace 12">
            <a:extLst>
              <a:ext uri="{FF2B5EF4-FFF2-40B4-BE49-F238E27FC236}">
                <a16:creationId xmlns:a16="http://schemas.microsoft.com/office/drawing/2014/main" id="{0B91CE3A-FA4C-25C7-4679-561D45046C82}"/>
              </a:ext>
            </a:extLst>
          </p:cNvPr>
          <p:cNvSpPr/>
          <p:nvPr/>
        </p:nvSpPr>
        <p:spPr>
          <a:xfrm rot="5400000">
            <a:off x="7002749" y="4752754"/>
            <a:ext cx="711200" cy="75641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1488D765-D953-AEC9-56BC-F2CDE1C64A9C}"/>
              </a:ext>
            </a:extLst>
          </p:cNvPr>
          <p:cNvSpPr txBox="1"/>
          <p:nvPr/>
        </p:nvSpPr>
        <p:spPr>
          <a:xfrm>
            <a:off x="4546600" y="5486559"/>
            <a:ext cx="3771900" cy="646331"/>
          </a:xfrm>
          <a:prstGeom prst="rect">
            <a:avLst/>
          </a:prstGeom>
          <a:noFill/>
        </p:spPr>
        <p:txBody>
          <a:bodyPr wrap="square" rtlCol="0">
            <a:spAutoFit/>
          </a:bodyPr>
          <a:lstStyle/>
          <a:p>
            <a:r>
              <a:rPr lang="en-GB">
                <a:solidFill>
                  <a:srgbClr val="FF0000"/>
                </a:solidFill>
              </a:rPr>
              <a:t>Grows over £0.8m during November &amp; December date. </a:t>
            </a:r>
          </a:p>
        </p:txBody>
      </p:sp>
    </p:spTree>
    <p:extLst>
      <p:ext uri="{BB962C8B-B14F-4D97-AF65-F5344CB8AC3E}">
        <p14:creationId xmlns:p14="http://schemas.microsoft.com/office/powerpoint/2010/main" val="381736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697AE-7C1C-9F2E-BB8A-D0480EBC2D05}"/>
              </a:ext>
            </a:extLst>
          </p:cNvPr>
          <p:cNvSpPr>
            <a:spLocks noGrp="1"/>
          </p:cNvSpPr>
          <p:nvPr>
            <p:ph type="title"/>
          </p:nvPr>
        </p:nvSpPr>
        <p:spPr>
          <a:xfrm>
            <a:off x="630936" y="639520"/>
            <a:ext cx="3429000" cy="1719072"/>
          </a:xfrm>
        </p:spPr>
        <p:txBody>
          <a:bodyPr anchor="b">
            <a:normAutofit/>
          </a:bodyPr>
          <a:lstStyle/>
          <a:p>
            <a:r>
              <a:rPr lang="en-GB" sz="3000"/>
              <a:t>Black Friday Promotion Increased Sales Volume</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9521B0-12F5-7A43-1599-8B0AD73EEDB3}"/>
              </a:ext>
            </a:extLst>
          </p:cNvPr>
          <p:cNvSpPr>
            <a:spLocks noGrp="1"/>
          </p:cNvSpPr>
          <p:nvPr>
            <p:ph idx="1"/>
          </p:nvPr>
        </p:nvSpPr>
        <p:spPr>
          <a:xfrm>
            <a:off x="630936" y="2807208"/>
            <a:ext cx="3429000" cy="3410712"/>
          </a:xfrm>
        </p:spPr>
        <p:txBody>
          <a:bodyPr anchor="t">
            <a:normAutofit/>
          </a:bodyPr>
          <a:lstStyle/>
          <a:p>
            <a:r>
              <a:rPr lang="en-GB" sz="1500"/>
              <a:t>The highest volume of products sold was during </a:t>
            </a:r>
            <a:r>
              <a:rPr lang="en-GB" sz="1500" b="1"/>
              <a:t>Black Friday</a:t>
            </a:r>
            <a:r>
              <a:rPr lang="en-GB" sz="1500"/>
              <a:t>, confirming that our seasonal marketing strategy directly drove this spike in revenue.</a:t>
            </a:r>
            <a:endParaRPr lang="en-US"/>
          </a:p>
          <a:p>
            <a:endParaRPr lang="en-GB" sz="1500"/>
          </a:p>
          <a:p>
            <a:r>
              <a:rPr lang="en-GB" sz="1500">
                <a:ea typeface="+mn-lt"/>
                <a:cs typeface="+mn-lt"/>
              </a:rPr>
              <a:t>The next steps include setting up marketing campaigns earlier and refining our ad targeting across platforms</a:t>
            </a:r>
            <a:endParaRPr lang="en-GB" sz="1500"/>
          </a:p>
          <a:p>
            <a:endParaRPr lang="en-GB" sz="1500"/>
          </a:p>
        </p:txBody>
      </p:sp>
      <p:pic>
        <p:nvPicPr>
          <p:cNvPr id="4" name="Picture 3" descr="A graph with a line&#10;&#10;Description automatically generated">
            <a:extLst>
              <a:ext uri="{FF2B5EF4-FFF2-40B4-BE49-F238E27FC236}">
                <a16:creationId xmlns:a16="http://schemas.microsoft.com/office/drawing/2014/main" id="{1CEC8DB8-994E-9BB2-CBA3-0B03F482461D}"/>
              </a:ext>
            </a:extLst>
          </p:cNvPr>
          <p:cNvPicPr>
            <a:picLocks noChangeAspect="1"/>
          </p:cNvPicPr>
          <p:nvPr/>
        </p:nvPicPr>
        <p:blipFill>
          <a:blip r:embed="rId3"/>
          <a:stretch>
            <a:fillRect/>
          </a:stretch>
        </p:blipFill>
        <p:spPr>
          <a:xfrm>
            <a:off x="4654296" y="1487329"/>
            <a:ext cx="6903720" cy="3883342"/>
          </a:xfrm>
          <a:prstGeom prst="rect">
            <a:avLst/>
          </a:prstGeom>
        </p:spPr>
      </p:pic>
    </p:spTree>
    <p:extLst>
      <p:ext uri="{BB962C8B-B14F-4D97-AF65-F5344CB8AC3E}">
        <p14:creationId xmlns:p14="http://schemas.microsoft.com/office/powerpoint/2010/main" val="25587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44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3EE12-58FF-15C0-EA46-246DEDE0476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Google Ads Drove Highest ROAS, Meta Requires </a:t>
            </a:r>
            <a:r>
              <a:rPr lang="en-US" sz="3200">
                <a:solidFill>
                  <a:srgbClr val="FFFFFF"/>
                </a:solidFill>
              </a:rPr>
              <a:t>Optimisation</a:t>
            </a:r>
            <a:endParaRPr lang="en-US" sz="32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4CB82362-22FC-F82F-8620-4D395961DA58}"/>
              </a:ext>
            </a:extLst>
          </p:cNvPr>
          <p:cNvPicPr>
            <a:picLocks noGrp="1" noChangeAspect="1"/>
          </p:cNvPicPr>
          <p:nvPr>
            <p:ph idx="1"/>
          </p:nvPr>
        </p:nvPicPr>
        <p:blipFill>
          <a:blip r:embed="rId2"/>
          <a:stretch>
            <a:fillRect/>
          </a:stretch>
        </p:blipFill>
        <p:spPr>
          <a:xfrm>
            <a:off x="3878407" y="982736"/>
            <a:ext cx="8298061" cy="4677513"/>
          </a:xfrm>
          <a:prstGeom prst="rect">
            <a:avLst/>
          </a:prstGeom>
          <a:ln>
            <a:noFill/>
          </a:ln>
        </p:spPr>
      </p:pic>
      <p:sp>
        <p:nvSpPr>
          <p:cNvPr id="4" name="TextBox 3">
            <a:extLst>
              <a:ext uri="{FF2B5EF4-FFF2-40B4-BE49-F238E27FC236}">
                <a16:creationId xmlns:a16="http://schemas.microsoft.com/office/drawing/2014/main" id="{E63CD896-9DC4-60AE-D053-79D2B48BC5C6}"/>
              </a:ext>
            </a:extLst>
          </p:cNvPr>
          <p:cNvSpPr txBox="1"/>
          <p:nvPr/>
        </p:nvSpPr>
        <p:spPr>
          <a:xfrm>
            <a:off x="289826" y="3477907"/>
            <a:ext cx="317428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This chart displays the </a:t>
            </a:r>
            <a:r>
              <a:rPr lang="en-GB" b="1">
                <a:ea typeface="+mn-lt"/>
                <a:cs typeface="+mn-lt"/>
              </a:rPr>
              <a:t>Return on Ad Spend (ROAS)</a:t>
            </a:r>
            <a:r>
              <a:rPr lang="en-GB">
                <a:ea typeface="+mn-lt"/>
                <a:cs typeface="+mn-lt"/>
              </a:rPr>
              <a:t> for Google, Meta, and RTB House, showing that </a:t>
            </a:r>
            <a:r>
              <a:rPr lang="en-GB" b="1">
                <a:ea typeface="+mn-lt"/>
                <a:cs typeface="+mn-lt"/>
              </a:rPr>
              <a:t>Google consistently outperformed the others during mid-summer. </a:t>
            </a:r>
            <a:endParaRPr lang="en-GB"/>
          </a:p>
        </p:txBody>
      </p:sp>
    </p:spTree>
    <p:extLst>
      <p:ext uri="{BB962C8B-B14F-4D97-AF65-F5344CB8AC3E}">
        <p14:creationId xmlns:p14="http://schemas.microsoft.com/office/powerpoint/2010/main" val="99830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A7C7F56-18B9-AB12-B151-A699DF160CD4}"/>
              </a:ext>
            </a:extLst>
          </p:cNvPr>
          <p:cNvSpPr>
            <a:spLocks noGrp="1"/>
          </p:cNvSpPr>
          <p:nvPr>
            <p:ph type="title"/>
          </p:nvPr>
        </p:nvSpPr>
        <p:spPr>
          <a:xfrm>
            <a:off x="550863" y="365125"/>
            <a:ext cx="11090274" cy="1325563"/>
          </a:xfrm>
        </p:spPr>
        <p:txBody>
          <a:bodyPr>
            <a:normAutofit/>
          </a:bodyPr>
          <a:lstStyle/>
          <a:p>
            <a:r>
              <a:rPr lang="en-GB" sz="4000"/>
              <a:t>Actionable Recommendations for Black Friday 2022</a:t>
            </a:r>
          </a:p>
        </p:txBody>
      </p:sp>
      <p:graphicFrame>
        <p:nvGraphicFramePr>
          <p:cNvPr id="6" name="Rectangle 1">
            <a:extLst>
              <a:ext uri="{FF2B5EF4-FFF2-40B4-BE49-F238E27FC236}">
                <a16:creationId xmlns:a16="http://schemas.microsoft.com/office/drawing/2014/main" id="{842A8497-91CB-979E-0981-56B6DDEC7DFA}"/>
              </a:ext>
            </a:extLst>
          </p:cNvPr>
          <p:cNvGraphicFramePr>
            <a:graphicFrameLocks noGrp="1"/>
          </p:cNvGraphicFramePr>
          <p:nvPr>
            <p:ph idx="1"/>
            <p:extLst>
              <p:ext uri="{D42A27DB-BD31-4B8C-83A1-F6EECF244321}">
                <p14:modId xmlns:p14="http://schemas.microsoft.com/office/powerpoint/2010/main" val="3257227216"/>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804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DCD32-9E83-9E20-919C-D49532BDF3CD}"/>
              </a:ext>
            </a:extLst>
          </p:cNvPr>
          <p:cNvSpPr>
            <a:spLocks noGrp="1"/>
          </p:cNvSpPr>
          <p:nvPr>
            <p:ph type="title"/>
          </p:nvPr>
        </p:nvSpPr>
        <p:spPr>
          <a:xfrm>
            <a:off x="761803" y="350196"/>
            <a:ext cx="4646904" cy="1624520"/>
          </a:xfrm>
        </p:spPr>
        <p:txBody>
          <a:bodyPr anchor="ctr">
            <a:normAutofit/>
          </a:bodyPr>
          <a:lstStyle/>
          <a:p>
            <a:r>
              <a:rPr lang="en-GB" sz="4000"/>
              <a:t>Estimated Costs and Expected Impact</a:t>
            </a:r>
          </a:p>
        </p:txBody>
      </p:sp>
      <p:sp>
        <p:nvSpPr>
          <p:cNvPr id="3" name="Content Placeholder 2">
            <a:extLst>
              <a:ext uri="{FF2B5EF4-FFF2-40B4-BE49-F238E27FC236}">
                <a16:creationId xmlns:a16="http://schemas.microsoft.com/office/drawing/2014/main" id="{A4BE1807-5C76-632D-2807-EF0229B4E0B5}"/>
              </a:ext>
            </a:extLst>
          </p:cNvPr>
          <p:cNvSpPr>
            <a:spLocks noGrp="1"/>
          </p:cNvSpPr>
          <p:nvPr>
            <p:ph idx="1"/>
          </p:nvPr>
        </p:nvSpPr>
        <p:spPr>
          <a:xfrm>
            <a:off x="585106" y="2290417"/>
            <a:ext cx="5000296" cy="3613149"/>
          </a:xfrm>
        </p:spPr>
        <p:txBody>
          <a:bodyPr anchor="ctr">
            <a:normAutofit/>
          </a:bodyPr>
          <a:lstStyle/>
          <a:p>
            <a:r>
              <a:rPr lang="en-GB" sz="1700"/>
              <a:t>We estimate that increasing the Black Friday budget by 15% on Google Ads could drive an additional 20% in revenue. </a:t>
            </a:r>
            <a:endParaRPr lang="en-US"/>
          </a:p>
          <a:p>
            <a:r>
              <a:rPr lang="en-GB" sz="1700"/>
              <a:t>Optimising Meta ads will likely lead to a 10% improvement in conversions.</a:t>
            </a:r>
            <a:endParaRPr lang="en-GB"/>
          </a:p>
          <a:p>
            <a:r>
              <a:rPr lang="en-GB" sz="1700"/>
              <a:t>By focusing on targeted marketing during high-demand periods and optimising ad platforms, Prism can expect a repeat of the </a:t>
            </a:r>
            <a:r>
              <a:rPr lang="en-GB" sz="1700" b="1"/>
              <a:t>revenue surge in 2022</a:t>
            </a:r>
            <a:r>
              <a:rPr lang="en-GB" sz="1700"/>
              <a:t>. </a:t>
            </a:r>
            <a:endParaRPr lang="en-US" sz="1700"/>
          </a:p>
        </p:txBody>
      </p:sp>
      <p:pic>
        <p:nvPicPr>
          <p:cNvPr id="5" name="Picture 4" descr="3D numbers in white and orange">
            <a:extLst>
              <a:ext uri="{FF2B5EF4-FFF2-40B4-BE49-F238E27FC236}">
                <a16:creationId xmlns:a16="http://schemas.microsoft.com/office/drawing/2014/main" id="{202196FC-1776-B471-437B-64CA2395A55F}"/>
              </a:ext>
            </a:extLst>
          </p:cNvPr>
          <p:cNvPicPr>
            <a:picLocks noChangeAspect="1"/>
          </p:cNvPicPr>
          <p:nvPr/>
        </p:nvPicPr>
        <p:blipFill>
          <a:blip r:embed="rId3"/>
          <a:srcRect l="24828" r="25116"/>
          <a:stretch/>
        </p:blipFill>
        <p:spPr>
          <a:xfrm>
            <a:off x="6096000" y="1"/>
            <a:ext cx="6102825" cy="6858000"/>
          </a:xfrm>
          <a:prstGeom prst="rect">
            <a:avLst/>
          </a:prstGeom>
        </p:spPr>
      </p:pic>
    </p:spTree>
    <p:extLst>
      <p:ext uri="{BB962C8B-B14F-4D97-AF65-F5344CB8AC3E}">
        <p14:creationId xmlns:p14="http://schemas.microsoft.com/office/powerpoint/2010/main" val="377178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022AE-0521-1C7E-800C-48830872ABBA}"/>
              </a:ext>
            </a:extLst>
          </p:cNvPr>
          <p:cNvSpPr>
            <a:spLocks noGrp="1"/>
          </p:cNvSpPr>
          <p:nvPr>
            <p:ph type="title"/>
          </p:nvPr>
        </p:nvSpPr>
        <p:spPr>
          <a:xfrm>
            <a:off x="761800" y="463827"/>
            <a:ext cx="5334197" cy="1708242"/>
          </a:xfrm>
        </p:spPr>
        <p:txBody>
          <a:bodyPr anchor="ctr">
            <a:normAutofit/>
          </a:bodyPr>
          <a:lstStyle/>
          <a:p>
            <a:r>
              <a:rPr lang="en-GB" sz="4000"/>
              <a:t>Conclusion and Next Steps</a:t>
            </a:r>
          </a:p>
        </p:txBody>
      </p:sp>
      <p:pic>
        <p:nvPicPr>
          <p:cNvPr id="5" name="Picture 4" descr="Angled shot of pen on a graph">
            <a:extLst>
              <a:ext uri="{FF2B5EF4-FFF2-40B4-BE49-F238E27FC236}">
                <a16:creationId xmlns:a16="http://schemas.microsoft.com/office/drawing/2014/main" id="{5A41A4DC-BEFE-47DD-C7E3-978B828132EF}"/>
              </a:ext>
            </a:extLst>
          </p:cNvPr>
          <p:cNvPicPr>
            <a:picLocks noChangeAspect="1"/>
          </p:cNvPicPr>
          <p:nvPr/>
        </p:nvPicPr>
        <p:blipFill>
          <a:blip r:embed="rId3"/>
          <a:srcRect l="5349" r="4281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4" name="TextBox 3">
            <a:extLst>
              <a:ext uri="{FF2B5EF4-FFF2-40B4-BE49-F238E27FC236}">
                <a16:creationId xmlns:a16="http://schemas.microsoft.com/office/drawing/2014/main" id="{9DAF3044-3D65-A79D-56DB-C538381D4FBF}"/>
              </a:ext>
            </a:extLst>
          </p:cNvPr>
          <p:cNvSpPr txBox="1"/>
          <p:nvPr/>
        </p:nvSpPr>
        <p:spPr>
          <a:xfrm>
            <a:off x="756557" y="2051957"/>
            <a:ext cx="576942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Calibri"/>
              <a:buChar char="-"/>
            </a:pPr>
            <a:r>
              <a:rPr lang="en-US" b="1"/>
              <a:t>Google Ads</a:t>
            </a:r>
            <a:r>
              <a:rPr lang="en-US"/>
              <a:t> delivered the highest ROAS</a:t>
            </a:r>
          </a:p>
          <a:p>
            <a:pPr>
              <a:buFont typeface="Calibri"/>
              <a:buChar char="-"/>
            </a:pPr>
            <a:endParaRPr lang="en-US"/>
          </a:p>
          <a:p>
            <a:pPr>
              <a:buFont typeface="Calibri"/>
              <a:buChar char="-"/>
            </a:pPr>
            <a:r>
              <a:rPr lang="en-US" b="1"/>
              <a:t>Meta Ads</a:t>
            </a:r>
            <a:r>
              <a:rPr lang="en-US"/>
              <a:t> underperformed in conversions</a:t>
            </a:r>
          </a:p>
          <a:p>
            <a:pPr>
              <a:buFont typeface="Calibri"/>
              <a:buChar char="-"/>
            </a:pPr>
            <a:endParaRPr lang="en-US">
              <a:ea typeface="+mn-lt"/>
              <a:cs typeface="+mn-lt"/>
            </a:endParaRPr>
          </a:p>
          <a:p>
            <a:pPr>
              <a:buFont typeface="Calibri"/>
              <a:buChar char="-"/>
            </a:pPr>
            <a:r>
              <a:rPr lang="en-US" b="1">
                <a:ea typeface="+mn-lt"/>
                <a:cs typeface="+mn-lt"/>
              </a:rPr>
              <a:t>Target New Audiences</a:t>
            </a:r>
            <a:r>
              <a:rPr lang="en-US">
                <a:ea typeface="+mn-lt"/>
                <a:cs typeface="+mn-lt"/>
              </a:rPr>
              <a:t>: Allocate more budget to high-performing channels like </a:t>
            </a:r>
            <a:r>
              <a:rPr lang="en-US" b="1">
                <a:ea typeface="+mn-lt"/>
                <a:cs typeface="+mn-lt"/>
              </a:rPr>
              <a:t>Google Ads</a:t>
            </a:r>
            <a:endParaRPr lang="en-US"/>
          </a:p>
          <a:p>
            <a:pPr>
              <a:buFont typeface="Calibri"/>
              <a:buChar char="-"/>
            </a:pPr>
            <a:endParaRPr lang="en-US" b="1"/>
          </a:p>
          <a:p>
            <a:pPr>
              <a:buFont typeface="Calibri"/>
              <a:buChar char="-"/>
            </a:pPr>
            <a:r>
              <a:rPr lang="en-US" b="1"/>
              <a:t>Add a loyalty program – </a:t>
            </a:r>
            <a:r>
              <a:rPr lang="en-US"/>
              <a:t>add loyalty program to those who frequently purchase.</a:t>
            </a:r>
            <a:endParaRPr lang="en-US" b="1"/>
          </a:p>
          <a:p>
            <a:pPr>
              <a:buFont typeface="Calibri"/>
              <a:buChar char="-"/>
            </a:pPr>
            <a:endParaRPr lang="en-US"/>
          </a:p>
          <a:p>
            <a:pPr>
              <a:buFont typeface="Calibri"/>
              <a:buChar char="-"/>
            </a:pPr>
            <a:r>
              <a:rPr lang="en-US" b="1"/>
              <a:t>Check highest and lowest performing products </a:t>
            </a:r>
            <a:r>
              <a:rPr lang="en-US"/>
              <a:t> this will make us sure  on what is the most selling and least selling items</a:t>
            </a:r>
          </a:p>
          <a:p>
            <a:pPr>
              <a:buFont typeface="Calibri"/>
              <a:buChar char="-"/>
            </a:pPr>
            <a:endParaRPr lang="en-US"/>
          </a:p>
          <a:p>
            <a:endParaRPr lang="en-US"/>
          </a:p>
        </p:txBody>
      </p:sp>
    </p:spTree>
    <p:extLst>
      <p:ext uri="{BB962C8B-B14F-4D97-AF65-F5344CB8AC3E}">
        <p14:creationId xmlns:p14="http://schemas.microsoft.com/office/powerpoint/2010/main" val="3912634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Widescreen</PresentationFormat>
  <Paragraphs>69</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Arial,Sans-Serif</vt:lpstr>
      <vt:lpstr>Calibri</vt:lpstr>
      <vt:lpstr>Slack-Lato</vt:lpstr>
      <vt:lpstr>Office Theme</vt:lpstr>
      <vt:lpstr>Prism Week One Project: KPI Dashboard</vt:lpstr>
      <vt:lpstr>PowerPoint Presentation</vt:lpstr>
      <vt:lpstr>Executive Summary</vt:lpstr>
      <vt:lpstr>Revenue Spike in Late 2021 Driven by Black Friday</vt:lpstr>
      <vt:lpstr>Black Friday Promotion Increased Sales Volume</vt:lpstr>
      <vt:lpstr>Google Ads Drove Highest ROAS, Meta Requires Optimisation</vt:lpstr>
      <vt:lpstr>Actionable Recommendations for Black Friday 2022</vt:lpstr>
      <vt:lpstr>Estimated Costs and Expected Impact</vt:lpstr>
      <vt:lpstr>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Ozair Mahmudee</dc:creator>
  <cp:lastModifiedBy>Tolu Ogunlade</cp:lastModifiedBy>
  <cp:revision>2</cp:revision>
  <dcterms:created xsi:type="dcterms:W3CDTF">2024-10-03T19:55:38Z</dcterms:created>
  <dcterms:modified xsi:type="dcterms:W3CDTF">2024-11-28T20:24:36Z</dcterms:modified>
</cp:coreProperties>
</file>