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15680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393626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143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177902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36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102136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125253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315824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259521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08CE1-24E9-4F8B-A5D7-39FC52D1058E}"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278163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C08CE1-24E9-4F8B-A5D7-39FC52D1058E}"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295598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C08CE1-24E9-4F8B-A5D7-39FC52D1058E}"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54465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C08CE1-24E9-4F8B-A5D7-39FC52D1058E}"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4032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08CE1-24E9-4F8B-A5D7-39FC52D1058E}"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80195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C08CE1-24E9-4F8B-A5D7-39FC52D1058E}"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395578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08CE1-24E9-4F8B-A5D7-39FC52D1058E}"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EB3A0-ACD1-4C67-8E5F-FBBAD6936CEA}" type="slidenum">
              <a:rPr lang="en-US" smtClean="0"/>
              <a:t>‹#›</a:t>
            </a:fld>
            <a:endParaRPr lang="en-US"/>
          </a:p>
        </p:txBody>
      </p:sp>
    </p:spTree>
    <p:extLst>
      <p:ext uri="{BB962C8B-B14F-4D97-AF65-F5344CB8AC3E}">
        <p14:creationId xmlns:p14="http://schemas.microsoft.com/office/powerpoint/2010/main" val="101970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C08CE1-24E9-4F8B-A5D7-39FC52D1058E}" type="datetimeFigureOut">
              <a:rPr lang="en-US" smtClean="0"/>
              <a:t>7/6/2025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BEB3A0-ACD1-4C67-8E5F-FBBAD6936CEA}" type="slidenum">
              <a:rPr lang="en-US" smtClean="0"/>
              <a:t>‹#›</a:t>
            </a:fld>
            <a:endParaRPr lang="en-US"/>
          </a:p>
        </p:txBody>
      </p:sp>
    </p:spTree>
    <p:extLst>
      <p:ext uri="{BB962C8B-B14F-4D97-AF65-F5344CB8AC3E}">
        <p14:creationId xmlns:p14="http://schemas.microsoft.com/office/powerpoint/2010/main" val="3977106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50E1-D988-4E60-9ABC-B846D42D6BC8}"/>
              </a:ext>
            </a:extLst>
          </p:cNvPr>
          <p:cNvSpPr>
            <a:spLocks noGrp="1"/>
          </p:cNvSpPr>
          <p:nvPr>
            <p:ph type="ctrTitle"/>
          </p:nvPr>
        </p:nvSpPr>
        <p:spPr/>
        <p:txBody>
          <a:bodyPr>
            <a:normAutofit/>
          </a:bodyPr>
          <a:lstStyle/>
          <a:p>
            <a:r>
              <a:rPr lang="en-US" sz="4800" b="1" dirty="0"/>
              <a:t>DATA ANALYSIS CAPSTONE PROJECT  </a:t>
            </a:r>
          </a:p>
        </p:txBody>
      </p:sp>
      <p:sp>
        <p:nvSpPr>
          <p:cNvPr id="3" name="Subtitle 2">
            <a:extLst>
              <a:ext uri="{FF2B5EF4-FFF2-40B4-BE49-F238E27FC236}">
                <a16:creationId xmlns:a16="http://schemas.microsoft.com/office/drawing/2014/main" id="{BE6A8DF3-6FBC-4D64-A913-B841CBCCDBF3}"/>
              </a:ext>
            </a:extLst>
          </p:cNvPr>
          <p:cNvSpPr>
            <a:spLocks noGrp="1"/>
          </p:cNvSpPr>
          <p:nvPr>
            <p:ph type="subTitle" idx="1"/>
          </p:nvPr>
        </p:nvSpPr>
        <p:spPr/>
        <p:txBody>
          <a:bodyPr>
            <a:normAutofit/>
          </a:bodyPr>
          <a:lstStyle/>
          <a:p>
            <a:r>
              <a:rPr lang="en-US" b="1" dirty="0"/>
              <a:t>Amazon Product Review Analysis &amp; </a:t>
            </a:r>
            <a:r>
              <a:rPr lang="en-US" b="1" dirty="0" err="1"/>
              <a:t>Palmora</a:t>
            </a:r>
            <a:r>
              <a:rPr lang="en-US" b="1" dirty="0"/>
              <a:t> Group HR Analysis  </a:t>
            </a:r>
          </a:p>
          <a:p>
            <a:r>
              <a:rPr lang="en-US" b="1" dirty="0"/>
              <a:t>Presented by: </a:t>
            </a:r>
            <a:r>
              <a:rPr lang="en-US" b="1" dirty="0" err="1"/>
              <a:t>Ogunleke</a:t>
            </a:r>
            <a:r>
              <a:rPr lang="en-US" b="1" dirty="0"/>
              <a:t> Janet </a:t>
            </a:r>
          </a:p>
        </p:txBody>
      </p:sp>
    </p:spTree>
    <p:extLst>
      <p:ext uri="{BB962C8B-B14F-4D97-AF65-F5344CB8AC3E}">
        <p14:creationId xmlns:p14="http://schemas.microsoft.com/office/powerpoint/2010/main" val="183622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Bonus Integration &amp; Calculations</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bonus rules table, initially presented in a wide format, was reshaped manually into a long format. It was then merged with the employee dataset using VLOOKUP based on the </a:t>
            </a:r>
            <a:r>
              <a:rPr lang="en-US" sz="2400" dirty="0" err="1"/>
              <a:t>LookupKey</a:t>
            </a:r>
            <a:r>
              <a:rPr lang="en-US" sz="2400" dirty="0"/>
              <a:t>. From this, Bonus Amount was calculated using the formula: Salary multiplied by Bonus Percentage. Total Compensation was subsequently calculated as the sum of Salary and Bonus. The resulting enriched dataset was then used for reporting and visualization within Excel.</a:t>
            </a:r>
          </a:p>
        </p:txBody>
      </p:sp>
    </p:spTree>
    <p:extLst>
      <p:ext uri="{BB962C8B-B14F-4D97-AF65-F5344CB8AC3E}">
        <p14:creationId xmlns:p14="http://schemas.microsoft.com/office/powerpoint/2010/main" val="118890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Visual Insights (</a:t>
            </a:r>
            <a:r>
              <a:rPr lang="en-US" dirty="0" err="1"/>
              <a:t>Palmora</a:t>
            </a:r>
            <a:r>
              <a:rPr lang="en-US" dirty="0"/>
              <a:t>)</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In terms of visual insights, multiple charts were created to highlight important trends. These included a stacked column chart showing Gender Distribution by Department, a bar chart comparing Average Salary by Gender, a column chart of Total Bonus by Department, and a clustered bar chart representing Performance Ratings by Gender.</a:t>
            </a:r>
          </a:p>
        </p:txBody>
      </p:sp>
    </p:spTree>
    <p:extLst>
      <p:ext uri="{BB962C8B-B14F-4D97-AF65-F5344CB8AC3E}">
        <p14:creationId xmlns:p14="http://schemas.microsoft.com/office/powerpoint/2010/main" val="45886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err="1"/>
              <a:t>Palmora</a:t>
            </a:r>
            <a:r>
              <a:rPr lang="en-US" dirty="0"/>
              <a:t> Dashboard Overview</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a:t>
            </a:r>
            <a:r>
              <a:rPr lang="en-US" sz="2400" dirty="0" err="1"/>
              <a:t>Palmora</a:t>
            </a:r>
            <a:r>
              <a:rPr lang="en-US" sz="2400" dirty="0"/>
              <a:t> HR dashboard was also constructed in Excel. It displayed KPIs such as Total Employees, Total Bonus Paid, and Average Salary. The dashboard included interactive slicers for Gender and Department, and visualized metrics such as salary band distribution and total compensation by region. This dashboard provided a clear and concise way to interpret HR metrics.</a:t>
            </a:r>
          </a:p>
        </p:txBody>
      </p:sp>
    </p:spTree>
    <p:extLst>
      <p:ext uri="{BB962C8B-B14F-4D97-AF65-F5344CB8AC3E}">
        <p14:creationId xmlns:p14="http://schemas.microsoft.com/office/powerpoint/2010/main" val="107609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Key Insights &amp; Recommendations</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lnSpcReduction="10000"/>
          </a:bodyPr>
          <a:lstStyle/>
          <a:p>
            <a:pPr algn="just"/>
            <a:r>
              <a:rPr lang="en-US" sz="2400" dirty="0"/>
              <a:t>From the Amazon analysis, it was observed that while discounts attract reviews, they do not always correlate with higher ratings. Moderately priced products tend to receive more reviews. In the </a:t>
            </a:r>
            <a:r>
              <a:rPr lang="en-US" sz="2400" dirty="0" err="1"/>
              <a:t>Palmora</a:t>
            </a:r>
            <a:r>
              <a:rPr lang="en-US" sz="2400" dirty="0"/>
              <a:t> HR analysis, Sales and Finance departments were identified as having the highest total compensation. There was also a noticeable gender imbalance in certain departments like Engineering and Legal. Based on the insights, it is recommended that </a:t>
            </a:r>
            <a:r>
              <a:rPr lang="en-US" sz="2400" dirty="0" err="1"/>
              <a:t>Palmora</a:t>
            </a:r>
            <a:r>
              <a:rPr lang="en-US" sz="2400" dirty="0"/>
              <a:t> Group reviews its bonus policy for fairness across departments and considers measures to balance gender representation.</a:t>
            </a:r>
          </a:p>
        </p:txBody>
      </p:sp>
    </p:spTree>
    <p:extLst>
      <p:ext uri="{BB962C8B-B14F-4D97-AF65-F5344CB8AC3E}">
        <p14:creationId xmlns:p14="http://schemas.microsoft.com/office/powerpoint/2010/main" val="98888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Tools &amp; Learnings</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primary tool used throughout this project was Excel. It was instrumental in cleaning, transforming, and analyzing data, as well as designing dashboards and visualizations. This capstone project helped build core skills such as merging data from multiple sources, applying business logic through computed fields, and translating raw data into meaningful stories through visual analysis.</a:t>
            </a:r>
          </a:p>
        </p:txBody>
      </p:sp>
    </p:spTree>
    <p:extLst>
      <p:ext uri="{BB962C8B-B14F-4D97-AF65-F5344CB8AC3E}">
        <p14:creationId xmlns:p14="http://schemas.microsoft.com/office/powerpoint/2010/main" val="403202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In conclusion, this capstone project simulated real-world data analysis workflows across two different domains: e-commerce and human resources. It emphasized the importance of data-driven insights in making informed business decisions. The project showcased the ability to clean, analyze, and present data in a professional and actionable manner.</a:t>
            </a:r>
          </a:p>
        </p:txBody>
      </p:sp>
    </p:spTree>
    <p:extLst>
      <p:ext uri="{BB962C8B-B14F-4D97-AF65-F5344CB8AC3E}">
        <p14:creationId xmlns:p14="http://schemas.microsoft.com/office/powerpoint/2010/main" val="152331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a:xfrm>
            <a:off x="2720796" y="2768600"/>
            <a:ext cx="6750408" cy="1320800"/>
          </a:xfrm>
        </p:spPr>
        <p:txBody>
          <a:bodyPr>
            <a:noAutofit/>
          </a:bodyPr>
          <a:lstStyle/>
          <a:p>
            <a:r>
              <a:rPr lang="en-US" sz="9600" dirty="0"/>
              <a:t> Thank You</a:t>
            </a:r>
          </a:p>
        </p:txBody>
      </p:sp>
    </p:spTree>
    <p:extLst>
      <p:ext uri="{BB962C8B-B14F-4D97-AF65-F5344CB8AC3E}">
        <p14:creationId xmlns:p14="http://schemas.microsoft.com/office/powerpoint/2010/main" val="42826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This capstone project consists of two comprehensive real-world case studies: Amazon Product Review Analysis and </a:t>
            </a:r>
            <a:r>
              <a:rPr lang="en-US" sz="2400" dirty="0" err="1"/>
              <a:t>Palmora</a:t>
            </a:r>
            <a:r>
              <a:rPr lang="en-US" sz="2400" dirty="0"/>
              <a:t> Group HR Analysis. Both projects were approached with a full data analysis pipeline, involving data cleaning, transformation, exploratory data analysis, visualization, and dashboard creation. The tools utilized during this project included Excel for interactive dashboards and </a:t>
            </a:r>
            <a:r>
              <a:rPr lang="en-US" sz="2400" dirty="0" err="1"/>
              <a:t>Jupyter</a:t>
            </a:r>
            <a:r>
              <a:rPr lang="en-US" sz="2400" dirty="0"/>
              <a:t> Notebook (Python) for deeper data manipulation and automation.</a:t>
            </a:r>
          </a:p>
        </p:txBody>
      </p:sp>
    </p:spTree>
    <p:extLst>
      <p:ext uri="{BB962C8B-B14F-4D97-AF65-F5344CB8AC3E}">
        <p14:creationId xmlns:p14="http://schemas.microsoft.com/office/powerpoint/2010/main" val="314456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Project 1 – Amazon Product Review Analysis: Overview</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first part of the capstone focused on analyzing Amazon product data. The objective was to extract meaningful insights from product reviews, ratings, discounts, and pricing data to support marketing strategies and product optimization. The dataset used was an Excel file containing various fields such as Product ID, Category, Price, Discounted Price, Number of Reviews, Ratings, and more.</a:t>
            </a:r>
          </a:p>
        </p:txBody>
      </p:sp>
    </p:spTree>
    <p:extLst>
      <p:ext uri="{BB962C8B-B14F-4D97-AF65-F5344CB8AC3E}">
        <p14:creationId xmlns:p14="http://schemas.microsoft.com/office/powerpoint/2010/main" val="196732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Data Cleaning &amp; Preparation (Amazon)</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In the cleaning and preparation phase, duplicates and null values were removed. Key calculations were performed to derive useful columns such as Discount Amount (Price minus Discounted Price), Average Discount Percentage, and Potential Revenue, which was calculated as Discounted Price multiplied by the Number of Reviews. Furthermore, the products were grouped into Price Buckets for better comparison and segmentation. These operations were carried out efficiently using Excel functions and filtering tools.</a:t>
            </a:r>
          </a:p>
        </p:txBody>
      </p:sp>
    </p:spTree>
    <p:extLst>
      <p:ext uri="{BB962C8B-B14F-4D97-AF65-F5344CB8AC3E}">
        <p14:creationId xmlns:p14="http://schemas.microsoft.com/office/powerpoint/2010/main" val="135754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Key Metrics &amp; Insights (Amazon)</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Key metrics and insights from the Amazon dataset included the total number of products analyzed, identification of the category with the highest average discount, and a listing of the top five products based on the number of reviews and ratings. The overall average rating across all products was also determined, offering a general impression of customer satisfaction.</a:t>
            </a:r>
          </a:p>
        </p:txBody>
      </p:sp>
    </p:spTree>
    <p:extLst>
      <p:ext uri="{BB962C8B-B14F-4D97-AF65-F5344CB8AC3E}">
        <p14:creationId xmlns:p14="http://schemas.microsoft.com/office/powerpoint/2010/main" val="297896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Visual Insights (Amazon)</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Visualizations played a crucial role in uncovering patterns within the data. Charts created included a column chart for the Top 10 Categories by Average Discount, a bar chart for the Top 5 Products by Rating and Reviews, a scatter plot to explore the relationship between Rating and Price, and a pie chart representing the distribution of products across various Price Buckets.</a:t>
            </a:r>
          </a:p>
        </p:txBody>
      </p:sp>
    </p:spTree>
    <p:extLst>
      <p:ext uri="{BB962C8B-B14F-4D97-AF65-F5344CB8AC3E}">
        <p14:creationId xmlns:p14="http://schemas.microsoft.com/office/powerpoint/2010/main" val="140661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Amazon Dashboard Overview</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A comprehensive dashboard was developed in Excel to present all key findings from the Amazon analysis. The dashboard featured essential KPIs such as Total Potential Revenue, Average Product Rating, and Total Number of Reviews. Interactive filters were added for Category and Price Bucket to allow dynamic exploration. The dashboard combined various visual formats including bar charts, pie charts, and KPI cards to provide a complete overview.</a:t>
            </a:r>
          </a:p>
        </p:txBody>
      </p:sp>
    </p:spTree>
    <p:extLst>
      <p:ext uri="{BB962C8B-B14F-4D97-AF65-F5344CB8AC3E}">
        <p14:creationId xmlns:p14="http://schemas.microsoft.com/office/powerpoint/2010/main" val="147360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Project 2 – </a:t>
            </a:r>
            <a:r>
              <a:rPr lang="en-US" dirty="0" err="1"/>
              <a:t>Palmora</a:t>
            </a:r>
            <a:r>
              <a:rPr lang="en-US" dirty="0"/>
              <a:t> Group HR Analysis: Overview</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second project focused on the </a:t>
            </a:r>
            <a:r>
              <a:rPr lang="en-US" sz="2400" dirty="0" err="1"/>
              <a:t>Palmora</a:t>
            </a:r>
            <a:r>
              <a:rPr lang="en-US" sz="2400" dirty="0"/>
              <a:t> Group HR Analysis. The objective was to analyze employee data to assess compensation structures, bonus distributions, and performance ratings. The datasets used included a CSV file containing employee records (such as salary, department, gender, location, and performance rating) and an Excel file defining bonus rules based on Department and Rating. All data processing, cleaning, analysis, and visualization tasks were performed entirely in Excel.</a:t>
            </a:r>
          </a:p>
        </p:txBody>
      </p:sp>
    </p:spTree>
    <p:extLst>
      <p:ext uri="{BB962C8B-B14F-4D97-AF65-F5344CB8AC3E}">
        <p14:creationId xmlns:p14="http://schemas.microsoft.com/office/powerpoint/2010/main" val="282911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7A1-AE8A-4FF2-9E91-32B8CF946076}"/>
              </a:ext>
            </a:extLst>
          </p:cNvPr>
          <p:cNvSpPr>
            <a:spLocks noGrp="1"/>
          </p:cNvSpPr>
          <p:nvPr>
            <p:ph type="title"/>
          </p:nvPr>
        </p:nvSpPr>
        <p:spPr/>
        <p:txBody>
          <a:bodyPr/>
          <a:lstStyle/>
          <a:p>
            <a:r>
              <a:rPr lang="en-US" dirty="0"/>
              <a:t>Data Cleaning in Excel (</a:t>
            </a:r>
            <a:r>
              <a:rPr lang="en-US" dirty="0" err="1"/>
              <a:t>Palmora</a:t>
            </a:r>
            <a:r>
              <a:rPr lang="en-US" dirty="0"/>
              <a:t>)</a:t>
            </a:r>
          </a:p>
        </p:txBody>
      </p:sp>
      <p:sp>
        <p:nvSpPr>
          <p:cNvPr id="3" name="Content Placeholder 2">
            <a:extLst>
              <a:ext uri="{FF2B5EF4-FFF2-40B4-BE49-F238E27FC236}">
                <a16:creationId xmlns:a16="http://schemas.microsoft.com/office/drawing/2014/main" id="{4E3D1049-F287-4A00-B927-8FAA97B739CE}"/>
              </a:ext>
            </a:extLst>
          </p:cNvPr>
          <p:cNvSpPr>
            <a:spLocks noGrp="1"/>
          </p:cNvSpPr>
          <p:nvPr>
            <p:ph idx="1"/>
          </p:nvPr>
        </p:nvSpPr>
        <p:spPr/>
        <p:txBody>
          <a:bodyPr>
            <a:normAutofit/>
          </a:bodyPr>
          <a:lstStyle/>
          <a:p>
            <a:pPr algn="just"/>
            <a:r>
              <a:rPr lang="en-US" sz="2400" dirty="0"/>
              <a:t>The data cleaning process included the removal of employees with zero salaries, exclusion of rows with missing or null department values, and replacement of blank gender entries with the label "Unspecified." Using Excel formulas, a new column was created called </a:t>
            </a:r>
            <a:r>
              <a:rPr lang="en-US" sz="2400" dirty="0" err="1"/>
              <a:t>LookupKey</a:t>
            </a:r>
            <a:r>
              <a:rPr lang="en-US" sz="2400" dirty="0"/>
              <a:t> by combining the Department and Rating fields, which allowed accurate merging with the bonus rules.</a:t>
            </a:r>
          </a:p>
        </p:txBody>
      </p:sp>
    </p:spTree>
    <p:extLst>
      <p:ext uri="{BB962C8B-B14F-4D97-AF65-F5344CB8AC3E}">
        <p14:creationId xmlns:p14="http://schemas.microsoft.com/office/powerpoint/2010/main" val="2402997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1072</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DATA ANALYSIS CAPSTONE PROJECT  </vt:lpstr>
      <vt:lpstr>Executive Summary</vt:lpstr>
      <vt:lpstr>Project 1 – Amazon Product Review Analysis: Overview</vt:lpstr>
      <vt:lpstr>Data Cleaning &amp; Preparation (Amazon)</vt:lpstr>
      <vt:lpstr>Key Metrics &amp; Insights (Amazon)</vt:lpstr>
      <vt:lpstr>Visual Insights (Amazon)</vt:lpstr>
      <vt:lpstr>Amazon Dashboard Overview</vt:lpstr>
      <vt:lpstr>Project 2 – Palmora Group HR Analysis: Overview</vt:lpstr>
      <vt:lpstr>Data Cleaning in Excel (Palmora)</vt:lpstr>
      <vt:lpstr>Bonus Integration &amp; Calculations</vt:lpstr>
      <vt:lpstr>Visual Insights (Palmora)</vt:lpstr>
      <vt:lpstr>Palmora Dashboard Overview</vt:lpstr>
      <vt:lpstr>Key Insights &amp; Recommendations</vt:lpstr>
      <vt:lpstr>Tools &amp; Learnings</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CAPSTONE PROJECT</dc:title>
  <dc:creator>USER</dc:creator>
  <cp:lastModifiedBy>USER</cp:lastModifiedBy>
  <cp:revision>2</cp:revision>
  <dcterms:created xsi:type="dcterms:W3CDTF">2025-07-06T09:40:53Z</dcterms:created>
  <dcterms:modified xsi:type="dcterms:W3CDTF">2025-07-06T09:55:34Z</dcterms:modified>
</cp:coreProperties>
</file>