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57571f39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57571f39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WEBSITE: (Landing page talk through) Toshe &amp; Jane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82eadb66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82eadb66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82eadb66c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82eadb66c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03258b1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03258b1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Toshe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49c0924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49c0924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Toshe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7fe97e4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7fe97e4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Jane&amp;Toshe -- </a:t>
            </a:r>
            <a:r>
              <a:rPr lang="en">
                <a:solidFill>
                  <a:schemeClr val="dk1"/>
                </a:solidFill>
              </a:rPr>
              <a:t>Sonal&amp;</a:t>
            </a:r>
            <a:r>
              <a:rPr lang="en"/>
              <a:t>Danielle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7fe97e4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7fe97e4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Jane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82eadb66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82eadb66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 Jane&amp;Toshe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826a9acc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826a9acc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WEBSITE: Danielle</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82eadb66c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82eadb66c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WEBSITE :SONAL</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6.gif"/><Relationship Id="rId4" Type="http://schemas.openxmlformats.org/officeDocument/2006/relationships/image" Target="../media/image2.jpg"/><Relationship Id="rId5" Type="http://schemas.openxmlformats.org/officeDocument/2006/relationships/image" Target="../media/image8.png"/><Relationship Id="rId6"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convertcsv.com/csv-to-geojson.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0"/>
            <a:ext cx="9144000" cy="2797200"/>
          </a:xfrm>
          <a:prstGeom prst="rect">
            <a:avLst/>
          </a:prstGeom>
          <a:solidFill>
            <a:srgbClr val="56222E"/>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Verdana"/>
                <a:ea typeface="Verdana"/>
                <a:cs typeface="Verdana"/>
                <a:sym typeface="Verdana"/>
              </a:rPr>
              <a:t>Female Workforce Participation and GDP Growth</a:t>
            </a:r>
            <a:endParaRPr>
              <a:solidFill>
                <a:srgbClr val="FFFFFF"/>
              </a:solidFill>
              <a:latin typeface="Verdana"/>
              <a:ea typeface="Verdana"/>
              <a:cs typeface="Verdana"/>
              <a:sym typeface="Verdana"/>
            </a:endParaRPr>
          </a:p>
        </p:txBody>
      </p:sp>
      <p:pic>
        <p:nvPicPr>
          <p:cNvPr id="55" name="Google Shape;55;p13"/>
          <p:cNvPicPr preferRelativeResize="0"/>
          <p:nvPr/>
        </p:nvPicPr>
        <p:blipFill>
          <a:blip r:embed="rId3">
            <a:alphaModFix/>
          </a:blip>
          <a:stretch>
            <a:fillRect/>
          </a:stretch>
        </p:blipFill>
        <p:spPr>
          <a:xfrm>
            <a:off x="0" y="2797201"/>
            <a:ext cx="9143997" cy="23463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F2F2">
            <a:alpha val="66290"/>
          </a:srgbClr>
        </a:solidFill>
      </p:bgPr>
    </p:bg>
    <p:spTree>
      <p:nvGrpSpPr>
        <p:cNvPr id="129" name="Shape 129"/>
        <p:cNvGrpSpPr/>
        <p:nvPr/>
      </p:nvGrpSpPr>
      <p:grpSpPr>
        <a:xfrm>
          <a:off x="0" y="0"/>
          <a:ext cx="0" cy="0"/>
          <a:chOff x="0" y="0"/>
          <a:chExt cx="0" cy="0"/>
        </a:xfrm>
      </p:grpSpPr>
      <p:sp>
        <p:nvSpPr>
          <p:cNvPr id="130" name="Google Shape;130;p22"/>
          <p:cNvSpPr txBox="1"/>
          <p:nvPr>
            <p:ph type="title"/>
          </p:nvPr>
        </p:nvSpPr>
        <p:spPr>
          <a:xfrm>
            <a:off x="0" y="0"/>
            <a:ext cx="9144000" cy="858900"/>
          </a:xfrm>
          <a:prstGeom prst="rect">
            <a:avLst/>
          </a:prstGeom>
          <a:solidFill>
            <a:srgbClr val="D69549"/>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rPr>
              <a:t>Summary</a:t>
            </a:r>
            <a:endParaRPr sz="2600">
              <a:solidFill>
                <a:srgbClr val="FFFFFF"/>
              </a:solidFill>
            </a:endParaRPr>
          </a:p>
        </p:txBody>
      </p:sp>
      <p:sp>
        <p:nvSpPr>
          <p:cNvPr id="131" name="Google Shape;131;p22"/>
          <p:cNvSpPr txBox="1"/>
          <p:nvPr/>
        </p:nvSpPr>
        <p:spPr>
          <a:xfrm rot="-5400000">
            <a:off x="-1662300" y="2521100"/>
            <a:ext cx="4294800" cy="970200"/>
          </a:xfrm>
          <a:prstGeom prst="rect">
            <a:avLst/>
          </a:prstGeom>
          <a:solidFill>
            <a:srgbClr val="56222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Verdana"/>
                <a:ea typeface="Verdana"/>
                <a:cs typeface="Verdana"/>
                <a:sym typeface="Verdana"/>
              </a:rPr>
              <a:t>&gt;&gt;&gt; Findings</a:t>
            </a:r>
            <a:endParaRPr sz="2400">
              <a:solidFill>
                <a:schemeClr val="lt1"/>
              </a:solidFill>
              <a:latin typeface="Verdana"/>
              <a:ea typeface="Verdana"/>
              <a:cs typeface="Verdana"/>
              <a:sym typeface="Verdana"/>
            </a:endParaRPr>
          </a:p>
        </p:txBody>
      </p:sp>
      <p:sp>
        <p:nvSpPr>
          <p:cNvPr id="132" name="Google Shape;132;p22"/>
          <p:cNvSpPr txBox="1"/>
          <p:nvPr/>
        </p:nvSpPr>
        <p:spPr>
          <a:xfrm>
            <a:off x="958100" y="867325"/>
            <a:ext cx="8185800" cy="42948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rgbClr val="000000"/>
              </a:buClr>
              <a:buSzPts val="1000"/>
              <a:buChar char="●"/>
            </a:pPr>
            <a:r>
              <a:rPr lang="en" sz="1000">
                <a:latin typeface="Verdana"/>
                <a:ea typeface="Verdana"/>
                <a:cs typeface="Verdana"/>
                <a:sym typeface="Verdana"/>
              </a:rPr>
              <a:t>Female workforce participation has increased steadily at a rate of 2.2%, and a 6.2% percentage change from 1990 to 2018</a:t>
            </a:r>
            <a:endParaRPr sz="1000">
              <a:latin typeface="Verdana"/>
              <a:ea typeface="Verdana"/>
              <a:cs typeface="Verdana"/>
              <a:sym typeface="Verdana"/>
            </a:endParaRPr>
          </a:p>
          <a:p>
            <a:pPr indent="0" lvl="0" marL="457200" rtl="0" algn="l">
              <a:lnSpc>
                <a:spcPct val="115000"/>
              </a:lnSpc>
              <a:spcBef>
                <a:spcPts val="1200"/>
              </a:spcBef>
              <a:spcAft>
                <a:spcPts val="0"/>
              </a:spcAft>
              <a:buNone/>
            </a:pPr>
            <a:r>
              <a:t/>
            </a:r>
            <a:endParaRPr sz="1000">
              <a:latin typeface="Verdana"/>
              <a:ea typeface="Verdana"/>
              <a:cs typeface="Verdana"/>
              <a:sym typeface="Verdana"/>
            </a:endParaRPr>
          </a:p>
          <a:p>
            <a:pPr indent="-292100" lvl="0" marL="457200" rtl="0" algn="l">
              <a:lnSpc>
                <a:spcPct val="115000"/>
              </a:lnSpc>
              <a:spcBef>
                <a:spcPts val="1200"/>
              </a:spcBef>
              <a:spcAft>
                <a:spcPts val="0"/>
              </a:spcAft>
              <a:buClr>
                <a:srgbClr val="000000"/>
              </a:buClr>
              <a:buSzPts val="1000"/>
              <a:buFont typeface="Verdana"/>
              <a:buChar char="●"/>
            </a:pPr>
            <a:r>
              <a:rPr lang="en" sz="1000">
                <a:latin typeface="Verdana"/>
                <a:ea typeface="Verdana"/>
                <a:cs typeface="Verdana"/>
                <a:sym typeface="Verdana"/>
              </a:rPr>
              <a:t>Only ~36% of the total workforce is female, which means a significant amount of women’s productive potential still remains untapped, and women are still an underutilized labor resource</a:t>
            </a:r>
            <a:endParaRPr sz="1000">
              <a:latin typeface="Verdana"/>
              <a:ea typeface="Verdana"/>
              <a:cs typeface="Verdana"/>
              <a:sym typeface="Verdana"/>
            </a:endParaRPr>
          </a:p>
          <a:p>
            <a:pPr indent="0" lvl="0" marL="457200" rtl="0" algn="l">
              <a:lnSpc>
                <a:spcPct val="115000"/>
              </a:lnSpc>
              <a:spcBef>
                <a:spcPts val="1600"/>
              </a:spcBef>
              <a:spcAft>
                <a:spcPts val="0"/>
              </a:spcAft>
              <a:buNone/>
            </a:pPr>
            <a:r>
              <a:t/>
            </a:r>
            <a:endParaRPr sz="1000">
              <a:latin typeface="Verdana"/>
              <a:ea typeface="Verdana"/>
              <a:cs typeface="Verdana"/>
              <a:sym typeface="Verdana"/>
            </a:endParaRPr>
          </a:p>
          <a:p>
            <a:pPr indent="-292100" lvl="0" marL="457200" rtl="0" algn="l">
              <a:lnSpc>
                <a:spcPct val="115000"/>
              </a:lnSpc>
              <a:spcBef>
                <a:spcPts val="1600"/>
              </a:spcBef>
              <a:spcAft>
                <a:spcPts val="0"/>
              </a:spcAft>
              <a:buClr>
                <a:srgbClr val="000000"/>
              </a:buClr>
              <a:buSzPts val="1000"/>
              <a:buFont typeface="Verdana"/>
              <a:buChar char="●"/>
            </a:pPr>
            <a:r>
              <a:rPr lang="en" sz="1000">
                <a:latin typeface="Verdana"/>
                <a:ea typeface="Verdana"/>
                <a:cs typeface="Verdana"/>
                <a:sym typeface="Verdana"/>
              </a:rPr>
              <a:t>Global GDP has also grown substantially throughout the decades. However factors such as depressions and recessions produce rapid declines in global GDP growth in select years</a:t>
            </a:r>
            <a:endParaRPr sz="1000">
              <a:latin typeface="Verdana"/>
              <a:ea typeface="Verdana"/>
              <a:cs typeface="Verdana"/>
              <a:sym typeface="Verdana"/>
            </a:endParaRPr>
          </a:p>
          <a:p>
            <a:pPr indent="0" lvl="0" marL="457200" rtl="0" algn="l">
              <a:lnSpc>
                <a:spcPct val="115000"/>
              </a:lnSpc>
              <a:spcBef>
                <a:spcPts val="1600"/>
              </a:spcBef>
              <a:spcAft>
                <a:spcPts val="0"/>
              </a:spcAft>
              <a:buNone/>
            </a:pPr>
            <a:r>
              <a:t/>
            </a:r>
            <a:endParaRPr sz="1000">
              <a:latin typeface="Verdana"/>
              <a:ea typeface="Verdana"/>
              <a:cs typeface="Verdana"/>
              <a:sym typeface="Verdana"/>
            </a:endParaRPr>
          </a:p>
          <a:p>
            <a:pPr indent="-292100" lvl="0" marL="457200" rtl="0" algn="l">
              <a:lnSpc>
                <a:spcPct val="115000"/>
              </a:lnSpc>
              <a:spcBef>
                <a:spcPts val="1600"/>
              </a:spcBef>
              <a:spcAft>
                <a:spcPts val="0"/>
              </a:spcAft>
              <a:buClr>
                <a:srgbClr val="000000"/>
              </a:buClr>
              <a:buSzPts val="1000"/>
              <a:buFont typeface="Verdana"/>
              <a:buChar char="●"/>
            </a:pPr>
            <a:r>
              <a:rPr lang="en" sz="1000">
                <a:latin typeface="Verdana"/>
                <a:ea typeface="Verdana"/>
                <a:cs typeface="Verdana"/>
                <a:sym typeface="Verdana"/>
              </a:rPr>
              <a:t>Women’s labor force participation and GDP growth vary across countries and continents</a:t>
            </a:r>
            <a:endParaRPr sz="1000">
              <a:latin typeface="Verdana"/>
              <a:ea typeface="Verdana"/>
              <a:cs typeface="Verdana"/>
              <a:sym typeface="Verdana"/>
            </a:endParaRPr>
          </a:p>
          <a:p>
            <a:pPr indent="0" lvl="0" marL="457200" rtl="0" algn="l">
              <a:lnSpc>
                <a:spcPct val="115000"/>
              </a:lnSpc>
              <a:spcBef>
                <a:spcPts val="1600"/>
              </a:spcBef>
              <a:spcAft>
                <a:spcPts val="0"/>
              </a:spcAft>
              <a:buNone/>
            </a:pPr>
            <a:r>
              <a:t/>
            </a:r>
            <a:endParaRPr sz="1000">
              <a:latin typeface="Verdana"/>
              <a:ea typeface="Verdana"/>
              <a:cs typeface="Verdana"/>
              <a:sym typeface="Verdana"/>
            </a:endParaRPr>
          </a:p>
          <a:p>
            <a:pPr indent="-292100" lvl="0" marL="457200" rtl="0" algn="l">
              <a:lnSpc>
                <a:spcPct val="115000"/>
              </a:lnSpc>
              <a:spcBef>
                <a:spcPts val="1600"/>
              </a:spcBef>
              <a:spcAft>
                <a:spcPts val="0"/>
              </a:spcAft>
              <a:buClr>
                <a:srgbClr val="000000"/>
              </a:buClr>
              <a:buSzPts val="1000"/>
              <a:buFont typeface="Verdana"/>
              <a:buChar char="●"/>
            </a:pPr>
            <a:r>
              <a:rPr lang="en" sz="1000">
                <a:latin typeface="Verdana"/>
                <a:ea typeface="Verdana"/>
                <a:cs typeface="Verdana"/>
                <a:sym typeface="Verdana"/>
              </a:rPr>
              <a:t>There are several factors that contribute to GDP growth. While there is no direct line between female workforce participation growth and GDP growth, it is a well known fact that high female workforce participation leads to an increase in workforce activity, and an increase in workforce activity inevitably leads to economic growth</a:t>
            </a:r>
            <a:endParaRPr sz="1000">
              <a:latin typeface="Verdana"/>
              <a:ea typeface="Verdana"/>
              <a:cs typeface="Verdana"/>
              <a:sym typeface="Verdana"/>
            </a:endParaRPr>
          </a:p>
          <a:p>
            <a:pPr indent="0" lvl="0" marL="0" rtl="0" algn="l">
              <a:spcBef>
                <a:spcPts val="1600"/>
              </a:spcBef>
              <a:spcAft>
                <a:spcPts val="0"/>
              </a:spcAft>
              <a:buNone/>
            </a:pPr>
            <a:r>
              <a:t/>
            </a:r>
            <a:endParaRPr sz="1000">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idx="1" type="body"/>
          </p:nvPr>
        </p:nvSpPr>
        <p:spPr>
          <a:xfrm>
            <a:off x="0" y="1893950"/>
            <a:ext cx="9144000" cy="3249600"/>
          </a:xfrm>
          <a:prstGeom prst="rect">
            <a:avLst/>
          </a:prstGeom>
          <a:solidFill>
            <a:srgbClr val="D69549"/>
          </a:solidFill>
        </p:spPr>
        <p:txBody>
          <a:bodyPr anchorCtr="0" anchor="ctr" bIns="91425" lIns="91425" spcFirstLastPara="1" rIns="91425" wrap="square" tIns="91425">
            <a:noAutofit/>
          </a:bodyPr>
          <a:lstStyle/>
          <a:p>
            <a:pPr indent="0" lvl="0" marL="0" rtl="0" algn="ctr">
              <a:spcBef>
                <a:spcPts val="0"/>
              </a:spcBef>
              <a:spcAft>
                <a:spcPts val="1600"/>
              </a:spcAft>
              <a:buNone/>
            </a:pPr>
            <a:r>
              <a:rPr lang="en" sz="4800">
                <a:solidFill>
                  <a:schemeClr val="lt1"/>
                </a:solidFill>
                <a:latin typeface="Verdana"/>
                <a:ea typeface="Verdana"/>
                <a:cs typeface="Verdana"/>
                <a:sym typeface="Verdana"/>
              </a:rPr>
              <a:t>THANK YOU</a:t>
            </a:r>
            <a:endParaRPr sz="4800">
              <a:solidFill>
                <a:schemeClr val="lt1"/>
              </a:solidFill>
              <a:latin typeface="Verdana"/>
              <a:ea typeface="Verdana"/>
              <a:cs typeface="Verdana"/>
              <a:sym typeface="Verdana"/>
            </a:endParaRPr>
          </a:p>
        </p:txBody>
      </p:sp>
      <p:pic>
        <p:nvPicPr>
          <p:cNvPr id="138" name="Google Shape;138;p23"/>
          <p:cNvPicPr preferRelativeResize="0"/>
          <p:nvPr/>
        </p:nvPicPr>
        <p:blipFill>
          <a:blip r:embed="rId3">
            <a:alphaModFix/>
          </a:blip>
          <a:stretch>
            <a:fillRect/>
          </a:stretch>
        </p:blipFill>
        <p:spPr>
          <a:xfrm>
            <a:off x="0" y="3"/>
            <a:ext cx="9143998" cy="18939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AA095"/>
        </a:solidFill>
      </p:bgPr>
    </p:bg>
    <p:spTree>
      <p:nvGrpSpPr>
        <p:cNvPr id="59" name="Shape 59"/>
        <p:cNvGrpSpPr/>
        <p:nvPr/>
      </p:nvGrpSpPr>
      <p:grpSpPr>
        <a:xfrm>
          <a:off x="0" y="0"/>
          <a:ext cx="0" cy="0"/>
          <a:chOff x="0" y="0"/>
          <a:chExt cx="0" cy="0"/>
        </a:xfrm>
      </p:grpSpPr>
      <p:sp>
        <p:nvSpPr>
          <p:cNvPr id="60" name="Google Shape;60;p14"/>
          <p:cNvSpPr txBox="1"/>
          <p:nvPr/>
        </p:nvSpPr>
        <p:spPr>
          <a:xfrm rot="-5400000">
            <a:off x="-2096700" y="2086700"/>
            <a:ext cx="5163600" cy="970200"/>
          </a:xfrm>
          <a:prstGeom prst="rect">
            <a:avLst/>
          </a:prstGeom>
          <a:solidFill>
            <a:srgbClr val="D6954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Verdana"/>
                <a:ea typeface="Verdana"/>
                <a:cs typeface="Verdana"/>
                <a:sym typeface="Verdana"/>
              </a:rPr>
              <a:t>&gt;&gt;&gt; The Team</a:t>
            </a:r>
            <a:endParaRPr sz="2400">
              <a:solidFill>
                <a:schemeClr val="lt1"/>
              </a:solidFill>
              <a:latin typeface="Verdana"/>
              <a:ea typeface="Verdana"/>
              <a:cs typeface="Verdana"/>
              <a:sym typeface="Verdana"/>
            </a:endParaRPr>
          </a:p>
        </p:txBody>
      </p:sp>
      <p:sp>
        <p:nvSpPr>
          <p:cNvPr id="61" name="Google Shape;61;p14"/>
          <p:cNvSpPr txBox="1"/>
          <p:nvPr/>
        </p:nvSpPr>
        <p:spPr>
          <a:xfrm>
            <a:off x="6730325" y="1778200"/>
            <a:ext cx="1609200" cy="651300"/>
          </a:xfrm>
          <a:prstGeom prst="rect">
            <a:avLst/>
          </a:prstGeom>
          <a:solidFill>
            <a:srgbClr val="56222E"/>
          </a:solidFill>
          <a:ln cap="flat" cmpd="dbl" w="38100">
            <a:solidFill>
              <a:srgbClr val="D6954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chemeClr val="lt1"/>
                </a:solidFill>
                <a:latin typeface="Verdana"/>
                <a:ea typeface="Verdana"/>
                <a:cs typeface="Verdana"/>
                <a:sym typeface="Verdana"/>
              </a:rPr>
              <a:t>Toshe</a:t>
            </a:r>
            <a:endParaRPr b="1" sz="700">
              <a:solidFill>
                <a:schemeClr val="lt1"/>
              </a:solidFill>
              <a:latin typeface="Verdana"/>
              <a:ea typeface="Verdana"/>
              <a:cs typeface="Verdana"/>
              <a:sym typeface="Verdana"/>
            </a:endParaRPr>
          </a:p>
          <a:p>
            <a:pPr indent="0" lvl="0" marL="0" rtl="0" algn="ctr">
              <a:spcBef>
                <a:spcPts val="0"/>
              </a:spcBef>
              <a:spcAft>
                <a:spcPts val="0"/>
              </a:spcAft>
              <a:buNone/>
            </a:pPr>
            <a:r>
              <a:rPr i="1" lang="en" sz="600">
                <a:solidFill>
                  <a:schemeClr val="lt1"/>
                </a:solidFill>
                <a:latin typeface="Verdana"/>
                <a:ea typeface="Verdana"/>
                <a:cs typeface="Verdana"/>
                <a:sym typeface="Verdana"/>
              </a:rPr>
              <a:t>Name</a:t>
            </a:r>
            <a:endParaRPr i="1" sz="600">
              <a:solidFill>
                <a:schemeClr val="lt1"/>
              </a:solidFill>
              <a:latin typeface="Verdana"/>
              <a:ea typeface="Verdana"/>
              <a:cs typeface="Verdana"/>
              <a:sym typeface="Verdana"/>
            </a:endParaRPr>
          </a:p>
          <a:p>
            <a:pPr indent="0" lvl="0" marL="0" rtl="0" algn="ctr">
              <a:spcBef>
                <a:spcPts val="0"/>
              </a:spcBef>
              <a:spcAft>
                <a:spcPts val="0"/>
              </a:spcAft>
              <a:buNone/>
            </a:pPr>
            <a:r>
              <a:t/>
            </a:r>
            <a:endParaRPr sz="300">
              <a:solidFill>
                <a:schemeClr val="lt1"/>
              </a:solidFill>
              <a:latin typeface="Verdana"/>
              <a:ea typeface="Verdana"/>
              <a:cs typeface="Verdana"/>
              <a:sym typeface="Verdana"/>
            </a:endParaRPr>
          </a:p>
          <a:p>
            <a:pPr indent="0" lvl="0" marL="0" rtl="0" algn="ctr">
              <a:spcBef>
                <a:spcPts val="0"/>
              </a:spcBef>
              <a:spcAft>
                <a:spcPts val="0"/>
              </a:spcAft>
              <a:buNone/>
            </a:pPr>
            <a:r>
              <a:rPr b="1" lang="en" sz="700">
                <a:solidFill>
                  <a:schemeClr val="lt1"/>
                </a:solidFill>
                <a:latin typeface="Verdana"/>
                <a:ea typeface="Verdana"/>
                <a:cs typeface="Verdana"/>
                <a:sym typeface="Verdana"/>
              </a:rPr>
              <a:t>Audre Lorde &amp; </a:t>
            </a:r>
            <a:r>
              <a:rPr b="1" lang="en" sz="700">
                <a:solidFill>
                  <a:schemeClr val="lt1"/>
                </a:solidFill>
                <a:latin typeface="Verdana"/>
                <a:ea typeface="Verdana"/>
                <a:cs typeface="Verdana"/>
                <a:sym typeface="Verdana"/>
              </a:rPr>
              <a:t>Michelle Obama</a:t>
            </a:r>
            <a:endParaRPr b="1" sz="700">
              <a:solidFill>
                <a:schemeClr val="lt1"/>
              </a:solidFill>
              <a:latin typeface="Verdana"/>
              <a:ea typeface="Verdana"/>
              <a:cs typeface="Verdana"/>
              <a:sym typeface="Verdana"/>
            </a:endParaRPr>
          </a:p>
          <a:p>
            <a:pPr indent="0" lvl="0" marL="0" rtl="0" algn="ctr">
              <a:spcBef>
                <a:spcPts val="0"/>
              </a:spcBef>
              <a:spcAft>
                <a:spcPts val="0"/>
              </a:spcAft>
              <a:buNone/>
            </a:pPr>
            <a:r>
              <a:rPr i="1" lang="en" sz="500">
                <a:solidFill>
                  <a:schemeClr val="lt1"/>
                </a:solidFill>
                <a:latin typeface="Verdana"/>
                <a:ea typeface="Verdana"/>
                <a:cs typeface="Verdana"/>
                <a:sym typeface="Verdana"/>
              </a:rPr>
              <a:t>Favorite Female Role Model(s)</a:t>
            </a:r>
            <a:endParaRPr i="1" sz="500">
              <a:solidFill>
                <a:schemeClr val="lt1"/>
              </a:solidFill>
              <a:latin typeface="Verdana"/>
              <a:ea typeface="Verdana"/>
              <a:cs typeface="Verdana"/>
              <a:sym typeface="Verdana"/>
            </a:endParaRPr>
          </a:p>
        </p:txBody>
      </p:sp>
      <p:pic>
        <p:nvPicPr>
          <p:cNvPr id="62" name="Google Shape;62;p14"/>
          <p:cNvPicPr preferRelativeResize="0"/>
          <p:nvPr/>
        </p:nvPicPr>
        <p:blipFill>
          <a:blip r:embed="rId3">
            <a:alphaModFix/>
          </a:blip>
          <a:stretch>
            <a:fillRect/>
          </a:stretch>
        </p:blipFill>
        <p:spPr>
          <a:xfrm>
            <a:off x="6730325" y="69150"/>
            <a:ext cx="1608700" cy="1608724"/>
          </a:xfrm>
          <a:prstGeom prst="rect">
            <a:avLst/>
          </a:prstGeom>
          <a:noFill/>
          <a:ln cap="rnd" cmpd="dbl" w="38100">
            <a:solidFill>
              <a:srgbClr val="56222E"/>
            </a:solidFill>
            <a:prstDash val="solid"/>
            <a:round/>
            <a:headEnd len="sm" w="sm" type="none"/>
            <a:tailEnd len="sm" w="sm" type="none"/>
          </a:ln>
        </p:spPr>
      </p:pic>
      <p:sp>
        <p:nvSpPr>
          <p:cNvPr id="63" name="Google Shape;63;p14"/>
          <p:cNvSpPr txBox="1"/>
          <p:nvPr/>
        </p:nvSpPr>
        <p:spPr>
          <a:xfrm>
            <a:off x="6730325" y="4381975"/>
            <a:ext cx="1609200" cy="651300"/>
          </a:xfrm>
          <a:prstGeom prst="rect">
            <a:avLst/>
          </a:prstGeom>
          <a:solidFill>
            <a:srgbClr val="56222E"/>
          </a:solidFill>
          <a:ln cap="flat" cmpd="dbl" w="38100">
            <a:solidFill>
              <a:srgbClr val="D6954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Verdana"/>
                <a:ea typeface="Verdana"/>
                <a:cs typeface="Verdana"/>
                <a:sym typeface="Verdana"/>
              </a:rPr>
              <a:t>Sonal</a:t>
            </a:r>
            <a:endParaRPr b="1" sz="800">
              <a:solidFill>
                <a:schemeClr val="lt1"/>
              </a:solidFill>
              <a:latin typeface="Verdana"/>
              <a:ea typeface="Verdana"/>
              <a:cs typeface="Verdana"/>
              <a:sym typeface="Verdana"/>
            </a:endParaRPr>
          </a:p>
          <a:p>
            <a:pPr indent="0" lvl="0" marL="0" rtl="0" algn="ctr">
              <a:spcBef>
                <a:spcPts val="0"/>
              </a:spcBef>
              <a:spcAft>
                <a:spcPts val="0"/>
              </a:spcAft>
              <a:buNone/>
            </a:pPr>
            <a:r>
              <a:rPr i="1" lang="en" sz="700">
                <a:solidFill>
                  <a:schemeClr val="lt1"/>
                </a:solidFill>
                <a:latin typeface="Verdana"/>
                <a:ea typeface="Verdana"/>
                <a:cs typeface="Verdana"/>
                <a:sym typeface="Verdana"/>
              </a:rPr>
              <a:t>Name</a:t>
            </a:r>
            <a:endParaRPr i="1" sz="700">
              <a:solidFill>
                <a:schemeClr val="lt1"/>
              </a:solidFill>
              <a:latin typeface="Verdana"/>
              <a:ea typeface="Verdana"/>
              <a:cs typeface="Verdana"/>
              <a:sym typeface="Verdana"/>
            </a:endParaRPr>
          </a:p>
          <a:p>
            <a:pPr indent="0" lvl="0" marL="0" rtl="0" algn="ctr">
              <a:spcBef>
                <a:spcPts val="0"/>
              </a:spcBef>
              <a:spcAft>
                <a:spcPts val="0"/>
              </a:spcAft>
              <a:buNone/>
            </a:pPr>
            <a:r>
              <a:t/>
            </a:r>
            <a:endParaRPr sz="400">
              <a:solidFill>
                <a:schemeClr val="lt1"/>
              </a:solidFill>
              <a:latin typeface="Verdana"/>
              <a:ea typeface="Verdana"/>
              <a:cs typeface="Verdana"/>
              <a:sym typeface="Verdana"/>
            </a:endParaRPr>
          </a:p>
          <a:p>
            <a:pPr indent="0" lvl="0" marL="0" rtl="0" algn="ctr">
              <a:spcBef>
                <a:spcPts val="0"/>
              </a:spcBef>
              <a:spcAft>
                <a:spcPts val="0"/>
              </a:spcAft>
              <a:buNone/>
            </a:pPr>
            <a:r>
              <a:rPr b="1" lang="en" sz="800">
                <a:solidFill>
                  <a:schemeClr val="lt1"/>
                </a:solidFill>
                <a:latin typeface="Verdana"/>
                <a:ea typeface="Verdana"/>
                <a:cs typeface="Verdana"/>
                <a:sym typeface="Verdana"/>
              </a:rPr>
              <a:t>Kate Middleton</a:t>
            </a:r>
            <a:endParaRPr b="1" sz="800">
              <a:solidFill>
                <a:schemeClr val="lt1"/>
              </a:solidFill>
              <a:latin typeface="Verdana"/>
              <a:ea typeface="Verdana"/>
              <a:cs typeface="Verdana"/>
              <a:sym typeface="Verdana"/>
            </a:endParaRPr>
          </a:p>
          <a:p>
            <a:pPr indent="0" lvl="0" marL="0" rtl="0" algn="ctr">
              <a:spcBef>
                <a:spcPts val="0"/>
              </a:spcBef>
              <a:spcAft>
                <a:spcPts val="0"/>
              </a:spcAft>
              <a:buNone/>
            </a:pPr>
            <a:r>
              <a:rPr i="1" lang="en" sz="600">
                <a:solidFill>
                  <a:schemeClr val="lt1"/>
                </a:solidFill>
                <a:latin typeface="Verdana"/>
                <a:ea typeface="Verdana"/>
                <a:cs typeface="Verdana"/>
                <a:sym typeface="Verdana"/>
              </a:rPr>
              <a:t>Favorite Female Role Model</a:t>
            </a:r>
            <a:endParaRPr i="1" sz="600">
              <a:solidFill>
                <a:schemeClr val="lt1"/>
              </a:solidFill>
              <a:latin typeface="Verdana"/>
              <a:ea typeface="Verdana"/>
              <a:cs typeface="Verdana"/>
              <a:sym typeface="Verdana"/>
            </a:endParaRPr>
          </a:p>
        </p:txBody>
      </p:sp>
      <p:sp>
        <p:nvSpPr>
          <p:cNvPr id="64" name="Google Shape;64;p14"/>
          <p:cNvSpPr txBox="1"/>
          <p:nvPr/>
        </p:nvSpPr>
        <p:spPr>
          <a:xfrm>
            <a:off x="1684500" y="1778200"/>
            <a:ext cx="1609200" cy="651300"/>
          </a:xfrm>
          <a:prstGeom prst="rect">
            <a:avLst/>
          </a:prstGeom>
          <a:solidFill>
            <a:srgbClr val="56222E"/>
          </a:solidFill>
          <a:ln cap="flat" cmpd="dbl" w="38100">
            <a:solidFill>
              <a:srgbClr val="D6954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Verdana"/>
                <a:ea typeface="Verdana"/>
                <a:cs typeface="Verdana"/>
                <a:sym typeface="Verdana"/>
              </a:rPr>
              <a:t>Danielle</a:t>
            </a:r>
            <a:endParaRPr b="1" sz="800">
              <a:solidFill>
                <a:schemeClr val="lt1"/>
              </a:solidFill>
              <a:latin typeface="Verdana"/>
              <a:ea typeface="Verdana"/>
              <a:cs typeface="Verdana"/>
              <a:sym typeface="Verdana"/>
            </a:endParaRPr>
          </a:p>
          <a:p>
            <a:pPr indent="0" lvl="0" marL="0" rtl="0" algn="ctr">
              <a:spcBef>
                <a:spcPts val="0"/>
              </a:spcBef>
              <a:spcAft>
                <a:spcPts val="0"/>
              </a:spcAft>
              <a:buNone/>
            </a:pPr>
            <a:r>
              <a:rPr i="1" lang="en" sz="700">
                <a:solidFill>
                  <a:schemeClr val="lt1"/>
                </a:solidFill>
                <a:latin typeface="Verdana"/>
                <a:ea typeface="Verdana"/>
                <a:cs typeface="Verdana"/>
                <a:sym typeface="Verdana"/>
              </a:rPr>
              <a:t>Name</a:t>
            </a:r>
            <a:endParaRPr i="1" sz="700">
              <a:solidFill>
                <a:schemeClr val="lt1"/>
              </a:solidFill>
              <a:latin typeface="Verdana"/>
              <a:ea typeface="Verdana"/>
              <a:cs typeface="Verdana"/>
              <a:sym typeface="Verdana"/>
            </a:endParaRPr>
          </a:p>
          <a:p>
            <a:pPr indent="0" lvl="0" marL="0" rtl="0" algn="ctr">
              <a:spcBef>
                <a:spcPts val="0"/>
              </a:spcBef>
              <a:spcAft>
                <a:spcPts val="0"/>
              </a:spcAft>
              <a:buNone/>
            </a:pPr>
            <a:r>
              <a:t/>
            </a:r>
            <a:endParaRPr sz="400">
              <a:solidFill>
                <a:schemeClr val="lt1"/>
              </a:solidFill>
              <a:latin typeface="Verdana"/>
              <a:ea typeface="Verdana"/>
              <a:cs typeface="Verdana"/>
              <a:sym typeface="Verdana"/>
            </a:endParaRPr>
          </a:p>
          <a:p>
            <a:pPr indent="0" lvl="0" marL="0" rtl="0" algn="ctr">
              <a:spcBef>
                <a:spcPts val="0"/>
              </a:spcBef>
              <a:spcAft>
                <a:spcPts val="0"/>
              </a:spcAft>
              <a:buNone/>
            </a:pPr>
            <a:r>
              <a:rPr b="1" lang="en" sz="800">
                <a:solidFill>
                  <a:schemeClr val="lt1"/>
                </a:solidFill>
                <a:latin typeface="Verdana"/>
                <a:ea typeface="Verdana"/>
                <a:cs typeface="Verdana"/>
                <a:sym typeface="Verdana"/>
              </a:rPr>
              <a:t>Chriselle Lim</a:t>
            </a:r>
            <a:endParaRPr b="1" sz="800">
              <a:solidFill>
                <a:schemeClr val="lt1"/>
              </a:solidFill>
              <a:latin typeface="Verdana"/>
              <a:ea typeface="Verdana"/>
              <a:cs typeface="Verdana"/>
              <a:sym typeface="Verdana"/>
            </a:endParaRPr>
          </a:p>
          <a:p>
            <a:pPr indent="0" lvl="0" marL="0" rtl="0" algn="ctr">
              <a:spcBef>
                <a:spcPts val="0"/>
              </a:spcBef>
              <a:spcAft>
                <a:spcPts val="0"/>
              </a:spcAft>
              <a:buNone/>
            </a:pPr>
            <a:r>
              <a:rPr i="1" lang="en" sz="600">
                <a:solidFill>
                  <a:schemeClr val="lt1"/>
                </a:solidFill>
                <a:latin typeface="Verdana"/>
                <a:ea typeface="Verdana"/>
                <a:cs typeface="Verdana"/>
                <a:sym typeface="Verdana"/>
              </a:rPr>
              <a:t>Favorite Female Role Model</a:t>
            </a:r>
            <a:endParaRPr i="1" sz="600">
              <a:solidFill>
                <a:schemeClr val="lt1"/>
              </a:solidFill>
              <a:latin typeface="Verdana"/>
              <a:ea typeface="Verdana"/>
              <a:cs typeface="Verdana"/>
              <a:sym typeface="Verdana"/>
            </a:endParaRPr>
          </a:p>
        </p:txBody>
      </p:sp>
      <p:pic>
        <p:nvPicPr>
          <p:cNvPr id="65" name="Google Shape;65;p14"/>
          <p:cNvPicPr preferRelativeResize="0"/>
          <p:nvPr/>
        </p:nvPicPr>
        <p:blipFill rotWithShape="1">
          <a:blip r:embed="rId4">
            <a:alphaModFix/>
          </a:blip>
          <a:srcRect b="0" l="0" r="0" t="0"/>
          <a:stretch/>
        </p:blipFill>
        <p:spPr>
          <a:xfrm>
            <a:off x="1684500" y="69150"/>
            <a:ext cx="1608700" cy="1608724"/>
          </a:xfrm>
          <a:prstGeom prst="rect">
            <a:avLst/>
          </a:prstGeom>
          <a:noFill/>
          <a:ln cap="rnd" cmpd="dbl" w="38100">
            <a:solidFill>
              <a:srgbClr val="56222E"/>
            </a:solidFill>
            <a:prstDash val="solid"/>
            <a:round/>
            <a:headEnd len="sm" w="sm" type="none"/>
            <a:tailEnd len="sm" w="sm" type="none"/>
          </a:ln>
        </p:spPr>
      </p:pic>
      <p:sp>
        <p:nvSpPr>
          <p:cNvPr id="66" name="Google Shape;66;p14"/>
          <p:cNvSpPr txBox="1"/>
          <p:nvPr/>
        </p:nvSpPr>
        <p:spPr>
          <a:xfrm>
            <a:off x="1684500" y="4381975"/>
            <a:ext cx="1609200" cy="651300"/>
          </a:xfrm>
          <a:prstGeom prst="rect">
            <a:avLst/>
          </a:prstGeom>
          <a:solidFill>
            <a:srgbClr val="56222E"/>
          </a:solidFill>
          <a:ln cap="flat" cmpd="dbl" w="38100">
            <a:solidFill>
              <a:srgbClr val="D6954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chemeClr val="lt1"/>
                </a:solidFill>
                <a:latin typeface="Verdana"/>
                <a:ea typeface="Verdana"/>
                <a:cs typeface="Verdana"/>
                <a:sym typeface="Verdana"/>
              </a:rPr>
              <a:t>Jane</a:t>
            </a:r>
            <a:endParaRPr b="1" sz="700">
              <a:solidFill>
                <a:schemeClr val="lt1"/>
              </a:solidFill>
              <a:latin typeface="Verdana"/>
              <a:ea typeface="Verdana"/>
              <a:cs typeface="Verdana"/>
              <a:sym typeface="Verdana"/>
            </a:endParaRPr>
          </a:p>
          <a:p>
            <a:pPr indent="0" lvl="0" marL="0" rtl="0" algn="ctr">
              <a:spcBef>
                <a:spcPts val="0"/>
              </a:spcBef>
              <a:spcAft>
                <a:spcPts val="0"/>
              </a:spcAft>
              <a:buNone/>
            </a:pPr>
            <a:r>
              <a:rPr i="1" lang="en" sz="600">
                <a:solidFill>
                  <a:schemeClr val="lt1"/>
                </a:solidFill>
                <a:latin typeface="Verdana"/>
                <a:ea typeface="Verdana"/>
                <a:cs typeface="Verdana"/>
                <a:sym typeface="Verdana"/>
              </a:rPr>
              <a:t>Name</a:t>
            </a:r>
            <a:endParaRPr i="1" sz="600">
              <a:solidFill>
                <a:schemeClr val="lt1"/>
              </a:solidFill>
              <a:latin typeface="Verdana"/>
              <a:ea typeface="Verdana"/>
              <a:cs typeface="Verdana"/>
              <a:sym typeface="Verdana"/>
            </a:endParaRPr>
          </a:p>
          <a:p>
            <a:pPr indent="0" lvl="0" marL="0" rtl="0" algn="ctr">
              <a:spcBef>
                <a:spcPts val="0"/>
              </a:spcBef>
              <a:spcAft>
                <a:spcPts val="0"/>
              </a:spcAft>
              <a:buNone/>
            </a:pPr>
            <a:r>
              <a:t/>
            </a:r>
            <a:endParaRPr sz="300">
              <a:solidFill>
                <a:schemeClr val="lt1"/>
              </a:solidFill>
              <a:latin typeface="Verdana"/>
              <a:ea typeface="Verdana"/>
              <a:cs typeface="Verdana"/>
              <a:sym typeface="Verdana"/>
            </a:endParaRPr>
          </a:p>
          <a:p>
            <a:pPr indent="0" lvl="0" marL="0" rtl="0" algn="ctr">
              <a:spcBef>
                <a:spcPts val="0"/>
              </a:spcBef>
              <a:spcAft>
                <a:spcPts val="0"/>
              </a:spcAft>
              <a:buNone/>
            </a:pPr>
            <a:r>
              <a:rPr b="1" lang="en" sz="700">
                <a:solidFill>
                  <a:schemeClr val="lt1"/>
                </a:solidFill>
                <a:latin typeface="Verdana"/>
                <a:ea typeface="Verdana"/>
                <a:cs typeface="Verdana"/>
                <a:sym typeface="Verdana"/>
              </a:rPr>
              <a:t>Michelle Obama </a:t>
            </a:r>
            <a:endParaRPr b="1" sz="700">
              <a:solidFill>
                <a:schemeClr val="lt1"/>
              </a:solidFill>
              <a:latin typeface="Verdana"/>
              <a:ea typeface="Verdana"/>
              <a:cs typeface="Verdana"/>
              <a:sym typeface="Verdana"/>
            </a:endParaRPr>
          </a:p>
          <a:p>
            <a:pPr indent="0" lvl="0" marL="0" rtl="0" algn="ctr">
              <a:spcBef>
                <a:spcPts val="0"/>
              </a:spcBef>
              <a:spcAft>
                <a:spcPts val="0"/>
              </a:spcAft>
              <a:buNone/>
            </a:pPr>
            <a:r>
              <a:rPr b="1" i="1" lang="en" sz="500">
                <a:solidFill>
                  <a:schemeClr val="lt1"/>
                </a:solidFill>
                <a:latin typeface="Verdana"/>
                <a:ea typeface="Verdana"/>
                <a:cs typeface="Verdana"/>
                <a:sym typeface="Verdana"/>
              </a:rPr>
              <a:t>(copied Toshe!)</a:t>
            </a:r>
            <a:endParaRPr b="1" i="1" sz="500">
              <a:solidFill>
                <a:schemeClr val="lt1"/>
              </a:solidFill>
              <a:latin typeface="Verdana"/>
              <a:ea typeface="Verdana"/>
              <a:cs typeface="Verdana"/>
              <a:sym typeface="Verdana"/>
            </a:endParaRPr>
          </a:p>
          <a:p>
            <a:pPr indent="0" lvl="0" marL="0" rtl="0" algn="ctr">
              <a:spcBef>
                <a:spcPts val="0"/>
              </a:spcBef>
              <a:spcAft>
                <a:spcPts val="0"/>
              </a:spcAft>
              <a:buNone/>
            </a:pPr>
            <a:r>
              <a:rPr i="1" lang="en" sz="500">
                <a:solidFill>
                  <a:schemeClr val="lt1"/>
                </a:solidFill>
                <a:latin typeface="Verdana"/>
                <a:ea typeface="Verdana"/>
                <a:cs typeface="Verdana"/>
                <a:sym typeface="Verdana"/>
              </a:rPr>
              <a:t>Favorite Female Role Model</a:t>
            </a:r>
            <a:endParaRPr i="1" sz="500">
              <a:solidFill>
                <a:schemeClr val="lt1"/>
              </a:solidFill>
              <a:latin typeface="Verdana"/>
              <a:ea typeface="Verdana"/>
              <a:cs typeface="Verdana"/>
              <a:sym typeface="Verdana"/>
            </a:endParaRPr>
          </a:p>
        </p:txBody>
      </p:sp>
      <p:pic>
        <p:nvPicPr>
          <p:cNvPr id="67" name="Google Shape;67;p14"/>
          <p:cNvPicPr preferRelativeResize="0"/>
          <p:nvPr/>
        </p:nvPicPr>
        <p:blipFill rotWithShape="1">
          <a:blip r:embed="rId5">
            <a:alphaModFix/>
          </a:blip>
          <a:srcRect b="0" l="0" r="0" t="0"/>
          <a:stretch/>
        </p:blipFill>
        <p:spPr>
          <a:xfrm>
            <a:off x="1684500" y="2672925"/>
            <a:ext cx="1608700" cy="1608724"/>
          </a:xfrm>
          <a:prstGeom prst="rect">
            <a:avLst/>
          </a:prstGeom>
          <a:noFill/>
          <a:ln cap="rnd" cmpd="dbl" w="38100">
            <a:solidFill>
              <a:srgbClr val="56222E"/>
            </a:solidFill>
            <a:prstDash val="solid"/>
            <a:round/>
            <a:headEnd len="sm" w="sm" type="none"/>
            <a:tailEnd len="sm" w="sm" type="none"/>
          </a:ln>
        </p:spPr>
      </p:pic>
      <p:pic>
        <p:nvPicPr>
          <p:cNvPr id="68" name="Google Shape;68;p14"/>
          <p:cNvPicPr preferRelativeResize="0"/>
          <p:nvPr/>
        </p:nvPicPr>
        <p:blipFill>
          <a:blip r:embed="rId6">
            <a:alphaModFix/>
          </a:blip>
          <a:stretch>
            <a:fillRect/>
          </a:stretch>
        </p:blipFill>
        <p:spPr>
          <a:xfrm>
            <a:off x="6768413" y="2565600"/>
            <a:ext cx="1533026" cy="1680275"/>
          </a:xfrm>
          <a:prstGeom prst="rect">
            <a:avLst/>
          </a:prstGeom>
          <a:noFill/>
          <a:ln cap="rnd" cmpd="dbl" w="38100">
            <a:solidFill>
              <a:srgbClr val="56222E"/>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idx="4294967295" type="title"/>
          </p:nvPr>
        </p:nvSpPr>
        <p:spPr>
          <a:xfrm>
            <a:off x="0" y="0"/>
            <a:ext cx="9144000" cy="868800"/>
          </a:xfrm>
          <a:prstGeom prst="rect">
            <a:avLst/>
          </a:prstGeom>
          <a:solidFill>
            <a:srgbClr val="D69549"/>
          </a:solidFill>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Verdana"/>
                <a:ea typeface="Verdana"/>
                <a:cs typeface="Verdana"/>
                <a:sym typeface="Verdana"/>
              </a:rPr>
              <a:t>Is there a correlation between Female Workforce Participation and GDP Growth?</a:t>
            </a:r>
            <a:endParaRPr sz="2400">
              <a:solidFill>
                <a:schemeClr val="lt1"/>
              </a:solidFill>
              <a:latin typeface="Verdana"/>
              <a:ea typeface="Verdana"/>
              <a:cs typeface="Verdana"/>
              <a:sym typeface="Verdana"/>
            </a:endParaRPr>
          </a:p>
        </p:txBody>
      </p:sp>
      <p:sp>
        <p:nvSpPr>
          <p:cNvPr id="74" name="Google Shape;74;p15"/>
          <p:cNvSpPr txBox="1"/>
          <p:nvPr>
            <p:ph idx="1" type="body"/>
          </p:nvPr>
        </p:nvSpPr>
        <p:spPr>
          <a:xfrm>
            <a:off x="970200" y="858800"/>
            <a:ext cx="8173800" cy="4294800"/>
          </a:xfrm>
          <a:prstGeom prst="rect">
            <a:avLst/>
          </a:prstGeom>
          <a:noFill/>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t/>
            </a:r>
            <a:endParaRPr sz="1100">
              <a:solidFill>
                <a:srgbClr val="1D3D63"/>
              </a:solidFill>
              <a:latin typeface="Verdana"/>
              <a:ea typeface="Verdana"/>
              <a:cs typeface="Verdana"/>
              <a:sym typeface="Verdana"/>
            </a:endParaRPr>
          </a:p>
          <a:p>
            <a:pPr indent="-298450" lvl="0" marL="457200" marR="0" rtl="0" algn="l">
              <a:lnSpc>
                <a:spcPct val="100000"/>
              </a:lnSpc>
              <a:spcBef>
                <a:spcPts val="0"/>
              </a:spcBef>
              <a:spcAft>
                <a:spcPts val="0"/>
              </a:spcAft>
              <a:buClr>
                <a:srgbClr val="1D3D63"/>
              </a:buClr>
              <a:buSzPts val="1100"/>
              <a:buFont typeface="Verdana"/>
              <a:buChar char="●"/>
            </a:pPr>
            <a:r>
              <a:rPr i="1" lang="en" sz="1100">
                <a:solidFill>
                  <a:srgbClr val="1D3D63"/>
                </a:solidFill>
                <a:latin typeface="Verdana"/>
                <a:ea typeface="Verdana"/>
                <a:cs typeface="Verdana"/>
                <a:sym typeface="Verdana"/>
              </a:rPr>
              <a:t>Our project explores the relationship between female workforce participation and GDP growth from 1990 to 2018</a:t>
            </a:r>
            <a:endParaRPr i="1" sz="1100">
              <a:solidFill>
                <a:srgbClr val="1D3D63"/>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1300">
              <a:solidFill>
                <a:srgbClr val="1D3D63"/>
              </a:solidFill>
              <a:latin typeface="Verdana"/>
              <a:ea typeface="Verdana"/>
              <a:cs typeface="Verdana"/>
              <a:sym typeface="Verdana"/>
            </a:endParaRPr>
          </a:p>
          <a:p>
            <a:pPr indent="0" lvl="0" marL="0" marR="0" rtl="0" algn="l">
              <a:lnSpc>
                <a:spcPct val="100000"/>
              </a:lnSpc>
              <a:spcBef>
                <a:spcPts val="0"/>
              </a:spcBef>
              <a:spcAft>
                <a:spcPts val="0"/>
              </a:spcAft>
              <a:buNone/>
            </a:pPr>
            <a:r>
              <a:rPr b="1" lang="en" sz="1300">
                <a:solidFill>
                  <a:srgbClr val="1D3D63"/>
                </a:solidFill>
                <a:latin typeface="Verdana"/>
                <a:ea typeface="Verdana"/>
                <a:cs typeface="Verdana"/>
                <a:sym typeface="Verdana"/>
              </a:rPr>
              <a:t>Female Workforce Participation</a:t>
            </a:r>
            <a:endParaRPr b="1" sz="1300">
              <a:solidFill>
                <a:srgbClr val="1D3D63"/>
              </a:solidFill>
              <a:latin typeface="Verdana"/>
              <a:ea typeface="Verdana"/>
              <a:cs typeface="Verdana"/>
              <a:sym typeface="Verdana"/>
            </a:endParaRPr>
          </a:p>
          <a:p>
            <a:pPr indent="-298450" lvl="0" marL="457200" marR="0" rtl="0" algn="l">
              <a:lnSpc>
                <a:spcPct val="100000"/>
              </a:lnSpc>
              <a:spcBef>
                <a:spcPts val="0"/>
              </a:spcBef>
              <a:spcAft>
                <a:spcPts val="0"/>
              </a:spcAft>
              <a:buClr>
                <a:srgbClr val="1D3D63"/>
              </a:buClr>
              <a:buSzPts val="1100"/>
              <a:buFont typeface="Verdana"/>
              <a:buChar char="●"/>
            </a:pPr>
            <a:r>
              <a:rPr lang="en" sz="1100">
                <a:solidFill>
                  <a:srgbClr val="1D3D63"/>
                </a:solidFill>
                <a:latin typeface="Verdana"/>
                <a:ea typeface="Verdana"/>
                <a:cs typeface="Verdana"/>
                <a:sym typeface="Verdana"/>
              </a:rPr>
              <a:t>Female workforce participation represents participation as a proportion of total workforce</a:t>
            </a:r>
            <a:endParaRPr sz="1100">
              <a:solidFill>
                <a:srgbClr val="1D3D63"/>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sz="1100">
              <a:solidFill>
                <a:srgbClr val="1D3D63"/>
              </a:solidFill>
              <a:latin typeface="Verdana"/>
              <a:ea typeface="Verdana"/>
              <a:cs typeface="Verdana"/>
              <a:sym typeface="Verdana"/>
            </a:endParaRPr>
          </a:p>
          <a:p>
            <a:pPr indent="-298450" lvl="0" marL="457200" marR="0" rtl="0" algn="l">
              <a:lnSpc>
                <a:spcPct val="100000"/>
              </a:lnSpc>
              <a:spcBef>
                <a:spcPts val="0"/>
              </a:spcBef>
              <a:spcAft>
                <a:spcPts val="0"/>
              </a:spcAft>
              <a:buClr>
                <a:srgbClr val="1D3D63"/>
              </a:buClr>
              <a:buSzPts val="1100"/>
              <a:buFont typeface="Verdana"/>
              <a:buChar char="●"/>
            </a:pPr>
            <a:r>
              <a:rPr lang="en" sz="1100">
                <a:solidFill>
                  <a:srgbClr val="1D3D63"/>
                </a:solidFill>
                <a:latin typeface="Verdana"/>
                <a:ea typeface="Verdana"/>
                <a:cs typeface="Verdana"/>
                <a:sym typeface="Verdana"/>
              </a:rPr>
              <a:t>Workforce participants are comprised of:</a:t>
            </a:r>
            <a:endParaRPr sz="1100">
              <a:solidFill>
                <a:srgbClr val="1D3D63"/>
              </a:solidFill>
              <a:latin typeface="Verdana"/>
              <a:ea typeface="Verdana"/>
              <a:cs typeface="Verdana"/>
              <a:sym typeface="Verdana"/>
            </a:endParaRPr>
          </a:p>
          <a:p>
            <a:pPr indent="-298450" lvl="1" marL="914400" marR="0" rtl="0" algn="l">
              <a:lnSpc>
                <a:spcPct val="100000"/>
              </a:lnSpc>
              <a:spcBef>
                <a:spcPts val="0"/>
              </a:spcBef>
              <a:spcAft>
                <a:spcPts val="0"/>
              </a:spcAft>
              <a:buClr>
                <a:srgbClr val="1D3D63"/>
              </a:buClr>
              <a:buSzPts val="1100"/>
              <a:buFont typeface="Verdana"/>
              <a:buChar char="○"/>
            </a:pPr>
            <a:r>
              <a:rPr lang="en" sz="1100">
                <a:solidFill>
                  <a:srgbClr val="1D3D63"/>
                </a:solidFill>
                <a:latin typeface="Verdana"/>
                <a:ea typeface="Verdana"/>
                <a:cs typeface="Verdana"/>
                <a:sym typeface="Verdana"/>
              </a:rPr>
              <a:t>People ages 15 and older</a:t>
            </a:r>
            <a:endParaRPr sz="1100">
              <a:solidFill>
                <a:srgbClr val="1D3D63"/>
              </a:solidFill>
              <a:latin typeface="Verdana"/>
              <a:ea typeface="Verdana"/>
              <a:cs typeface="Verdana"/>
              <a:sym typeface="Verdana"/>
            </a:endParaRPr>
          </a:p>
          <a:p>
            <a:pPr indent="-298450" lvl="1" marL="914400" marR="0" rtl="0" algn="l">
              <a:lnSpc>
                <a:spcPct val="100000"/>
              </a:lnSpc>
              <a:spcBef>
                <a:spcPts val="0"/>
              </a:spcBef>
              <a:spcAft>
                <a:spcPts val="0"/>
              </a:spcAft>
              <a:buClr>
                <a:srgbClr val="1D3D63"/>
              </a:buClr>
              <a:buSzPts val="1100"/>
              <a:buFont typeface="Verdana"/>
              <a:buChar char="○"/>
            </a:pPr>
            <a:r>
              <a:rPr lang="en" sz="1100">
                <a:solidFill>
                  <a:srgbClr val="1D3D63"/>
                </a:solidFill>
                <a:latin typeface="Verdana"/>
                <a:ea typeface="Verdana"/>
                <a:cs typeface="Verdana"/>
                <a:sym typeface="Verdana"/>
              </a:rPr>
              <a:t>Anyone who supplies labor for the production of goods and services (independently of whether they do so for pay, profit or family gain)</a:t>
            </a:r>
            <a:endParaRPr sz="1100">
              <a:solidFill>
                <a:srgbClr val="1D3D63"/>
              </a:solidFill>
              <a:latin typeface="Verdana"/>
              <a:ea typeface="Verdana"/>
              <a:cs typeface="Verdana"/>
              <a:sym typeface="Verdana"/>
            </a:endParaRPr>
          </a:p>
          <a:p>
            <a:pPr indent="-298450" lvl="1" marL="914400" marR="0" rtl="0" algn="l">
              <a:lnSpc>
                <a:spcPct val="100000"/>
              </a:lnSpc>
              <a:spcBef>
                <a:spcPts val="0"/>
              </a:spcBef>
              <a:spcAft>
                <a:spcPts val="0"/>
              </a:spcAft>
              <a:buClr>
                <a:srgbClr val="1D3D63"/>
              </a:buClr>
              <a:buSzPts val="1100"/>
              <a:buFont typeface="Verdana"/>
              <a:buChar char="○"/>
            </a:pPr>
            <a:r>
              <a:rPr lang="en" sz="1100">
                <a:solidFill>
                  <a:srgbClr val="1D3D63"/>
                </a:solidFill>
                <a:latin typeface="Verdana"/>
                <a:ea typeface="Verdana"/>
                <a:cs typeface="Verdana"/>
                <a:sym typeface="Verdana"/>
              </a:rPr>
              <a:t>People who are “economically active;” those who are either employed (including part-time employment starting from one hour a week) or unemployed (including anyone looking for job)</a:t>
            </a:r>
            <a:endParaRPr sz="1100">
              <a:solidFill>
                <a:srgbClr val="1D3D63"/>
              </a:solidFill>
              <a:latin typeface="Verdana"/>
              <a:ea typeface="Verdana"/>
              <a:cs typeface="Verdana"/>
              <a:sym typeface="Verdana"/>
            </a:endParaRPr>
          </a:p>
          <a:p>
            <a:pPr indent="-298450" lvl="1" marL="914400" rtl="0" algn="l">
              <a:spcBef>
                <a:spcPts val="0"/>
              </a:spcBef>
              <a:spcAft>
                <a:spcPts val="0"/>
              </a:spcAft>
              <a:buClr>
                <a:srgbClr val="1D3D63"/>
              </a:buClr>
              <a:buSzPts val="1100"/>
              <a:buFont typeface="Verdana"/>
              <a:buChar char="○"/>
            </a:pPr>
            <a:r>
              <a:rPr lang="en" sz="1100">
                <a:solidFill>
                  <a:srgbClr val="1D3D63"/>
                </a:solidFill>
                <a:latin typeface="Verdana"/>
                <a:ea typeface="Verdana"/>
                <a:cs typeface="Verdana"/>
                <a:sym typeface="Verdana"/>
              </a:rPr>
              <a:t>‘Employment’ also includes self-employment</a:t>
            </a:r>
            <a:endParaRPr sz="1100">
              <a:solidFill>
                <a:srgbClr val="1D3D63"/>
              </a:solidFill>
              <a:latin typeface="Verdana"/>
              <a:ea typeface="Verdana"/>
              <a:cs typeface="Verdana"/>
              <a:sym typeface="Verdana"/>
            </a:endParaRPr>
          </a:p>
          <a:p>
            <a:pPr indent="0" lvl="0" marL="0" rtl="0" algn="l">
              <a:spcBef>
                <a:spcPts val="0"/>
              </a:spcBef>
              <a:spcAft>
                <a:spcPts val="0"/>
              </a:spcAft>
              <a:buNone/>
            </a:pPr>
            <a:r>
              <a:t/>
            </a:r>
            <a:endParaRPr sz="1100">
              <a:solidFill>
                <a:srgbClr val="1D3D63"/>
              </a:solidFill>
              <a:latin typeface="Verdana"/>
              <a:ea typeface="Verdana"/>
              <a:cs typeface="Verdana"/>
              <a:sym typeface="Verdana"/>
            </a:endParaRPr>
          </a:p>
          <a:p>
            <a:pPr indent="0" lvl="0" marL="0" rtl="0" algn="l">
              <a:spcBef>
                <a:spcPts val="0"/>
              </a:spcBef>
              <a:spcAft>
                <a:spcPts val="0"/>
              </a:spcAft>
              <a:buNone/>
            </a:pPr>
            <a:r>
              <a:rPr b="1" lang="en" sz="1300">
                <a:solidFill>
                  <a:srgbClr val="1D3D63"/>
                </a:solidFill>
                <a:latin typeface="Verdana"/>
                <a:ea typeface="Verdana"/>
                <a:cs typeface="Verdana"/>
                <a:sym typeface="Verdana"/>
              </a:rPr>
              <a:t>GDP Growth</a:t>
            </a:r>
            <a:endParaRPr b="1" sz="1300">
              <a:solidFill>
                <a:srgbClr val="1D3D63"/>
              </a:solidFill>
              <a:latin typeface="Verdana"/>
              <a:ea typeface="Verdana"/>
              <a:cs typeface="Verdana"/>
              <a:sym typeface="Verdana"/>
            </a:endParaRPr>
          </a:p>
          <a:p>
            <a:pPr indent="-298450" lvl="0" marL="457200" rtl="0" algn="l">
              <a:spcBef>
                <a:spcPts val="0"/>
              </a:spcBef>
              <a:spcAft>
                <a:spcPts val="0"/>
              </a:spcAft>
              <a:buClr>
                <a:srgbClr val="1D3D63"/>
              </a:buClr>
              <a:buSzPts val="1100"/>
              <a:buFont typeface="Verdana"/>
              <a:buChar char="●"/>
            </a:pPr>
            <a:r>
              <a:rPr lang="en" sz="1100">
                <a:solidFill>
                  <a:srgbClr val="1D3D63"/>
                </a:solidFill>
                <a:latin typeface="Verdana"/>
                <a:ea typeface="Verdana"/>
                <a:cs typeface="Verdana"/>
                <a:sym typeface="Verdana"/>
              </a:rPr>
              <a:t>GDP growth represents the annual percentage growth rate of each country’s GDP based on their local currency</a:t>
            </a:r>
            <a:endParaRPr sz="1100">
              <a:solidFill>
                <a:srgbClr val="1D3D63"/>
              </a:solidFill>
              <a:latin typeface="Verdana"/>
              <a:ea typeface="Verdana"/>
              <a:cs typeface="Verdana"/>
              <a:sym typeface="Verdana"/>
            </a:endParaRPr>
          </a:p>
          <a:p>
            <a:pPr indent="0" lvl="0" marL="0" rtl="0" algn="l">
              <a:spcBef>
                <a:spcPts val="0"/>
              </a:spcBef>
              <a:spcAft>
                <a:spcPts val="0"/>
              </a:spcAft>
              <a:buNone/>
            </a:pPr>
            <a:r>
              <a:t/>
            </a:r>
            <a:endParaRPr sz="1100">
              <a:solidFill>
                <a:srgbClr val="1D3D63"/>
              </a:solidFill>
              <a:latin typeface="Verdana"/>
              <a:ea typeface="Verdana"/>
              <a:cs typeface="Verdana"/>
              <a:sym typeface="Verdana"/>
            </a:endParaRPr>
          </a:p>
          <a:p>
            <a:pPr indent="0" lvl="0" marL="0" rtl="0" algn="l">
              <a:spcBef>
                <a:spcPts val="0"/>
              </a:spcBef>
              <a:spcAft>
                <a:spcPts val="0"/>
              </a:spcAft>
              <a:buNone/>
            </a:pPr>
            <a:r>
              <a:t/>
            </a:r>
            <a:endParaRPr sz="1100">
              <a:solidFill>
                <a:srgbClr val="1D3D63"/>
              </a:solidFill>
              <a:latin typeface="Verdana"/>
              <a:ea typeface="Verdana"/>
              <a:cs typeface="Verdana"/>
              <a:sym typeface="Verdana"/>
            </a:endParaRPr>
          </a:p>
          <a:p>
            <a:pPr indent="0" lvl="0" marL="0" rtl="0" algn="l">
              <a:spcBef>
                <a:spcPts val="0"/>
              </a:spcBef>
              <a:spcAft>
                <a:spcPts val="0"/>
              </a:spcAft>
              <a:buNone/>
            </a:pPr>
            <a:r>
              <a:t/>
            </a:r>
            <a:endParaRPr sz="1100">
              <a:solidFill>
                <a:srgbClr val="1D3D63"/>
              </a:solidFill>
              <a:latin typeface="Verdana"/>
              <a:ea typeface="Verdana"/>
              <a:cs typeface="Verdana"/>
              <a:sym typeface="Verdana"/>
            </a:endParaRPr>
          </a:p>
        </p:txBody>
      </p:sp>
      <p:sp>
        <p:nvSpPr>
          <p:cNvPr id="75" name="Google Shape;75;p15"/>
          <p:cNvSpPr txBox="1"/>
          <p:nvPr/>
        </p:nvSpPr>
        <p:spPr>
          <a:xfrm>
            <a:off x="1596600" y="2010925"/>
            <a:ext cx="70800" cy="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rot="-5400000">
            <a:off x="-1662300" y="2521100"/>
            <a:ext cx="4294800" cy="970200"/>
          </a:xfrm>
          <a:prstGeom prst="rect">
            <a:avLst/>
          </a:prstGeom>
          <a:solidFill>
            <a:srgbClr val="56222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Verdana"/>
                <a:ea typeface="Verdana"/>
                <a:cs typeface="Verdana"/>
                <a:sym typeface="Verdana"/>
              </a:rPr>
              <a:t>&gt;&gt;&gt; Research Question</a:t>
            </a:r>
            <a:endParaRPr sz="2400">
              <a:solidFill>
                <a:schemeClr val="lt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0" y="0"/>
            <a:ext cx="9144000" cy="858900"/>
          </a:xfrm>
          <a:prstGeom prst="rect">
            <a:avLst/>
          </a:prstGeom>
          <a:solidFill>
            <a:srgbClr val="DAA095"/>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Verdana"/>
                <a:ea typeface="Verdana"/>
                <a:cs typeface="Verdana"/>
                <a:sym typeface="Verdana"/>
              </a:rPr>
              <a:t>Data Extraction, </a:t>
            </a:r>
            <a:r>
              <a:rPr lang="en" sz="2600">
                <a:solidFill>
                  <a:schemeClr val="lt1"/>
                </a:solidFill>
                <a:latin typeface="Verdana"/>
                <a:ea typeface="Verdana"/>
                <a:cs typeface="Verdana"/>
                <a:sym typeface="Verdana"/>
              </a:rPr>
              <a:t>Transformation,</a:t>
            </a:r>
            <a:r>
              <a:rPr lang="en" sz="2600">
                <a:solidFill>
                  <a:schemeClr val="lt1"/>
                </a:solidFill>
                <a:latin typeface="Verdana"/>
                <a:ea typeface="Verdana"/>
                <a:cs typeface="Verdana"/>
                <a:sym typeface="Verdana"/>
              </a:rPr>
              <a:t> and Loading</a:t>
            </a:r>
            <a:endParaRPr sz="2600">
              <a:solidFill>
                <a:schemeClr val="lt1"/>
              </a:solidFill>
              <a:latin typeface="Verdana"/>
              <a:ea typeface="Verdana"/>
              <a:cs typeface="Verdana"/>
              <a:sym typeface="Verdana"/>
            </a:endParaRPr>
          </a:p>
        </p:txBody>
      </p:sp>
      <p:sp>
        <p:nvSpPr>
          <p:cNvPr id="82" name="Google Shape;82;p16"/>
          <p:cNvSpPr txBox="1"/>
          <p:nvPr>
            <p:ph idx="1" type="body"/>
          </p:nvPr>
        </p:nvSpPr>
        <p:spPr>
          <a:xfrm>
            <a:off x="970200" y="848700"/>
            <a:ext cx="8173800" cy="4294800"/>
          </a:xfrm>
          <a:prstGeom prst="rect">
            <a:avLst/>
          </a:prstGeom>
          <a:solidFill>
            <a:srgbClr val="F6F2F2">
              <a:alpha val="66290"/>
            </a:srgbClr>
          </a:solidFill>
        </p:spPr>
        <p:txBody>
          <a:bodyPr anchorCtr="0" anchor="t" bIns="91425" lIns="91425" spcFirstLastPara="1" rIns="91425" wrap="square" tIns="91425">
            <a:noAutofit/>
          </a:bodyPr>
          <a:lstStyle/>
          <a:p>
            <a:pPr indent="-323850" lvl="0" marL="457200" rtl="0" algn="l">
              <a:spcBef>
                <a:spcPts val="0"/>
              </a:spcBef>
              <a:spcAft>
                <a:spcPts val="0"/>
              </a:spcAft>
              <a:buSzPts val="1500"/>
              <a:buFont typeface="Verdana"/>
              <a:buChar char="●"/>
            </a:pPr>
            <a:r>
              <a:rPr lang="en" sz="1500">
                <a:latin typeface="Verdana"/>
                <a:ea typeface="Verdana"/>
                <a:cs typeface="Verdana"/>
                <a:sym typeface="Verdana"/>
              </a:rPr>
              <a:t>Extract</a:t>
            </a:r>
            <a:endParaRPr sz="1500">
              <a:latin typeface="Verdana"/>
              <a:ea typeface="Verdana"/>
              <a:cs typeface="Verdana"/>
              <a:sym typeface="Verdana"/>
            </a:endParaRPr>
          </a:p>
          <a:p>
            <a:pPr indent="-304800" lvl="1" marL="914400" rtl="0" algn="l">
              <a:spcBef>
                <a:spcPts val="0"/>
              </a:spcBef>
              <a:spcAft>
                <a:spcPts val="0"/>
              </a:spcAft>
              <a:buSzPts val="1200"/>
              <a:buFont typeface="Verdana"/>
              <a:buChar char="○"/>
            </a:pPr>
            <a:r>
              <a:rPr lang="en" sz="1200">
                <a:latin typeface="Verdana"/>
                <a:ea typeface="Verdana"/>
                <a:cs typeface="Verdana"/>
                <a:sym typeface="Verdana"/>
              </a:rPr>
              <a:t>Used 4 datasets</a:t>
            </a:r>
            <a:endParaRPr sz="1200">
              <a:latin typeface="Verdana"/>
              <a:ea typeface="Verdana"/>
              <a:cs typeface="Verdana"/>
              <a:sym typeface="Verdana"/>
            </a:endParaRPr>
          </a:p>
          <a:p>
            <a:pPr indent="-304800" lvl="2" marL="1371600" rtl="0" algn="l">
              <a:spcBef>
                <a:spcPts val="0"/>
              </a:spcBef>
              <a:spcAft>
                <a:spcPts val="0"/>
              </a:spcAft>
              <a:buSzPts val="1200"/>
              <a:buFont typeface="Verdana"/>
              <a:buChar char="■"/>
            </a:pPr>
            <a:r>
              <a:rPr lang="en" sz="1200">
                <a:latin typeface="Verdana"/>
                <a:ea typeface="Verdana"/>
                <a:cs typeface="Verdana"/>
                <a:sym typeface="Verdana"/>
              </a:rPr>
              <a:t>World Bank global data on GDP growth (1961-2018)</a:t>
            </a:r>
            <a:endParaRPr sz="1200">
              <a:latin typeface="Verdana"/>
              <a:ea typeface="Verdana"/>
              <a:cs typeface="Verdana"/>
              <a:sym typeface="Verdana"/>
            </a:endParaRPr>
          </a:p>
          <a:p>
            <a:pPr indent="-304800" lvl="2" marL="1371600" rtl="0" algn="l">
              <a:spcBef>
                <a:spcPts val="0"/>
              </a:spcBef>
              <a:spcAft>
                <a:spcPts val="0"/>
              </a:spcAft>
              <a:buSzPts val="1200"/>
              <a:buFont typeface="Verdana"/>
              <a:buChar char="■"/>
            </a:pPr>
            <a:r>
              <a:rPr lang="en" sz="1200">
                <a:latin typeface="Verdana"/>
                <a:ea typeface="Verdana"/>
                <a:cs typeface="Verdana"/>
                <a:sym typeface="Verdana"/>
              </a:rPr>
              <a:t>World Bank global data on female workforce participation (1961-2018)</a:t>
            </a:r>
            <a:endParaRPr sz="1200">
              <a:latin typeface="Verdana"/>
              <a:ea typeface="Verdana"/>
              <a:cs typeface="Verdana"/>
              <a:sym typeface="Verdana"/>
            </a:endParaRPr>
          </a:p>
          <a:p>
            <a:pPr indent="-304800" lvl="2" marL="1371600" rtl="0" algn="l">
              <a:spcBef>
                <a:spcPts val="0"/>
              </a:spcBef>
              <a:spcAft>
                <a:spcPts val="0"/>
              </a:spcAft>
              <a:buSzPts val="1200"/>
              <a:buFont typeface="Verdana"/>
              <a:buChar char="■"/>
            </a:pPr>
            <a:r>
              <a:rPr lang="en" sz="1200">
                <a:latin typeface="Verdana"/>
                <a:ea typeface="Verdana"/>
                <a:cs typeface="Verdana"/>
                <a:sym typeface="Verdana"/>
              </a:rPr>
              <a:t>Comprehensive list of each country’s latitude and longitude</a:t>
            </a:r>
            <a:endParaRPr sz="1200">
              <a:latin typeface="Verdana"/>
              <a:ea typeface="Verdana"/>
              <a:cs typeface="Verdana"/>
              <a:sym typeface="Verdana"/>
            </a:endParaRPr>
          </a:p>
          <a:p>
            <a:pPr indent="-304800" lvl="2" marL="1371600" rtl="0" algn="l">
              <a:spcBef>
                <a:spcPts val="0"/>
              </a:spcBef>
              <a:spcAft>
                <a:spcPts val="0"/>
              </a:spcAft>
              <a:buSzPts val="1200"/>
              <a:buFont typeface="Verdana"/>
              <a:buChar char="■"/>
            </a:pPr>
            <a:r>
              <a:rPr lang="en" sz="1200">
                <a:latin typeface="Verdana"/>
                <a:ea typeface="Verdana"/>
                <a:cs typeface="Verdana"/>
                <a:sym typeface="Verdana"/>
              </a:rPr>
              <a:t>Comprehensive list of each country’s continent</a:t>
            </a:r>
            <a:endParaRPr sz="1200">
              <a:latin typeface="Verdana"/>
              <a:ea typeface="Verdana"/>
              <a:cs typeface="Verdana"/>
              <a:sym typeface="Verdana"/>
            </a:endParaRPr>
          </a:p>
          <a:p>
            <a:pPr indent="-323850" lvl="0" marL="457200" rtl="0" algn="l">
              <a:spcBef>
                <a:spcPts val="0"/>
              </a:spcBef>
              <a:spcAft>
                <a:spcPts val="0"/>
              </a:spcAft>
              <a:buSzPts val="1500"/>
              <a:buFont typeface="Verdana"/>
              <a:buChar char="●"/>
            </a:pPr>
            <a:r>
              <a:rPr lang="en" sz="1500">
                <a:latin typeface="Verdana"/>
                <a:ea typeface="Verdana"/>
                <a:cs typeface="Verdana"/>
                <a:sym typeface="Verdana"/>
              </a:rPr>
              <a:t>Clean/Transform</a:t>
            </a:r>
            <a:endParaRPr sz="1500">
              <a:latin typeface="Verdana"/>
              <a:ea typeface="Verdana"/>
              <a:cs typeface="Verdana"/>
              <a:sym typeface="Verdana"/>
            </a:endParaRPr>
          </a:p>
          <a:p>
            <a:pPr indent="-304800" lvl="1" marL="914400" rtl="0" algn="l">
              <a:spcBef>
                <a:spcPts val="0"/>
              </a:spcBef>
              <a:spcAft>
                <a:spcPts val="0"/>
              </a:spcAft>
              <a:buSzPts val="1200"/>
              <a:buFont typeface="Verdana"/>
              <a:buChar char="○"/>
            </a:pPr>
            <a:r>
              <a:rPr lang="en" sz="1200">
                <a:latin typeface="Verdana"/>
                <a:ea typeface="Verdana"/>
                <a:cs typeface="Verdana"/>
                <a:sym typeface="Verdana"/>
              </a:rPr>
              <a:t>Cleaned and standardized both world bank datasets (e.g. unpivoted columns, excluded regions and socioeconomic categories from the world bank datasets)</a:t>
            </a:r>
            <a:endParaRPr sz="1200">
              <a:latin typeface="Verdana"/>
              <a:ea typeface="Verdana"/>
              <a:cs typeface="Verdana"/>
              <a:sym typeface="Verdana"/>
            </a:endParaRPr>
          </a:p>
          <a:p>
            <a:pPr indent="-304800" lvl="1" marL="914400" rtl="0" algn="l">
              <a:spcBef>
                <a:spcPts val="0"/>
              </a:spcBef>
              <a:spcAft>
                <a:spcPts val="0"/>
              </a:spcAft>
              <a:buSzPts val="1200"/>
              <a:buFont typeface="Verdana"/>
              <a:buChar char="○"/>
            </a:pPr>
            <a:r>
              <a:rPr lang="en" sz="1200">
                <a:latin typeface="Verdana"/>
                <a:ea typeface="Verdana"/>
                <a:cs typeface="Verdana"/>
                <a:sym typeface="Verdana"/>
              </a:rPr>
              <a:t>Added latitude and </a:t>
            </a:r>
            <a:r>
              <a:rPr lang="en" sz="1200">
                <a:latin typeface="Verdana"/>
                <a:ea typeface="Verdana"/>
                <a:cs typeface="Verdana"/>
                <a:sym typeface="Verdana"/>
              </a:rPr>
              <a:t>longitude</a:t>
            </a:r>
            <a:r>
              <a:rPr lang="en" sz="1200">
                <a:latin typeface="Verdana"/>
                <a:ea typeface="Verdana"/>
                <a:cs typeface="Verdana"/>
                <a:sym typeface="Verdana"/>
              </a:rPr>
              <a:t> to the cleaned world bank datasets</a:t>
            </a:r>
            <a:endParaRPr sz="1200">
              <a:latin typeface="Verdana"/>
              <a:ea typeface="Verdana"/>
              <a:cs typeface="Verdana"/>
              <a:sym typeface="Verdana"/>
            </a:endParaRPr>
          </a:p>
          <a:p>
            <a:pPr indent="-304800" lvl="1" marL="914400" rtl="0" algn="l">
              <a:spcBef>
                <a:spcPts val="0"/>
              </a:spcBef>
              <a:spcAft>
                <a:spcPts val="0"/>
              </a:spcAft>
              <a:buSzPts val="1200"/>
              <a:buFont typeface="Verdana"/>
              <a:buChar char="○"/>
            </a:pPr>
            <a:r>
              <a:rPr lang="en" sz="1200">
                <a:latin typeface="Verdana"/>
                <a:ea typeface="Verdana"/>
                <a:cs typeface="Verdana"/>
                <a:sym typeface="Verdana"/>
              </a:rPr>
              <a:t>Joined world bank data with continent data using SQLAlchemy</a:t>
            </a:r>
            <a:endParaRPr sz="1200">
              <a:latin typeface="Verdana"/>
              <a:ea typeface="Verdana"/>
              <a:cs typeface="Verdana"/>
              <a:sym typeface="Verdana"/>
            </a:endParaRPr>
          </a:p>
          <a:p>
            <a:pPr indent="-323850" lvl="0" marL="457200" rtl="0" algn="l">
              <a:spcBef>
                <a:spcPts val="0"/>
              </a:spcBef>
              <a:spcAft>
                <a:spcPts val="0"/>
              </a:spcAft>
              <a:buSzPts val="1500"/>
              <a:buFont typeface="Verdana"/>
              <a:buChar char="●"/>
            </a:pPr>
            <a:r>
              <a:rPr lang="en" sz="1500">
                <a:latin typeface="Verdana"/>
                <a:ea typeface="Verdana"/>
                <a:cs typeface="Verdana"/>
                <a:sym typeface="Verdana"/>
              </a:rPr>
              <a:t>Load</a:t>
            </a:r>
            <a:endParaRPr sz="1500">
              <a:latin typeface="Verdana"/>
              <a:ea typeface="Verdana"/>
              <a:cs typeface="Verdana"/>
              <a:sym typeface="Verdana"/>
            </a:endParaRPr>
          </a:p>
          <a:p>
            <a:pPr indent="-304800" lvl="1" marL="914400" rtl="0" algn="l">
              <a:spcBef>
                <a:spcPts val="0"/>
              </a:spcBef>
              <a:spcAft>
                <a:spcPts val="0"/>
              </a:spcAft>
              <a:buSzPts val="1200"/>
              <a:buFont typeface="Verdana"/>
              <a:buChar char="○"/>
            </a:pPr>
            <a:r>
              <a:rPr lang="en" sz="1200">
                <a:latin typeface="Verdana"/>
                <a:ea typeface="Verdana"/>
                <a:cs typeface="Verdana"/>
                <a:sym typeface="Verdana"/>
              </a:rPr>
              <a:t>Created tables in postgreSQL</a:t>
            </a:r>
            <a:endParaRPr sz="1200">
              <a:latin typeface="Verdana"/>
              <a:ea typeface="Verdana"/>
              <a:cs typeface="Verdana"/>
              <a:sym typeface="Verdana"/>
            </a:endParaRPr>
          </a:p>
          <a:p>
            <a:pPr indent="-304800" lvl="1" marL="914400" rtl="0" algn="l">
              <a:spcBef>
                <a:spcPts val="0"/>
              </a:spcBef>
              <a:spcAft>
                <a:spcPts val="0"/>
              </a:spcAft>
              <a:buSzPts val="1200"/>
              <a:buFont typeface="Verdana"/>
              <a:buChar char="○"/>
            </a:pPr>
            <a:r>
              <a:rPr lang="en" sz="1200">
                <a:latin typeface="Verdana"/>
                <a:ea typeface="Verdana"/>
                <a:cs typeface="Verdana"/>
                <a:sym typeface="Verdana"/>
              </a:rPr>
              <a:t>Used SQLAlchemy to create a connection between tables in pandas and SQL</a:t>
            </a:r>
            <a:endParaRPr sz="1200">
              <a:latin typeface="Verdana"/>
              <a:ea typeface="Verdana"/>
              <a:cs typeface="Verdana"/>
              <a:sym typeface="Verdana"/>
            </a:endParaRPr>
          </a:p>
          <a:p>
            <a:pPr indent="-317500" lvl="1" marL="914400" rtl="0" algn="l">
              <a:spcBef>
                <a:spcPts val="0"/>
              </a:spcBef>
              <a:spcAft>
                <a:spcPts val="0"/>
              </a:spcAft>
              <a:buSzPts val="1400"/>
              <a:buFont typeface="Verdana"/>
              <a:buChar char="○"/>
            </a:pPr>
            <a:r>
              <a:rPr lang="en" sz="1200">
                <a:latin typeface="Verdana"/>
                <a:ea typeface="Verdana"/>
                <a:cs typeface="Verdana"/>
                <a:sym typeface="Verdana"/>
              </a:rPr>
              <a:t>Exported the final versions of the tables as CSV, JSON and GeoJSON file</a:t>
            </a:r>
            <a:r>
              <a:rPr lang="en">
                <a:latin typeface="Verdana"/>
                <a:ea typeface="Verdana"/>
                <a:cs typeface="Verdana"/>
                <a:sym typeface="Verdana"/>
              </a:rPr>
              <a:t>s</a:t>
            </a:r>
            <a:endParaRPr>
              <a:latin typeface="Verdana"/>
              <a:ea typeface="Verdana"/>
              <a:cs typeface="Verdana"/>
              <a:sym typeface="Verdana"/>
            </a:endParaRPr>
          </a:p>
        </p:txBody>
      </p:sp>
      <p:sp>
        <p:nvSpPr>
          <p:cNvPr id="83" name="Google Shape;83;p16"/>
          <p:cNvSpPr txBox="1"/>
          <p:nvPr/>
        </p:nvSpPr>
        <p:spPr>
          <a:xfrm rot="-5400000">
            <a:off x="-1662300" y="2521100"/>
            <a:ext cx="4294800" cy="970200"/>
          </a:xfrm>
          <a:prstGeom prst="rect">
            <a:avLst/>
          </a:prstGeom>
          <a:solidFill>
            <a:srgbClr val="D6954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Verdana"/>
                <a:ea typeface="Verdana"/>
                <a:cs typeface="Verdana"/>
                <a:sym typeface="Verdana"/>
              </a:rPr>
              <a:t>&gt;&gt;&gt; Data Strategy &amp; Analysis</a:t>
            </a:r>
            <a:endParaRPr sz="2400">
              <a:solidFill>
                <a:schemeClr val="lt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0" y="0"/>
            <a:ext cx="9144000" cy="858900"/>
          </a:xfrm>
          <a:prstGeom prst="rect">
            <a:avLst/>
          </a:prstGeom>
          <a:solidFill>
            <a:srgbClr val="DAA095"/>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Verdana"/>
                <a:ea typeface="Verdana"/>
                <a:cs typeface="Verdana"/>
                <a:sym typeface="Verdana"/>
              </a:rPr>
              <a:t>Visualizations</a:t>
            </a:r>
            <a:endParaRPr sz="2600">
              <a:solidFill>
                <a:srgbClr val="FFFFFF"/>
              </a:solidFill>
              <a:latin typeface="Verdana"/>
              <a:ea typeface="Verdana"/>
              <a:cs typeface="Verdana"/>
              <a:sym typeface="Verdana"/>
            </a:endParaRPr>
          </a:p>
        </p:txBody>
      </p:sp>
      <p:sp>
        <p:nvSpPr>
          <p:cNvPr id="89" name="Google Shape;89;p17"/>
          <p:cNvSpPr txBox="1"/>
          <p:nvPr>
            <p:ph idx="1" type="body"/>
          </p:nvPr>
        </p:nvSpPr>
        <p:spPr>
          <a:xfrm>
            <a:off x="970200" y="858900"/>
            <a:ext cx="8173800" cy="4294800"/>
          </a:xfrm>
          <a:prstGeom prst="rect">
            <a:avLst/>
          </a:prstGeom>
          <a:solidFill>
            <a:srgbClr val="F6F2F2">
              <a:alpha val="66290"/>
            </a:srgbClr>
          </a:solidFill>
        </p:spPr>
        <p:txBody>
          <a:bodyPr anchorCtr="0" anchor="t" bIns="91425" lIns="91425" spcFirstLastPara="1" rIns="91425" wrap="square" tIns="91425">
            <a:noAutofit/>
          </a:bodyPr>
          <a:lstStyle/>
          <a:p>
            <a:pPr indent="-317500" lvl="0" marL="457200" rtl="0" algn="l">
              <a:spcBef>
                <a:spcPts val="0"/>
              </a:spcBef>
              <a:spcAft>
                <a:spcPts val="0"/>
              </a:spcAft>
              <a:buSzPts val="1400"/>
              <a:buFont typeface="Verdana"/>
              <a:buChar char="●"/>
            </a:pPr>
            <a:r>
              <a:rPr lang="en" sz="1400">
                <a:latin typeface="Verdana"/>
                <a:ea typeface="Verdana"/>
                <a:cs typeface="Verdana"/>
                <a:sym typeface="Verdana"/>
              </a:rPr>
              <a:t>Line &amp; Bar Charts</a:t>
            </a:r>
            <a:endParaRPr sz="1400">
              <a:highlight>
                <a:srgbClr val="FFFF00"/>
              </a:highlight>
              <a:latin typeface="Verdana"/>
              <a:ea typeface="Verdana"/>
              <a:cs typeface="Verdana"/>
              <a:sym typeface="Verdana"/>
            </a:endParaRPr>
          </a:p>
          <a:p>
            <a:pPr indent="-298450" lvl="1" marL="914400" rtl="0" algn="l">
              <a:spcBef>
                <a:spcPts val="0"/>
              </a:spcBef>
              <a:spcAft>
                <a:spcPts val="0"/>
              </a:spcAft>
              <a:buSzPts val="1100"/>
              <a:buFont typeface="Verdana"/>
              <a:buChar char="○"/>
            </a:pPr>
            <a:r>
              <a:rPr lang="en" sz="1100">
                <a:latin typeface="Verdana"/>
                <a:ea typeface="Verdana"/>
                <a:cs typeface="Verdana"/>
                <a:sym typeface="Verdana"/>
              </a:rPr>
              <a:t>Used Plotly to generate graphs</a:t>
            </a:r>
            <a:endParaRPr sz="1100">
              <a:latin typeface="Verdana"/>
              <a:ea typeface="Verdana"/>
              <a:cs typeface="Verdana"/>
              <a:sym typeface="Verdana"/>
            </a:endParaRPr>
          </a:p>
          <a:p>
            <a:pPr indent="-298450" lvl="1" marL="914400" rtl="0" algn="l">
              <a:spcBef>
                <a:spcPts val="0"/>
              </a:spcBef>
              <a:spcAft>
                <a:spcPts val="0"/>
              </a:spcAft>
              <a:buSzPts val="1100"/>
              <a:buFont typeface="Verdana"/>
              <a:buChar char="○"/>
            </a:pPr>
            <a:r>
              <a:rPr lang="en" sz="1100">
                <a:latin typeface="Verdana"/>
                <a:ea typeface="Verdana"/>
                <a:cs typeface="Verdana"/>
                <a:sym typeface="Verdana"/>
              </a:rPr>
              <a:t>Iterated through each year and calculated averages using d3</a:t>
            </a:r>
            <a:endParaRPr sz="1100">
              <a:latin typeface="Verdana"/>
              <a:ea typeface="Verdana"/>
              <a:cs typeface="Verdana"/>
              <a:sym typeface="Verdana"/>
            </a:endParaRPr>
          </a:p>
          <a:p>
            <a:pPr indent="-298450" lvl="1" marL="914400" rtl="0" algn="l">
              <a:spcBef>
                <a:spcPts val="0"/>
              </a:spcBef>
              <a:spcAft>
                <a:spcPts val="0"/>
              </a:spcAft>
              <a:buSzPts val="1100"/>
              <a:buFont typeface="Verdana"/>
              <a:buChar char="○"/>
            </a:pPr>
            <a:r>
              <a:rPr lang="en" sz="1100">
                <a:latin typeface="Verdana"/>
                <a:ea typeface="Verdana"/>
                <a:cs typeface="Verdana"/>
                <a:sym typeface="Verdana"/>
              </a:rPr>
              <a:t>Filtered data </a:t>
            </a:r>
            <a:endParaRPr sz="1100">
              <a:latin typeface="Verdana"/>
              <a:ea typeface="Verdana"/>
              <a:cs typeface="Verdana"/>
              <a:sym typeface="Verdana"/>
            </a:endParaRPr>
          </a:p>
          <a:p>
            <a:pPr indent="-298450" lvl="1" marL="914400" rtl="0" algn="l">
              <a:spcBef>
                <a:spcPts val="0"/>
              </a:spcBef>
              <a:spcAft>
                <a:spcPts val="0"/>
              </a:spcAft>
              <a:buSzPts val="1100"/>
              <a:buFont typeface="Verdana"/>
              <a:buChar char="○"/>
            </a:pPr>
            <a:r>
              <a:rPr lang="en" sz="1100">
                <a:latin typeface="Verdana"/>
                <a:ea typeface="Verdana"/>
                <a:cs typeface="Verdana"/>
                <a:sym typeface="Verdana"/>
              </a:rPr>
              <a:t>Grouped by continent and created arrays to hold each continent’s average values</a:t>
            </a:r>
            <a:endParaRPr sz="1100">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sz="1400">
                <a:latin typeface="Verdana"/>
                <a:ea typeface="Verdana"/>
                <a:cs typeface="Verdana"/>
                <a:sym typeface="Verdana"/>
              </a:rPr>
              <a:t>Maps: Female Workforce Participation &amp; GDP</a:t>
            </a:r>
            <a:endParaRPr sz="1400">
              <a:latin typeface="Verdana"/>
              <a:ea typeface="Verdana"/>
              <a:cs typeface="Verdana"/>
              <a:sym typeface="Verdana"/>
            </a:endParaRPr>
          </a:p>
          <a:p>
            <a:pPr indent="-298450" lvl="1" marL="914400" rtl="0" algn="l">
              <a:spcBef>
                <a:spcPts val="0"/>
              </a:spcBef>
              <a:spcAft>
                <a:spcPts val="0"/>
              </a:spcAft>
              <a:buSzPts val="1100"/>
              <a:buFont typeface="Verdana"/>
              <a:buChar char="○"/>
            </a:pPr>
            <a:r>
              <a:rPr lang="en" sz="1100">
                <a:latin typeface="Verdana"/>
                <a:ea typeface="Verdana"/>
                <a:cs typeface="Verdana"/>
                <a:sym typeface="Verdana"/>
              </a:rPr>
              <a:t>Data preparation:</a:t>
            </a:r>
            <a:endParaRPr sz="1100">
              <a:latin typeface="Verdana"/>
              <a:ea typeface="Verdana"/>
              <a:cs typeface="Verdana"/>
              <a:sym typeface="Verdana"/>
            </a:endParaRPr>
          </a:p>
          <a:p>
            <a:pPr indent="-298450" lvl="2" marL="1371600" rtl="0" algn="l">
              <a:spcBef>
                <a:spcPts val="0"/>
              </a:spcBef>
              <a:spcAft>
                <a:spcPts val="0"/>
              </a:spcAft>
              <a:buSzPts val="1100"/>
              <a:buFont typeface="Verdana"/>
              <a:buChar char="■"/>
            </a:pPr>
            <a:r>
              <a:rPr lang="en" sz="1100">
                <a:latin typeface="Verdana"/>
                <a:ea typeface="Verdana"/>
                <a:cs typeface="Verdana"/>
                <a:sym typeface="Verdana"/>
              </a:rPr>
              <a:t>Converted CSV files into GeoJson files with (</a:t>
            </a:r>
            <a:r>
              <a:rPr lang="en" sz="1100" u="sng">
                <a:solidFill>
                  <a:schemeClr val="accent5"/>
                </a:solidFill>
                <a:latin typeface="Verdana"/>
                <a:ea typeface="Verdana"/>
                <a:cs typeface="Verdana"/>
                <a:sym typeface="Verdana"/>
                <a:hlinkClick r:id="rId3"/>
              </a:rPr>
              <a:t>https://www.convertcsv.com/csv-to-geojson.htm</a:t>
            </a:r>
            <a:r>
              <a:rPr lang="en" sz="1100">
                <a:latin typeface="Verdana"/>
                <a:ea typeface="Verdana"/>
                <a:cs typeface="Verdana"/>
                <a:sym typeface="Verdana"/>
              </a:rPr>
              <a:t>)</a:t>
            </a:r>
            <a:endParaRPr sz="1100">
              <a:latin typeface="Verdana"/>
              <a:ea typeface="Verdana"/>
              <a:cs typeface="Verdana"/>
              <a:sym typeface="Verdana"/>
            </a:endParaRPr>
          </a:p>
          <a:p>
            <a:pPr indent="-298450" lvl="2" marL="1371600" rtl="0" algn="l">
              <a:spcBef>
                <a:spcPts val="0"/>
              </a:spcBef>
              <a:spcAft>
                <a:spcPts val="0"/>
              </a:spcAft>
              <a:buSzPts val="1100"/>
              <a:buFont typeface="Verdana"/>
              <a:buChar char="■"/>
            </a:pPr>
            <a:r>
              <a:rPr lang="en" sz="1100">
                <a:latin typeface="Verdana"/>
                <a:ea typeface="Verdana"/>
                <a:cs typeface="Verdana"/>
                <a:sym typeface="Verdana"/>
              </a:rPr>
              <a:t>Merged world bank data geojson with countries and continent data geojson with python script.</a:t>
            </a:r>
            <a:endParaRPr sz="1100">
              <a:latin typeface="Verdana"/>
              <a:ea typeface="Verdana"/>
              <a:cs typeface="Verdana"/>
              <a:sym typeface="Verdana"/>
            </a:endParaRPr>
          </a:p>
          <a:p>
            <a:pPr indent="-298450" lvl="2" marL="1371600" rtl="0" algn="l">
              <a:spcBef>
                <a:spcPts val="0"/>
              </a:spcBef>
              <a:spcAft>
                <a:spcPts val="0"/>
              </a:spcAft>
              <a:buSzPts val="1100"/>
              <a:buFont typeface="Verdana"/>
              <a:buChar char="■"/>
            </a:pPr>
            <a:r>
              <a:rPr lang="en" sz="1100">
                <a:latin typeface="Verdana"/>
                <a:ea typeface="Verdana"/>
                <a:cs typeface="Verdana"/>
                <a:sym typeface="Verdana"/>
              </a:rPr>
              <a:t>Converted geojson data files to geo.js format to plot choropleth Maps.</a:t>
            </a:r>
            <a:endParaRPr sz="1100">
              <a:latin typeface="Verdana"/>
              <a:ea typeface="Verdana"/>
              <a:cs typeface="Verdana"/>
              <a:sym typeface="Verdana"/>
            </a:endParaRPr>
          </a:p>
          <a:p>
            <a:pPr indent="-298450" lvl="1" marL="914400" rtl="0" algn="l">
              <a:spcBef>
                <a:spcPts val="0"/>
              </a:spcBef>
              <a:spcAft>
                <a:spcPts val="0"/>
              </a:spcAft>
              <a:buSzPts val="1100"/>
              <a:buFont typeface="Verdana"/>
              <a:buChar char="○"/>
            </a:pPr>
            <a:r>
              <a:rPr lang="en" sz="1100">
                <a:latin typeface="Verdana"/>
                <a:ea typeface="Verdana"/>
                <a:cs typeface="Verdana"/>
                <a:sym typeface="Verdana"/>
              </a:rPr>
              <a:t>Mapping</a:t>
            </a:r>
            <a:endParaRPr sz="1100">
              <a:latin typeface="Verdana"/>
              <a:ea typeface="Verdana"/>
              <a:cs typeface="Verdana"/>
              <a:sym typeface="Verdana"/>
            </a:endParaRPr>
          </a:p>
          <a:p>
            <a:pPr indent="-298450" lvl="2" marL="1371600" rtl="0" algn="l">
              <a:spcBef>
                <a:spcPts val="0"/>
              </a:spcBef>
              <a:spcAft>
                <a:spcPts val="0"/>
              </a:spcAft>
              <a:buSzPts val="1100"/>
              <a:buFont typeface="Verdana"/>
              <a:buChar char="■"/>
            </a:pPr>
            <a:r>
              <a:rPr lang="en" sz="1100">
                <a:latin typeface="Verdana"/>
                <a:ea typeface="Verdana"/>
                <a:cs typeface="Verdana"/>
                <a:sym typeface="Verdana"/>
              </a:rPr>
              <a:t>Generate an interactive Choropleth map with Leaflet</a:t>
            </a:r>
            <a:endParaRPr sz="1100">
              <a:latin typeface="Verdana"/>
              <a:ea typeface="Verdana"/>
              <a:cs typeface="Verdana"/>
              <a:sym typeface="Verdana"/>
            </a:endParaRPr>
          </a:p>
          <a:p>
            <a:pPr indent="-298450" lvl="2" marL="1371600" rtl="0" algn="l">
              <a:spcBef>
                <a:spcPts val="0"/>
              </a:spcBef>
              <a:spcAft>
                <a:spcPts val="0"/>
              </a:spcAft>
              <a:buSzPts val="1100"/>
              <a:buFont typeface="Verdana"/>
              <a:buChar char="■"/>
            </a:pPr>
            <a:r>
              <a:rPr lang="en" sz="1100">
                <a:latin typeface="Verdana"/>
                <a:ea typeface="Verdana"/>
                <a:cs typeface="Verdana"/>
                <a:sym typeface="Verdana"/>
              </a:rPr>
              <a:t>Called L.geojson() function to display data in the form of a choropleth map</a:t>
            </a:r>
            <a:endParaRPr sz="1100">
              <a:latin typeface="Verdana"/>
              <a:ea typeface="Verdana"/>
              <a:cs typeface="Verdana"/>
              <a:sym typeface="Verdana"/>
            </a:endParaRPr>
          </a:p>
          <a:p>
            <a:pPr indent="-298450" lvl="2" marL="1371600" rtl="0" algn="l">
              <a:spcBef>
                <a:spcPts val="0"/>
              </a:spcBef>
              <a:spcAft>
                <a:spcPts val="0"/>
              </a:spcAft>
              <a:buSzPts val="1100"/>
              <a:buFont typeface="Verdana"/>
              <a:buChar char="■"/>
            </a:pPr>
            <a:r>
              <a:rPr lang="en" sz="1100">
                <a:latin typeface="Verdana"/>
                <a:ea typeface="Verdana"/>
                <a:cs typeface="Verdana"/>
                <a:sym typeface="Verdana"/>
              </a:rPr>
              <a:t>Set up 2 base layers of different styles, 6 over layers to display data by continent</a:t>
            </a:r>
            <a:endParaRPr sz="1100">
              <a:latin typeface="Verdana"/>
              <a:ea typeface="Verdana"/>
              <a:cs typeface="Verdana"/>
              <a:sym typeface="Verdana"/>
            </a:endParaRPr>
          </a:p>
          <a:p>
            <a:pPr indent="-298450" lvl="2" marL="1371600" rtl="0" algn="l">
              <a:spcBef>
                <a:spcPts val="0"/>
              </a:spcBef>
              <a:spcAft>
                <a:spcPts val="0"/>
              </a:spcAft>
              <a:buSzPts val="1100"/>
              <a:buFont typeface="Verdana"/>
              <a:buChar char="■"/>
            </a:pPr>
            <a:r>
              <a:rPr lang="en" sz="1100">
                <a:latin typeface="Verdana"/>
                <a:ea typeface="Verdana"/>
                <a:cs typeface="Verdana"/>
                <a:sym typeface="Verdana"/>
              </a:rPr>
              <a:t>Utilized sequential color scheme to demonstrate a range of values</a:t>
            </a:r>
            <a:endParaRPr sz="1100">
              <a:latin typeface="Verdana"/>
              <a:ea typeface="Verdana"/>
              <a:cs typeface="Verdana"/>
              <a:sym typeface="Verdana"/>
            </a:endParaRPr>
          </a:p>
          <a:p>
            <a:pPr indent="-298450" lvl="2" marL="1371600" rtl="0" algn="l">
              <a:spcBef>
                <a:spcPts val="0"/>
              </a:spcBef>
              <a:spcAft>
                <a:spcPts val="0"/>
              </a:spcAft>
              <a:buSzPts val="1100"/>
              <a:buFont typeface="Verdana"/>
              <a:buChar char="■"/>
            </a:pPr>
            <a:r>
              <a:rPr lang="en" sz="1100">
                <a:latin typeface="Verdana"/>
                <a:ea typeface="Verdana"/>
                <a:cs typeface="Verdana"/>
                <a:sym typeface="Verdana"/>
              </a:rPr>
              <a:t>Created a time slider to filter out data by year</a:t>
            </a:r>
            <a:endParaRPr sz="1100">
              <a:latin typeface="Verdana"/>
              <a:ea typeface="Verdana"/>
              <a:cs typeface="Verdana"/>
              <a:sym typeface="Verdana"/>
            </a:endParaRPr>
          </a:p>
          <a:p>
            <a:pPr indent="-298450" lvl="2" marL="1371600" rtl="0" algn="l">
              <a:spcBef>
                <a:spcPts val="0"/>
              </a:spcBef>
              <a:spcAft>
                <a:spcPts val="0"/>
              </a:spcAft>
              <a:buSzPts val="1100"/>
              <a:buFont typeface="Verdana"/>
              <a:buChar char="■"/>
            </a:pPr>
            <a:r>
              <a:rPr lang="en" sz="1100">
                <a:latin typeface="Verdana"/>
                <a:ea typeface="Verdana"/>
                <a:cs typeface="Verdana"/>
                <a:sym typeface="Verdana"/>
              </a:rPr>
              <a:t>Used popups to attach more information</a:t>
            </a:r>
            <a:endParaRPr sz="1100">
              <a:latin typeface="Verdana"/>
              <a:ea typeface="Verdana"/>
              <a:cs typeface="Verdana"/>
              <a:sym typeface="Verdana"/>
            </a:endParaRPr>
          </a:p>
          <a:p>
            <a:pPr indent="-298450" lvl="2" marL="1371600" rtl="0" algn="l">
              <a:spcBef>
                <a:spcPts val="0"/>
              </a:spcBef>
              <a:spcAft>
                <a:spcPts val="0"/>
              </a:spcAft>
              <a:buSzPts val="1100"/>
              <a:buFont typeface="Verdana"/>
              <a:buChar char="■"/>
            </a:pPr>
            <a:r>
              <a:rPr lang="en" sz="1100">
                <a:latin typeface="Verdana"/>
                <a:ea typeface="Verdana"/>
                <a:cs typeface="Verdana"/>
                <a:sym typeface="Verdana"/>
              </a:rPr>
              <a:t>Embedded zoom in and zoom out functions</a:t>
            </a:r>
            <a:endParaRPr sz="1100">
              <a:solidFill>
                <a:schemeClr val="dk1"/>
              </a:solidFill>
              <a:latin typeface="Verdana"/>
              <a:ea typeface="Verdana"/>
              <a:cs typeface="Verdana"/>
              <a:sym typeface="Verdana"/>
            </a:endParaRPr>
          </a:p>
          <a:p>
            <a:pPr indent="0" lvl="0" marL="1371600" rtl="0" algn="l">
              <a:spcBef>
                <a:spcPts val="0"/>
              </a:spcBef>
              <a:spcAft>
                <a:spcPts val="0"/>
              </a:spcAft>
              <a:buNone/>
            </a:pPr>
            <a:r>
              <a:t/>
            </a:r>
            <a:endParaRPr sz="800">
              <a:latin typeface="Verdana"/>
              <a:ea typeface="Verdana"/>
              <a:cs typeface="Verdana"/>
              <a:sym typeface="Verdana"/>
            </a:endParaRPr>
          </a:p>
          <a:p>
            <a:pPr indent="0" lvl="0" marL="914400" rtl="0" algn="l">
              <a:spcBef>
                <a:spcPts val="1600"/>
              </a:spcBef>
              <a:spcAft>
                <a:spcPts val="1600"/>
              </a:spcAft>
              <a:buNone/>
            </a:pPr>
            <a:r>
              <a:t/>
            </a:r>
            <a:endParaRPr sz="800">
              <a:highlight>
                <a:srgbClr val="FFFF00"/>
              </a:highlight>
              <a:latin typeface="Verdana"/>
              <a:ea typeface="Verdana"/>
              <a:cs typeface="Verdana"/>
              <a:sym typeface="Verdana"/>
            </a:endParaRPr>
          </a:p>
        </p:txBody>
      </p:sp>
      <p:sp>
        <p:nvSpPr>
          <p:cNvPr id="90" name="Google Shape;90;p17"/>
          <p:cNvSpPr txBox="1"/>
          <p:nvPr/>
        </p:nvSpPr>
        <p:spPr>
          <a:xfrm rot="-5400000">
            <a:off x="-1662300" y="2521100"/>
            <a:ext cx="4294800" cy="970200"/>
          </a:xfrm>
          <a:prstGeom prst="rect">
            <a:avLst/>
          </a:prstGeom>
          <a:solidFill>
            <a:srgbClr val="D6954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Verdana"/>
                <a:ea typeface="Verdana"/>
                <a:cs typeface="Verdana"/>
                <a:sym typeface="Verdana"/>
              </a:rPr>
              <a:t>&gt;&gt;&gt; Data Strategy &amp; Analysis</a:t>
            </a:r>
            <a:endParaRPr sz="2400">
              <a:solidFill>
                <a:schemeClr val="lt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0" y="0"/>
            <a:ext cx="9144000" cy="858900"/>
          </a:xfrm>
          <a:prstGeom prst="rect">
            <a:avLst/>
          </a:prstGeom>
          <a:solidFill>
            <a:srgbClr val="56222E"/>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Verdana"/>
                <a:ea typeface="Verdana"/>
                <a:cs typeface="Verdana"/>
                <a:sym typeface="Verdana"/>
              </a:rPr>
              <a:t>HTML and CSS</a:t>
            </a:r>
            <a:endParaRPr sz="2600">
              <a:solidFill>
                <a:srgbClr val="FFFFFF"/>
              </a:solidFill>
              <a:latin typeface="Verdana"/>
              <a:ea typeface="Verdana"/>
              <a:cs typeface="Verdana"/>
              <a:sym typeface="Verdana"/>
            </a:endParaRPr>
          </a:p>
        </p:txBody>
      </p:sp>
      <p:sp>
        <p:nvSpPr>
          <p:cNvPr id="96" name="Google Shape;96;p18"/>
          <p:cNvSpPr txBox="1"/>
          <p:nvPr>
            <p:ph idx="1" type="body"/>
          </p:nvPr>
        </p:nvSpPr>
        <p:spPr>
          <a:xfrm>
            <a:off x="970200" y="858900"/>
            <a:ext cx="8173800" cy="4294800"/>
          </a:xfrm>
          <a:prstGeom prst="rect">
            <a:avLst/>
          </a:prstGeom>
          <a:solidFill>
            <a:srgbClr val="F6F2F2">
              <a:alpha val="66290"/>
            </a:srgbClr>
          </a:solidFill>
        </p:spPr>
        <p:txBody>
          <a:bodyPr anchorCtr="0" anchor="t" bIns="91425" lIns="91425" spcFirstLastPara="1" rIns="91425" wrap="square" tIns="91425">
            <a:noAutofit/>
          </a:bodyPr>
          <a:lstStyle/>
          <a:p>
            <a:pPr indent="-317500" lvl="0" marL="457200" rtl="0" algn="l">
              <a:spcBef>
                <a:spcPts val="0"/>
              </a:spcBef>
              <a:spcAft>
                <a:spcPts val="0"/>
              </a:spcAft>
              <a:buSzPts val="1400"/>
              <a:buFont typeface="Verdana"/>
              <a:buChar char="●"/>
            </a:pPr>
            <a:r>
              <a:rPr lang="en" sz="1400">
                <a:latin typeface="Verdana"/>
                <a:ea typeface="Verdana"/>
                <a:cs typeface="Verdana"/>
                <a:sym typeface="Verdana"/>
              </a:rPr>
              <a:t>HTML</a:t>
            </a:r>
            <a:endParaRPr sz="1400">
              <a:latin typeface="Verdana"/>
              <a:ea typeface="Verdana"/>
              <a:cs typeface="Verdana"/>
              <a:sym typeface="Verdana"/>
            </a:endParaRPr>
          </a:p>
          <a:p>
            <a:pPr indent="-298450" lvl="1" marL="914400" rtl="0" algn="l">
              <a:spcBef>
                <a:spcPts val="0"/>
              </a:spcBef>
              <a:spcAft>
                <a:spcPts val="0"/>
              </a:spcAft>
              <a:buSzPts val="1100"/>
              <a:buFont typeface="Verdana"/>
              <a:buChar char="○"/>
            </a:pPr>
            <a:r>
              <a:rPr lang="en" sz="1100">
                <a:latin typeface="Verdana"/>
                <a:ea typeface="Verdana"/>
                <a:cs typeface="Verdana"/>
                <a:sym typeface="Verdana"/>
              </a:rPr>
              <a:t>Found design inspiration:</a:t>
            </a:r>
            <a:endParaRPr sz="1100">
              <a:latin typeface="Verdana"/>
              <a:ea typeface="Verdana"/>
              <a:cs typeface="Verdana"/>
              <a:sym typeface="Verdana"/>
            </a:endParaRPr>
          </a:p>
          <a:p>
            <a:pPr indent="-298450" lvl="2" marL="1371600" rtl="0" algn="l">
              <a:spcBef>
                <a:spcPts val="0"/>
              </a:spcBef>
              <a:spcAft>
                <a:spcPts val="0"/>
              </a:spcAft>
              <a:buSzPts val="1100"/>
              <a:buFont typeface="Verdana"/>
              <a:buChar char="■"/>
            </a:pPr>
            <a:r>
              <a:rPr lang="en" sz="1100">
                <a:latin typeface="Verdana"/>
                <a:ea typeface="Verdana"/>
                <a:cs typeface="Verdana"/>
                <a:sym typeface="Verdana"/>
              </a:rPr>
              <a:t>Prior projects (e.g., Christian’s), Bootstrap templates</a:t>
            </a:r>
            <a:endParaRPr sz="1100">
              <a:latin typeface="Verdana"/>
              <a:ea typeface="Verdana"/>
              <a:cs typeface="Verdana"/>
              <a:sym typeface="Verdana"/>
            </a:endParaRPr>
          </a:p>
          <a:p>
            <a:pPr indent="-298450" lvl="2" marL="1371600" rtl="0" algn="l">
              <a:spcBef>
                <a:spcPts val="0"/>
              </a:spcBef>
              <a:spcAft>
                <a:spcPts val="0"/>
              </a:spcAft>
              <a:buSzPts val="1100"/>
              <a:buFont typeface="Verdana"/>
              <a:buChar char="■"/>
            </a:pPr>
            <a:r>
              <a:rPr lang="en" sz="1100">
                <a:latin typeface="Verdana"/>
                <a:ea typeface="Verdana"/>
                <a:cs typeface="Verdana"/>
                <a:sym typeface="Verdana"/>
              </a:rPr>
              <a:t>Imagery supporting our “wonder women” female theme/hypothesis (Int’l Women’s Day)</a:t>
            </a:r>
            <a:endParaRPr sz="1100">
              <a:latin typeface="Verdana"/>
              <a:ea typeface="Verdana"/>
              <a:cs typeface="Verdana"/>
              <a:sym typeface="Verdana"/>
            </a:endParaRPr>
          </a:p>
          <a:p>
            <a:pPr indent="-298450" lvl="3" marL="1828800" rtl="0" algn="l">
              <a:spcBef>
                <a:spcPts val="0"/>
              </a:spcBef>
              <a:spcAft>
                <a:spcPts val="0"/>
              </a:spcAft>
              <a:buSzPts val="1100"/>
              <a:buFont typeface="Verdana"/>
              <a:buChar char="●"/>
            </a:pPr>
            <a:r>
              <a:rPr lang="en" sz="1100">
                <a:latin typeface="Verdana"/>
                <a:ea typeface="Verdana"/>
                <a:cs typeface="Verdana"/>
                <a:sym typeface="Verdana"/>
              </a:rPr>
              <a:t>Best source: Shutterstock (purchased royalty-free background images)</a:t>
            </a:r>
            <a:endParaRPr sz="1100">
              <a:latin typeface="Verdana"/>
              <a:ea typeface="Verdana"/>
              <a:cs typeface="Verdana"/>
              <a:sym typeface="Verdana"/>
            </a:endParaRPr>
          </a:p>
          <a:p>
            <a:pPr indent="-298450" lvl="4" marL="2286000" rtl="0" algn="l">
              <a:spcBef>
                <a:spcPts val="0"/>
              </a:spcBef>
              <a:spcAft>
                <a:spcPts val="0"/>
              </a:spcAft>
              <a:buSzPts val="1100"/>
              <a:buFont typeface="Verdana"/>
              <a:buChar char="○"/>
            </a:pPr>
            <a:r>
              <a:rPr lang="en" sz="1100">
                <a:latin typeface="Verdana"/>
                <a:ea typeface="Verdana"/>
                <a:cs typeface="Verdana"/>
                <a:sym typeface="Verdana"/>
              </a:rPr>
              <a:t>Researched the designer/illustrator, who provided a specific color scheme</a:t>
            </a:r>
            <a:endParaRPr sz="1100">
              <a:latin typeface="Verdana"/>
              <a:ea typeface="Verdana"/>
              <a:cs typeface="Verdana"/>
              <a:sym typeface="Verdana"/>
            </a:endParaRPr>
          </a:p>
          <a:p>
            <a:pPr indent="-298450" lvl="1" marL="914400" rtl="0" algn="l">
              <a:spcBef>
                <a:spcPts val="0"/>
              </a:spcBef>
              <a:spcAft>
                <a:spcPts val="0"/>
              </a:spcAft>
              <a:buSzPts val="1100"/>
              <a:buFont typeface="Verdana"/>
              <a:buChar char="○"/>
            </a:pPr>
            <a:r>
              <a:rPr lang="en" sz="1100">
                <a:latin typeface="Verdana"/>
                <a:ea typeface="Verdana"/>
                <a:cs typeface="Verdana"/>
                <a:sym typeface="Verdana"/>
              </a:rPr>
              <a:t>Created basic DOM</a:t>
            </a:r>
            <a:endParaRPr sz="1100">
              <a:latin typeface="Verdana"/>
              <a:ea typeface="Verdana"/>
              <a:cs typeface="Verdana"/>
              <a:sym typeface="Verdana"/>
            </a:endParaRPr>
          </a:p>
          <a:p>
            <a:pPr indent="-298450" lvl="1" marL="914400" rtl="0" algn="l">
              <a:spcBef>
                <a:spcPts val="0"/>
              </a:spcBef>
              <a:spcAft>
                <a:spcPts val="0"/>
              </a:spcAft>
              <a:buSzPts val="1100"/>
              <a:buFont typeface="Verdana"/>
              <a:buChar char="○"/>
            </a:pPr>
            <a:r>
              <a:rPr lang="en" sz="1100">
                <a:latin typeface="Verdana"/>
                <a:ea typeface="Verdana"/>
                <a:cs typeface="Verdana"/>
                <a:sym typeface="Verdana"/>
              </a:rPr>
              <a:t>Utilized Bootstrap 4 for website layout, elements</a:t>
            </a:r>
            <a:endParaRPr sz="1100">
              <a:latin typeface="Verdana"/>
              <a:ea typeface="Verdana"/>
              <a:cs typeface="Verdana"/>
              <a:sym typeface="Verdana"/>
            </a:endParaRPr>
          </a:p>
          <a:p>
            <a:pPr indent="-298450" lvl="2" marL="1371600" rtl="0" algn="l">
              <a:spcBef>
                <a:spcPts val="0"/>
              </a:spcBef>
              <a:spcAft>
                <a:spcPts val="0"/>
              </a:spcAft>
              <a:buSzPts val="1100"/>
              <a:buFont typeface="Verdana"/>
              <a:buChar char="■"/>
            </a:pPr>
            <a:r>
              <a:rPr lang="en" sz="1100">
                <a:latin typeface="Verdana"/>
                <a:ea typeface="Verdana"/>
                <a:cs typeface="Verdana"/>
                <a:sym typeface="Verdana"/>
              </a:rPr>
              <a:t>Set classes to ensure scalability/responsiveness for all browser types (desktop vs. mobile)</a:t>
            </a:r>
            <a:endParaRPr sz="1100">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sz="1400">
                <a:latin typeface="Verdana"/>
                <a:ea typeface="Verdana"/>
                <a:cs typeface="Verdana"/>
                <a:sym typeface="Verdana"/>
              </a:rPr>
              <a:t>CSS</a:t>
            </a:r>
            <a:endParaRPr sz="1400">
              <a:latin typeface="Verdana"/>
              <a:ea typeface="Verdana"/>
              <a:cs typeface="Verdana"/>
              <a:sym typeface="Verdana"/>
            </a:endParaRPr>
          </a:p>
          <a:p>
            <a:pPr indent="-298450" lvl="1" marL="914400" rtl="0" algn="l">
              <a:spcBef>
                <a:spcPts val="0"/>
              </a:spcBef>
              <a:spcAft>
                <a:spcPts val="0"/>
              </a:spcAft>
              <a:buSzPts val="1100"/>
              <a:buFont typeface="Verdana"/>
              <a:buChar char="○"/>
            </a:pPr>
            <a:r>
              <a:rPr lang="en" sz="1100">
                <a:latin typeface="Verdana"/>
                <a:ea typeface="Verdana"/>
                <a:cs typeface="Verdana"/>
                <a:sym typeface="Verdana"/>
              </a:rPr>
              <a:t>Customized specific class properties (e.g., font, Hex color values)</a:t>
            </a:r>
            <a:endParaRPr sz="1100">
              <a:latin typeface="Verdana"/>
              <a:ea typeface="Verdana"/>
              <a:cs typeface="Verdana"/>
              <a:sym typeface="Verdana"/>
            </a:endParaRPr>
          </a:p>
          <a:p>
            <a:pPr indent="-298450" lvl="1" marL="914400" rtl="0" algn="l">
              <a:spcBef>
                <a:spcPts val="0"/>
              </a:spcBef>
              <a:spcAft>
                <a:spcPts val="0"/>
              </a:spcAft>
              <a:buSzPts val="1100"/>
              <a:buFont typeface="Verdana"/>
              <a:buChar char="○"/>
            </a:pPr>
            <a:r>
              <a:rPr lang="en" sz="1100">
                <a:latin typeface="Verdana"/>
                <a:ea typeface="Verdana"/>
                <a:cs typeface="Verdana"/>
                <a:sym typeface="Verdana"/>
              </a:rPr>
              <a:t>Set Z-Indexes to properly layer elements front-to-back (e.g., text box vs. background image)</a:t>
            </a:r>
            <a:endParaRPr sz="1100">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sz="1400">
                <a:latin typeface="Verdana"/>
                <a:ea typeface="Verdana"/>
                <a:cs typeface="Verdana"/>
                <a:sym typeface="Verdana"/>
              </a:rPr>
              <a:t>Merged code with collaborators</a:t>
            </a:r>
            <a:endParaRPr sz="1400">
              <a:latin typeface="Verdana"/>
              <a:ea typeface="Verdana"/>
              <a:cs typeface="Verdana"/>
              <a:sym typeface="Verdana"/>
            </a:endParaRPr>
          </a:p>
          <a:p>
            <a:pPr indent="-298450" lvl="1" marL="914400" rtl="0" algn="l">
              <a:spcBef>
                <a:spcPts val="0"/>
              </a:spcBef>
              <a:spcAft>
                <a:spcPts val="0"/>
              </a:spcAft>
              <a:buSzPts val="1100"/>
              <a:buFont typeface="Verdana"/>
              <a:buChar char="○"/>
            </a:pPr>
            <a:r>
              <a:rPr lang="en" sz="1100">
                <a:latin typeface="Verdana"/>
                <a:ea typeface="Verdana"/>
                <a:cs typeface="Verdana"/>
                <a:sym typeface="Verdana"/>
              </a:rPr>
              <a:t>Inserted necessary scripts and JavaScript file references for visualizations</a:t>
            </a:r>
            <a:endParaRPr sz="1100">
              <a:latin typeface="Verdana"/>
              <a:ea typeface="Verdana"/>
              <a:cs typeface="Verdana"/>
              <a:sym typeface="Verdana"/>
            </a:endParaRPr>
          </a:p>
          <a:p>
            <a:pPr indent="-298450" lvl="1" marL="914400" rtl="0" algn="l">
              <a:spcBef>
                <a:spcPts val="0"/>
              </a:spcBef>
              <a:spcAft>
                <a:spcPts val="0"/>
              </a:spcAft>
              <a:buSzPts val="1100"/>
              <a:buFont typeface="Verdana"/>
              <a:buChar char="○"/>
            </a:pPr>
            <a:r>
              <a:rPr lang="en" sz="1100">
                <a:latin typeface="Verdana"/>
                <a:ea typeface="Verdana"/>
                <a:cs typeface="Verdana"/>
                <a:sym typeface="Verdana"/>
              </a:rPr>
              <a:t>Created proper directory structure and updated paths throughout code</a:t>
            </a:r>
            <a:endParaRPr sz="1100">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sz="1400">
                <a:latin typeface="Verdana"/>
                <a:ea typeface="Verdana"/>
                <a:cs typeface="Verdana"/>
                <a:sym typeface="Verdana"/>
              </a:rPr>
              <a:t>Set up Flask server</a:t>
            </a:r>
            <a:endParaRPr sz="1400">
              <a:latin typeface="Verdana"/>
              <a:ea typeface="Verdana"/>
              <a:cs typeface="Verdana"/>
              <a:sym typeface="Verdana"/>
            </a:endParaRPr>
          </a:p>
          <a:p>
            <a:pPr indent="-298450" lvl="1" marL="914400" rtl="0" algn="l">
              <a:spcBef>
                <a:spcPts val="0"/>
              </a:spcBef>
              <a:spcAft>
                <a:spcPts val="0"/>
              </a:spcAft>
              <a:buSzPts val="1100"/>
              <a:buFont typeface="Verdana"/>
              <a:buChar char="○"/>
            </a:pPr>
            <a:r>
              <a:rPr lang="en" sz="1100">
                <a:latin typeface="Verdana"/>
                <a:ea typeface="Verdana"/>
                <a:cs typeface="Verdana"/>
                <a:sym typeface="Verdana"/>
              </a:rPr>
              <a:t>Created MongoDB cluster &amp; collection</a:t>
            </a:r>
            <a:endParaRPr sz="1100">
              <a:latin typeface="Verdana"/>
              <a:ea typeface="Verdana"/>
              <a:cs typeface="Verdana"/>
              <a:sym typeface="Verdana"/>
            </a:endParaRPr>
          </a:p>
          <a:p>
            <a:pPr indent="-298450" lvl="1" marL="914400" rtl="0" algn="l">
              <a:spcBef>
                <a:spcPts val="0"/>
              </a:spcBef>
              <a:spcAft>
                <a:spcPts val="0"/>
              </a:spcAft>
              <a:buSzPts val="1100"/>
              <a:buFont typeface="Verdana"/>
              <a:buChar char="○"/>
            </a:pPr>
            <a:r>
              <a:rPr lang="en" sz="1100">
                <a:latin typeface="Verdana"/>
                <a:ea typeface="Verdana"/>
                <a:cs typeface="Verdana"/>
                <a:sym typeface="Verdana"/>
              </a:rPr>
              <a:t>Imported data</a:t>
            </a:r>
            <a:endParaRPr sz="1100">
              <a:latin typeface="Verdana"/>
              <a:ea typeface="Verdana"/>
              <a:cs typeface="Verdana"/>
              <a:sym typeface="Verdana"/>
            </a:endParaRPr>
          </a:p>
          <a:p>
            <a:pPr indent="-298450" lvl="1" marL="914400" rtl="0" algn="l">
              <a:spcBef>
                <a:spcPts val="0"/>
              </a:spcBef>
              <a:spcAft>
                <a:spcPts val="0"/>
              </a:spcAft>
              <a:buSzPts val="1100"/>
              <a:buFont typeface="Verdana"/>
              <a:buChar char="○"/>
            </a:pPr>
            <a:r>
              <a:rPr lang="en" sz="1100">
                <a:latin typeface="Verdana"/>
                <a:ea typeface="Verdana"/>
                <a:cs typeface="Verdana"/>
                <a:sym typeface="Verdana"/>
              </a:rPr>
              <a:t>Adjusted url references in HTML</a:t>
            </a:r>
            <a:endParaRPr sz="1100">
              <a:latin typeface="Verdana"/>
              <a:ea typeface="Verdana"/>
              <a:cs typeface="Verdana"/>
              <a:sym typeface="Verdana"/>
            </a:endParaRPr>
          </a:p>
        </p:txBody>
      </p:sp>
      <p:sp>
        <p:nvSpPr>
          <p:cNvPr id="97" name="Google Shape;97;p18"/>
          <p:cNvSpPr txBox="1"/>
          <p:nvPr/>
        </p:nvSpPr>
        <p:spPr>
          <a:xfrm rot="-5400000">
            <a:off x="-1662300" y="2521100"/>
            <a:ext cx="4294800" cy="970200"/>
          </a:xfrm>
          <a:prstGeom prst="rect">
            <a:avLst/>
          </a:prstGeom>
          <a:solidFill>
            <a:srgbClr val="DAA09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Verdana"/>
                <a:ea typeface="Verdana"/>
                <a:cs typeface="Verdana"/>
                <a:sym typeface="Verdana"/>
              </a:rPr>
              <a:t>&gt;&gt;&gt; Web Design</a:t>
            </a:r>
            <a:endParaRPr sz="2400">
              <a:solidFill>
                <a:schemeClr val="lt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F2F2">
            <a:alpha val="66290"/>
          </a:srgbClr>
        </a:solidFill>
      </p:bgPr>
    </p:bg>
    <p:spTree>
      <p:nvGrpSpPr>
        <p:cNvPr id="101" name="Shape 101"/>
        <p:cNvGrpSpPr/>
        <p:nvPr/>
      </p:nvGrpSpPr>
      <p:grpSpPr>
        <a:xfrm>
          <a:off x="0" y="0"/>
          <a:ext cx="0" cy="0"/>
          <a:chOff x="0" y="0"/>
          <a:chExt cx="0" cy="0"/>
        </a:xfrm>
      </p:grpSpPr>
      <p:sp>
        <p:nvSpPr>
          <p:cNvPr id="102" name="Google Shape;102;p19"/>
          <p:cNvSpPr txBox="1"/>
          <p:nvPr>
            <p:ph type="title"/>
          </p:nvPr>
        </p:nvSpPr>
        <p:spPr>
          <a:xfrm>
            <a:off x="0" y="0"/>
            <a:ext cx="9144000" cy="858900"/>
          </a:xfrm>
          <a:prstGeom prst="rect">
            <a:avLst/>
          </a:prstGeom>
          <a:solidFill>
            <a:srgbClr val="D69549"/>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Verdana"/>
                <a:ea typeface="Verdana"/>
                <a:cs typeface="Verdana"/>
                <a:sym typeface="Verdana"/>
              </a:rPr>
              <a:t>Female Workforce Participation and GDP Growth Overtime and by Continent</a:t>
            </a:r>
            <a:endParaRPr sz="2400">
              <a:solidFill>
                <a:srgbClr val="FFFFFF"/>
              </a:solidFill>
              <a:latin typeface="Verdana"/>
              <a:ea typeface="Verdana"/>
              <a:cs typeface="Verdana"/>
              <a:sym typeface="Verdana"/>
            </a:endParaRPr>
          </a:p>
        </p:txBody>
      </p:sp>
      <p:sp>
        <p:nvSpPr>
          <p:cNvPr id="103" name="Google Shape;103;p19"/>
          <p:cNvSpPr txBox="1"/>
          <p:nvPr/>
        </p:nvSpPr>
        <p:spPr>
          <a:xfrm rot="-5400000">
            <a:off x="-1662300" y="2521100"/>
            <a:ext cx="4294800" cy="970200"/>
          </a:xfrm>
          <a:prstGeom prst="rect">
            <a:avLst/>
          </a:prstGeom>
          <a:solidFill>
            <a:srgbClr val="56222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Verdana"/>
                <a:ea typeface="Verdana"/>
                <a:cs typeface="Verdana"/>
                <a:sym typeface="Verdana"/>
              </a:rPr>
              <a:t>&gt;&gt;&gt; Findings</a:t>
            </a:r>
            <a:endParaRPr sz="2400">
              <a:solidFill>
                <a:schemeClr val="lt1"/>
              </a:solidFill>
              <a:latin typeface="Verdana"/>
              <a:ea typeface="Verdana"/>
              <a:cs typeface="Verdana"/>
              <a:sym typeface="Verdana"/>
            </a:endParaRPr>
          </a:p>
        </p:txBody>
      </p:sp>
      <p:pic>
        <p:nvPicPr>
          <p:cNvPr id="104" name="Google Shape;104;p19"/>
          <p:cNvPicPr preferRelativeResize="0"/>
          <p:nvPr/>
        </p:nvPicPr>
        <p:blipFill>
          <a:blip r:embed="rId3">
            <a:alphaModFix/>
          </a:blip>
          <a:stretch>
            <a:fillRect/>
          </a:stretch>
        </p:blipFill>
        <p:spPr>
          <a:xfrm>
            <a:off x="1046400" y="1026878"/>
            <a:ext cx="3904488" cy="1920240"/>
          </a:xfrm>
          <a:prstGeom prst="rect">
            <a:avLst/>
          </a:prstGeom>
          <a:noFill/>
          <a:ln>
            <a:noFill/>
          </a:ln>
        </p:spPr>
      </p:pic>
      <p:pic>
        <p:nvPicPr>
          <p:cNvPr id="105" name="Google Shape;105;p19"/>
          <p:cNvPicPr preferRelativeResize="0"/>
          <p:nvPr/>
        </p:nvPicPr>
        <p:blipFill>
          <a:blip r:embed="rId4">
            <a:alphaModFix/>
          </a:blip>
          <a:stretch>
            <a:fillRect/>
          </a:stretch>
        </p:blipFill>
        <p:spPr>
          <a:xfrm>
            <a:off x="5088773" y="1011300"/>
            <a:ext cx="3902827" cy="1920250"/>
          </a:xfrm>
          <a:prstGeom prst="rect">
            <a:avLst/>
          </a:prstGeom>
          <a:noFill/>
          <a:ln>
            <a:noFill/>
          </a:ln>
        </p:spPr>
      </p:pic>
      <p:sp>
        <p:nvSpPr>
          <p:cNvPr id="106" name="Google Shape;106;p19"/>
          <p:cNvSpPr txBox="1"/>
          <p:nvPr/>
        </p:nvSpPr>
        <p:spPr>
          <a:xfrm>
            <a:off x="1109375" y="3116350"/>
            <a:ext cx="3841500" cy="1795200"/>
          </a:xfrm>
          <a:prstGeom prst="rect">
            <a:avLst/>
          </a:prstGeom>
          <a:solidFill>
            <a:srgbClr val="DAA095"/>
          </a:solidFill>
          <a:ln>
            <a:noFill/>
          </a:ln>
        </p:spPr>
        <p:txBody>
          <a:bodyPr anchorCtr="0" anchor="t" bIns="91425" lIns="91425" spcFirstLastPara="1" rIns="91425" wrap="square" tIns="91425">
            <a:noAutofit/>
          </a:bodyPr>
          <a:lstStyle/>
          <a:p>
            <a:pPr indent="-285750" lvl="0" marL="457200" rtl="0" algn="l">
              <a:spcBef>
                <a:spcPts val="0"/>
              </a:spcBef>
              <a:spcAft>
                <a:spcPts val="0"/>
              </a:spcAft>
              <a:buSzPts val="900"/>
              <a:buFont typeface="Verdana"/>
              <a:buChar char="●"/>
            </a:pPr>
            <a:r>
              <a:rPr lang="en" sz="900">
                <a:latin typeface="Verdana"/>
                <a:ea typeface="Verdana"/>
                <a:cs typeface="Verdana"/>
                <a:sym typeface="Verdana"/>
              </a:rPr>
              <a:t>Female workforce participation grows steadily, with an annual percentage growth rate of 2.2%</a:t>
            </a:r>
            <a:endParaRPr sz="900">
              <a:latin typeface="Verdana"/>
              <a:ea typeface="Verdana"/>
              <a:cs typeface="Verdana"/>
              <a:sym typeface="Verdana"/>
            </a:endParaRPr>
          </a:p>
          <a:p>
            <a:pPr indent="0" lvl="0" marL="457200" rtl="0" algn="l">
              <a:spcBef>
                <a:spcPts val="0"/>
              </a:spcBef>
              <a:spcAft>
                <a:spcPts val="0"/>
              </a:spcAft>
              <a:buNone/>
            </a:pPr>
            <a:r>
              <a:t/>
            </a:r>
            <a:endParaRPr sz="900">
              <a:latin typeface="Verdana"/>
              <a:ea typeface="Verdana"/>
              <a:cs typeface="Verdana"/>
              <a:sym typeface="Verdana"/>
            </a:endParaRPr>
          </a:p>
          <a:p>
            <a:pPr indent="-285750" lvl="0" marL="457200" rtl="0" algn="l">
              <a:spcBef>
                <a:spcPts val="0"/>
              </a:spcBef>
              <a:spcAft>
                <a:spcPts val="0"/>
              </a:spcAft>
              <a:buSzPts val="900"/>
              <a:buFont typeface="Verdana"/>
              <a:buChar char="●"/>
            </a:pPr>
            <a:r>
              <a:rPr lang="en" sz="900">
                <a:latin typeface="Verdana"/>
                <a:ea typeface="Verdana"/>
                <a:cs typeface="Verdana"/>
                <a:sym typeface="Verdana"/>
              </a:rPr>
              <a:t>Female workforce participation has a 6.2% percentage change from 1990 to 2018</a:t>
            </a:r>
            <a:endParaRPr sz="900">
              <a:latin typeface="Verdana"/>
              <a:ea typeface="Verdana"/>
              <a:cs typeface="Verdana"/>
              <a:sym typeface="Verdana"/>
            </a:endParaRPr>
          </a:p>
          <a:p>
            <a:pPr indent="0" lvl="0" marL="457200" rtl="0" algn="l">
              <a:spcBef>
                <a:spcPts val="0"/>
              </a:spcBef>
              <a:spcAft>
                <a:spcPts val="0"/>
              </a:spcAft>
              <a:buNone/>
            </a:pPr>
            <a:r>
              <a:t/>
            </a:r>
            <a:endParaRPr sz="900">
              <a:latin typeface="Verdana"/>
              <a:ea typeface="Verdana"/>
              <a:cs typeface="Verdana"/>
              <a:sym typeface="Verdana"/>
            </a:endParaRPr>
          </a:p>
          <a:p>
            <a:pPr indent="-285750" lvl="0" marL="457200" rtl="0" algn="l">
              <a:spcBef>
                <a:spcPts val="0"/>
              </a:spcBef>
              <a:spcAft>
                <a:spcPts val="0"/>
              </a:spcAft>
              <a:buSzPts val="900"/>
              <a:buFont typeface="Verdana"/>
              <a:buChar char="●"/>
            </a:pPr>
            <a:r>
              <a:rPr lang="en" sz="900">
                <a:latin typeface="Verdana"/>
                <a:ea typeface="Verdana"/>
                <a:cs typeface="Verdana"/>
                <a:sym typeface="Verdana"/>
              </a:rPr>
              <a:t>GDP growth is far more volatile, with major declines in growth in the early 1990’s, the early 2000’s and 2009 due to domestic and global recessions and economic downturns </a:t>
            </a:r>
            <a:endParaRPr sz="900">
              <a:latin typeface="Verdana"/>
              <a:ea typeface="Verdana"/>
              <a:cs typeface="Verdana"/>
              <a:sym typeface="Verdana"/>
            </a:endParaRPr>
          </a:p>
        </p:txBody>
      </p:sp>
      <p:sp>
        <p:nvSpPr>
          <p:cNvPr id="107" name="Google Shape;107;p19"/>
          <p:cNvSpPr txBox="1"/>
          <p:nvPr/>
        </p:nvSpPr>
        <p:spPr>
          <a:xfrm>
            <a:off x="5150100" y="3116350"/>
            <a:ext cx="3841500" cy="1795200"/>
          </a:xfrm>
          <a:prstGeom prst="rect">
            <a:avLst/>
          </a:prstGeom>
          <a:solidFill>
            <a:srgbClr val="DAA095"/>
          </a:solid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Verdana"/>
              <a:buChar char="●"/>
            </a:pPr>
            <a:r>
              <a:rPr lang="en" sz="800">
                <a:latin typeface="Verdana"/>
                <a:ea typeface="Verdana"/>
                <a:cs typeface="Verdana"/>
                <a:sym typeface="Verdana"/>
              </a:rPr>
              <a:t>Female workforce participation varies considerably across continents</a:t>
            </a:r>
            <a:endParaRPr sz="800">
              <a:latin typeface="Verdana"/>
              <a:ea typeface="Verdana"/>
              <a:cs typeface="Verdana"/>
              <a:sym typeface="Verdana"/>
            </a:endParaRPr>
          </a:p>
          <a:p>
            <a:pPr indent="0" lvl="0" marL="0" rtl="0" algn="l">
              <a:spcBef>
                <a:spcPts val="0"/>
              </a:spcBef>
              <a:spcAft>
                <a:spcPts val="0"/>
              </a:spcAft>
              <a:buNone/>
            </a:pPr>
            <a:r>
              <a:t/>
            </a:r>
            <a:endParaRPr sz="800">
              <a:latin typeface="Verdana"/>
              <a:ea typeface="Verdana"/>
              <a:cs typeface="Verdana"/>
              <a:sym typeface="Verdana"/>
            </a:endParaRPr>
          </a:p>
          <a:p>
            <a:pPr indent="-279400" lvl="0" marL="457200" rtl="0" algn="l">
              <a:spcBef>
                <a:spcPts val="0"/>
              </a:spcBef>
              <a:spcAft>
                <a:spcPts val="0"/>
              </a:spcAft>
              <a:buSzPts val="800"/>
              <a:buFont typeface="Verdana"/>
              <a:buChar char="●"/>
            </a:pPr>
            <a:r>
              <a:rPr lang="en" sz="800">
                <a:latin typeface="Verdana"/>
                <a:ea typeface="Verdana"/>
                <a:cs typeface="Verdana"/>
                <a:sym typeface="Verdana"/>
              </a:rPr>
              <a:t>Countries in South America have seen the biggest gains in female participation since 1990; women with high education levels are working more, and in some countries, women have surpassed men in educational attainment</a:t>
            </a:r>
            <a:endParaRPr sz="800">
              <a:latin typeface="Verdana"/>
              <a:ea typeface="Verdana"/>
              <a:cs typeface="Verdana"/>
              <a:sym typeface="Verdana"/>
            </a:endParaRPr>
          </a:p>
          <a:p>
            <a:pPr indent="0" lvl="0" marL="457200" rtl="0" algn="l">
              <a:spcBef>
                <a:spcPts val="0"/>
              </a:spcBef>
              <a:spcAft>
                <a:spcPts val="0"/>
              </a:spcAft>
              <a:buNone/>
            </a:pPr>
            <a:r>
              <a:t/>
            </a:r>
            <a:endParaRPr sz="800">
              <a:latin typeface="Verdana"/>
              <a:ea typeface="Verdana"/>
              <a:cs typeface="Verdana"/>
              <a:sym typeface="Verdana"/>
            </a:endParaRPr>
          </a:p>
          <a:p>
            <a:pPr indent="-279400" lvl="0" marL="457200" rtl="0" algn="l">
              <a:spcBef>
                <a:spcPts val="0"/>
              </a:spcBef>
              <a:spcAft>
                <a:spcPts val="0"/>
              </a:spcAft>
              <a:buSzPts val="800"/>
              <a:buFont typeface="Verdana"/>
              <a:buChar char="●"/>
            </a:pPr>
            <a:r>
              <a:rPr lang="en" sz="800">
                <a:latin typeface="Verdana"/>
                <a:ea typeface="Verdana"/>
                <a:cs typeface="Verdana"/>
                <a:sym typeface="Verdana"/>
              </a:rPr>
              <a:t>Starting in 1978, China and other “Asian Tigers” started investing heavily in their capital (factories, machinery, better technology and communications systems), and in educating their workforce. All of this made the countries more productive and increased their output and GDP</a:t>
            </a:r>
            <a:endParaRPr sz="800">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F2F2">
            <a:alpha val="66290"/>
          </a:srgbClr>
        </a:solidFill>
      </p:bgPr>
    </p:bg>
    <p:spTree>
      <p:nvGrpSpPr>
        <p:cNvPr id="111" name="Shape 111"/>
        <p:cNvGrpSpPr/>
        <p:nvPr/>
      </p:nvGrpSpPr>
      <p:grpSpPr>
        <a:xfrm>
          <a:off x="0" y="0"/>
          <a:ext cx="0" cy="0"/>
          <a:chOff x="0" y="0"/>
          <a:chExt cx="0" cy="0"/>
        </a:xfrm>
      </p:grpSpPr>
      <p:sp>
        <p:nvSpPr>
          <p:cNvPr id="112" name="Google Shape;112;p20"/>
          <p:cNvSpPr txBox="1"/>
          <p:nvPr>
            <p:ph type="title"/>
          </p:nvPr>
        </p:nvSpPr>
        <p:spPr>
          <a:xfrm>
            <a:off x="0" y="0"/>
            <a:ext cx="9144000" cy="858900"/>
          </a:xfrm>
          <a:prstGeom prst="rect">
            <a:avLst/>
          </a:prstGeom>
          <a:solidFill>
            <a:srgbClr val="D69549"/>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Verdana"/>
                <a:ea typeface="Verdana"/>
                <a:cs typeface="Verdana"/>
                <a:sym typeface="Verdana"/>
              </a:rPr>
              <a:t>Female Workforce Participation(1990-2018)</a:t>
            </a:r>
            <a:endParaRPr sz="2500">
              <a:solidFill>
                <a:srgbClr val="FFFFFF"/>
              </a:solidFill>
              <a:latin typeface="Verdana"/>
              <a:ea typeface="Verdana"/>
              <a:cs typeface="Verdana"/>
              <a:sym typeface="Verdana"/>
            </a:endParaRPr>
          </a:p>
        </p:txBody>
      </p:sp>
      <p:sp>
        <p:nvSpPr>
          <p:cNvPr id="113" name="Google Shape;113;p20"/>
          <p:cNvSpPr txBox="1"/>
          <p:nvPr>
            <p:ph idx="1" type="body"/>
          </p:nvPr>
        </p:nvSpPr>
        <p:spPr>
          <a:xfrm>
            <a:off x="1050325" y="3848775"/>
            <a:ext cx="7983000" cy="1213800"/>
          </a:xfrm>
          <a:prstGeom prst="rect">
            <a:avLst/>
          </a:prstGeom>
          <a:ln cap="flat" cmpd="sng" w="9525">
            <a:solidFill>
              <a:srgbClr val="D69549"/>
            </a:solidFill>
            <a:prstDash val="solid"/>
            <a:round/>
            <a:headEnd len="sm" w="sm" type="none"/>
            <a:tailEnd len="sm" w="sm" type="none"/>
          </a:ln>
        </p:spPr>
        <p:txBody>
          <a:bodyPr anchorCtr="0" anchor="t" bIns="91425" lIns="91425" spcFirstLastPara="1" rIns="91425" wrap="square" tIns="91425">
            <a:noAutofit/>
          </a:bodyPr>
          <a:lstStyle/>
          <a:p>
            <a:pPr indent="-279400" lvl="0" marL="457200" rtl="0" algn="l">
              <a:spcBef>
                <a:spcPts val="0"/>
              </a:spcBef>
              <a:spcAft>
                <a:spcPts val="0"/>
              </a:spcAft>
              <a:buClr>
                <a:schemeClr val="dk1"/>
              </a:buClr>
              <a:buSzPts val="800"/>
              <a:buFont typeface="Verdana"/>
              <a:buChar char="●"/>
            </a:pPr>
            <a:r>
              <a:rPr lang="en" sz="800">
                <a:solidFill>
                  <a:schemeClr val="dk1"/>
                </a:solidFill>
                <a:latin typeface="Verdana"/>
                <a:ea typeface="Verdana"/>
                <a:cs typeface="Verdana"/>
                <a:sym typeface="Verdana"/>
              </a:rPr>
              <a:t>The Choropleth map shows female workforce participation rate across the world from 1990 to 2018. </a:t>
            </a:r>
            <a:endParaRPr sz="800">
              <a:solidFill>
                <a:schemeClr val="dk1"/>
              </a:solidFill>
              <a:latin typeface="Verdana"/>
              <a:ea typeface="Verdana"/>
              <a:cs typeface="Verdana"/>
              <a:sym typeface="Verdana"/>
            </a:endParaRPr>
          </a:p>
          <a:p>
            <a:pPr indent="-279400" lvl="0" marL="457200" rtl="0" algn="l">
              <a:spcBef>
                <a:spcPts val="0"/>
              </a:spcBef>
              <a:spcAft>
                <a:spcPts val="0"/>
              </a:spcAft>
              <a:buClr>
                <a:schemeClr val="dk1"/>
              </a:buClr>
              <a:buSzPts val="800"/>
              <a:buFont typeface="Verdana"/>
              <a:buChar char="●"/>
            </a:pPr>
            <a:r>
              <a:rPr lang="en" sz="800">
                <a:solidFill>
                  <a:schemeClr val="dk1"/>
                </a:solidFill>
                <a:latin typeface="Verdana"/>
                <a:ea typeface="Verdana"/>
                <a:cs typeface="Verdana"/>
                <a:sym typeface="Verdana"/>
              </a:rPr>
              <a:t>As can be seen, in 1990, a group of middles east countries along with Algeria in Africa had less than 18 percentage of women participating in the workforce.</a:t>
            </a:r>
            <a:endParaRPr sz="800">
              <a:solidFill>
                <a:schemeClr val="dk1"/>
              </a:solidFill>
              <a:latin typeface="Verdana"/>
              <a:ea typeface="Verdana"/>
              <a:cs typeface="Verdana"/>
              <a:sym typeface="Verdana"/>
            </a:endParaRPr>
          </a:p>
          <a:p>
            <a:pPr indent="-279400" lvl="0" marL="457200" rtl="0" algn="l">
              <a:spcBef>
                <a:spcPts val="0"/>
              </a:spcBef>
              <a:spcAft>
                <a:spcPts val="0"/>
              </a:spcAft>
              <a:buClr>
                <a:schemeClr val="dk1"/>
              </a:buClr>
              <a:buSzPts val="800"/>
              <a:buFont typeface="Verdana"/>
              <a:buChar char="●"/>
            </a:pPr>
            <a:r>
              <a:rPr lang="en" sz="800">
                <a:solidFill>
                  <a:schemeClr val="dk1"/>
                </a:solidFill>
                <a:latin typeface="Verdana"/>
                <a:ea typeface="Verdana"/>
                <a:cs typeface="Verdana"/>
                <a:sym typeface="Verdana"/>
              </a:rPr>
              <a:t>In the 90s, we can see discernible growth in female workforce participation in North American, South American, Western European countries.</a:t>
            </a:r>
            <a:endParaRPr sz="800">
              <a:solidFill>
                <a:schemeClr val="dk1"/>
              </a:solidFill>
              <a:latin typeface="Verdana"/>
              <a:ea typeface="Verdana"/>
              <a:cs typeface="Verdana"/>
              <a:sym typeface="Verdana"/>
            </a:endParaRPr>
          </a:p>
          <a:p>
            <a:pPr indent="-279400" lvl="0" marL="457200" rtl="0" algn="l">
              <a:spcBef>
                <a:spcPts val="0"/>
              </a:spcBef>
              <a:spcAft>
                <a:spcPts val="0"/>
              </a:spcAft>
              <a:buClr>
                <a:schemeClr val="dk1"/>
              </a:buClr>
              <a:buSzPts val="800"/>
              <a:buFont typeface="Verdana"/>
              <a:buChar char="●"/>
            </a:pPr>
            <a:r>
              <a:rPr lang="en" sz="800">
                <a:solidFill>
                  <a:schemeClr val="dk1"/>
                </a:solidFill>
                <a:latin typeface="Verdana"/>
                <a:ea typeface="Verdana"/>
                <a:cs typeface="Verdana"/>
                <a:sym typeface="Verdana"/>
              </a:rPr>
              <a:t>During 2000 - 2010, among the developing middle east countries, Iran, Pakistan, India female participation grew above 18%.</a:t>
            </a:r>
            <a:endParaRPr sz="800">
              <a:solidFill>
                <a:schemeClr val="dk1"/>
              </a:solidFill>
              <a:latin typeface="Verdana"/>
              <a:ea typeface="Verdana"/>
              <a:cs typeface="Verdana"/>
              <a:sym typeface="Verdana"/>
            </a:endParaRPr>
          </a:p>
          <a:p>
            <a:pPr indent="-279400" lvl="0" marL="457200" rtl="0" algn="l">
              <a:spcBef>
                <a:spcPts val="0"/>
              </a:spcBef>
              <a:spcAft>
                <a:spcPts val="0"/>
              </a:spcAft>
              <a:buClr>
                <a:schemeClr val="dk1"/>
              </a:buClr>
              <a:buSzPts val="800"/>
              <a:buFont typeface="Verdana"/>
              <a:buChar char="●"/>
            </a:pPr>
            <a:r>
              <a:rPr lang="en" sz="800">
                <a:solidFill>
                  <a:schemeClr val="dk1"/>
                </a:solidFill>
                <a:latin typeface="Verdana"/>
                <a:ea typeface="Verdana"/>
                <a:cs typeface="Verdana"/>
                <a:sym typeface="Verdana"/>
              </a:rPr>
              <a:t>During 2010-2018, on the map, the change in shades of color can be observed in countries in Middle East , South America, and North Africa.</a:t>
            </a:r>
            <a:endParaRPr sz="8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8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700">
              <a:latin typeface="Verdana"/>
              <a:ea typeface="Verdana"/>
              <a:cs typeface="Verdana"/>
              <a:sym typeface="Verdana"/>
            </a:endParaRPr>
          </a:p>
        </p:txBody>
      </p:sp>
      <p:sp>
        <p:nvSpPr>
          <p:cNvPr id="114" name="Google Shape;114;p20"/>
          <p:cNvSpPr txBox="1"/>
          <p:nvPr/>
        </p:nvSpPr>
        <p:spPr>
          <a:xfrm rot="-5400000">
            <a:off x="-1662300" y="2521100"/>
            <a:ext cx="4294800" cy="970200"/>
          </a:xfrm>
          <a:prstGeom prst="rect">
            <a:avLst/>
          </a:prstGeom>
          <a:solidFill>
            <a:srgbClr val="56222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Verdana"/>
                <a:ea typeface="Verdana"/>
                <a:cs typeface="Verdana"/>
                <a:sym typeface="Verdana"/>
              </a:rPr>
              <a:t>&gt;&gt;&gt; Findings</a:t>
            </a:r>
            <a:endParaRPr sz="2400">
              <a:solidFill>
                <a:schemeClr val="lt1"/>
              </a:solidFill>
              <a:latin typeface="Verdana"/>
              <a:ea typeface="Verdana"/>
              <a:cs typeface="Verdana"/>
              <a:sym typeface="Verdana"/>
            </a:endParaRPr>
          </a:p>
        </p:txBody>
      </p:sp>
      <p:pic>
        <p:nvPicPr>
          <p:cNvPr id="115" name="Google Shape;115;p20"/>
          <p:cNvPicPr preferRelativeResize="0"/>
          <p:nvPr/>
        </p:nvPicPr>
        <p:blipFill>
          <a:blip r:embed="rId3">
            <a:alphaModFix/>
          </a:blip>
          <a:stretch>
            <a:fillRect/>
          </a:stretch>
        </p:blipFill>
        <p:spPr>
          <a:xfrm>
            <a:off x="1050325" y="945661"/>
            <a:ext cx="5184646" cy="2816352"/>
          </a:xfrm>
          <a:prstGeom prst="rect">
            <a:avLst/>
          </a:prstGeom>
          <a:noFill/>
          <a:ln>
            <a:noFill/>
          </a:ln>
        </p:spPr>
      </p:pic>
      <p:sp>
        <p:nvSpPr>
          <p:cNvPr id="116" name="Google Shape;116;p20"/>
          <p:cNvSpPr txBox="1"/>
          <p:nvPr>
            <p:ph idx="1" type="body"/>
          </p:nvPr>
        </p:nvSpPr>
        <p:spPr>
          <a:xfrm>
            <a:off x="6315100" y="968288"/>
            <a:ext cx="2718300" cy="2771100"/>
          </a:xfrm>
          <a:prstGeom prst="rect">
            <a:avLst/>
          </a:prstGeom>
          <a:ln cap="flat" cmpd="sng" w="9525">
            <a:solidFill>
              <a:srgbClr val="D69549"/>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Verdana"/>
              <a:buChar char="●"/>
            </a:pPr>
            <a:r>
              <a:rPr lang="en" sz="1100">
                <a:solidFill>
                  <a:srgbClr val="000000"/>
                </a:solidFill>
                <a:latin typeface="Verdana"/>
                <a:ea typeface="Verdana"/>
                <a:cs typeface="Verdana"/>
                <a:sym typeface="Verdana"/>
              </a:rPr>
              <a:t>The following choropleth map visualization shows female workforce participation across world regions</a:t>
            </a:r>
            <a:endParaRPr sz="1100">
              <a:solidFill>
                <a:srgbClr val="000000"/>
              </a:solidFill>
              <a:latin typeface="Verdana"/>
              <a:ea typeface="Verdana"/>
              <a:cs typeface="Verdana"/>
              <a:sym typeface="Verdana"/>
            </a:endParaRPr>
          </a:p>
          <a:p>
            <a:pPr indent="-298450" lvl="0" marL="457200" rtl="0" algn="l">
              <a:spcBef>
                <a:spcPts val="0"/>
              </a:spcBef>
              <a:spcAft>
                <a:spcPts val="0"/>
              </a:spcAft>
              <a:buClr>
                <a:srgbClr val="000000"/>
              </a:buClr>
              <a:buSzPts val="1100"/>
              <a:buChar char="●"/>
            </a:pPr>
            <a:r>
              <a:rPr lang="en" sz="1100">
                <a:solidFill>
                  <a:srgbClr val="000000"/>
                </a:solidFill>
                <a:latin typeface="Verdana"/>
                <a:ea typeface="Verdana"/>
                <a:cs typeface="Verdana"/>
                <a:sym typeface="Verdana"/>
              </a:rPr>
              <a:t>By clicking on a country</a:t>
            </a:r>
            <a:r>
              <a:rPr b="1" lang="en" sz="1100">
                <a:solidFill>
                  <a:srgbClr val="000000"/>
                </a:solidFill>
                <a:latin typeface="Verdana"/>
                <a:ea typeface="Verdana"/>
                <a:cs typeface="Verdana"/>
                <a:sym typeface="Verdana"/>
              </a:rPr>
              <a:t> </a:t>
            </a:r>
            <a:r>
              <a:rPr lang="en" sz="1100">
                <a:solidFill>
                  <a:srgbClr val="000000"/>
                </a:solidFill>
                <a:latin typeface="Verdana"/>
                <a:ea typeface="Verdana"/>
                <a:cs typeface="Verdana"/>
                <a:sym typeface="Verdana"/>
              </a:rPr>
              <a:t>we can see the female workforce participation percentage for that specific country</a:t>
            </a:r>
            <a:endParaRPr sz="1100">
              <a:solidFill>
                <a:srgbClr val="000000"/>
              </a:solidFill>
              <a:latin typeface="Verdana"/>
              <a:ea typeface="Verdana"/>
              <a:cs typeface="Verdana"/>
              <a:sym typeface="Verdana"/>
            </a:endParaRPr>
          </a:p>
          <a:p>
            <a:pPr indent="-298450" lvl="0" marL="457200" rtl="0" algn="l">
              <a:spcBef>
                <a:spcPts val="0"/>
              </a:spcBef>
              <a:spcAft>
                <a:spcPts val="0"/>
              </a:spcAft>
              <a:buClr>
                <a:srgbClr val="000000"/>
              </a:buClr>
              <a:buSzPts val="1100"/>
              <a:buFont typeface="Verdana"/>
              <a:buChar char="●"/>
            </a:pPr>
            <a:r>
              <a:rPr lang="en" sz="1100">
                <a:solidFill>
                  <a:srgbClr val="000000"/>
                </a:solidFill>
                <a:latin typeface="Verdana"/>
                <a:ea typeface="Verdana"/>
                <a:cs typeface="Verdana"/>
                <a:sym typeface="Verdana"/>
              </a:rPr>
              <a:t>We can also see the change over time by using the time slider at the bottom left corner</a:t>
            </a:r>
            <a:endParaRPr sz="1100">
              <a:solidFill>
                <a:srgbClr val="000000"/>
              </a:solidFill>
              <a:latin typeface="Verdana"/>
              <a:ea typeface="Verdana"/>
              <a:cs typeface="Verdana"/>
              <a:sym typeface="Verdana"/>
            </a:endParaRPr>
          </a:p>
          <a:p>
            <a:pPr indent="-298450" lvl="0" marL="457200" rtl="0" algn="l">
              <a:spcBef>
                <a:spcPts val="0"/>
              </a:spcBef>
              <a:spcAft>
                <a:spcPts val="0"/>
              </a:spcAft>
              <a:buClr>
                <a:srgbClr val="000000"/>
              </a:buClr>
              <a:buSzPts val="1100"/>
              <a:buFont typeface="Verdana"/>
              <a:buChar char="●"/>
            </a:pPr>
            <a:r>
              <a:rPr lang="en" sz="1100">
                <a:solidFill>
                  <a:srgbClr val="000000"/>
                </a:solidFill>
                <a:latin typeface="Verdana"/>
                <a:ea typeface="Verdana"/>
                <a:cs typeface="Verdana"/>
                <a:sym typeface="Verdana"/>
              </a:rPr>
              <a:t>This map represents data from 1990 to 2018</a:t>
            </a:r>
            <a:endParaRPr sz="1100">
              <a:solidFill>
                <a:srgbClr val="000000"/>
              </a:solidFill>
              <a:latin typeface="Verdana"/>
              <a:ea typeface="Verdana"/>
              <a:cs typeface="Verdana"/>
              <a:sym typeface="Verdana"/>
            </a:endParaRPr>
          </a:p>
          <a:p>
            <a:pPr indent="0" lvl="0" marL="0" rtl="0" algn="l">
              <a:spcBef>
                <a:spcPts val="0"/>
              </a:spcBef>
              <a:spcAft>
                <a:spcPts val="1600"/>
              </a:spcAft>
              <a:buNone/>
            </a:pPr>
            <a:r>
              <a:t/>
            </a:r>
            <a:endParaRPr sz="1100">
              <a:solidFill>
                <a:srgbClr val="000000"/>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F2F2">
            <a:alpha val="66290"/>
          </a:srgbClr>
        </a:solidFill>
      </p:bgPr>
    </p:bg>
    <p:spTree>
      <p:nvGrpSpPr>
        <p:cNvPr id="120" name="Shape 120"/>
        <p:cNvGrpSpPr/>
        <p:nvPr/>
      </p:nvGrpSpPr>
      <p:grpSpPr>
        <a:xfrm>
          <a:off x="0" y="0"/>
          <a:ext cx="0" cy="0"/>
          <a:chOff x="0" y="0"/>
          <a:chExt cx="0" cy="0"/>
        </a:xfrm>
      </p:grpSpPr>
      <p:sp>
        <p:nvSpPr>
          <p:cNvPr id="121" name="Google Shape;121;p21"/>
          <p:cNvSpPr txBox="1"/>
          <p:nvPr>
            <p:ph type="title"/>
          </p:nvPr>
        </p:nvSpPr>
        <p:spPr>
          <a:xfrm>
            <a:off x="0" y="0"/>
            <a:ext cx="9144000" cy="858900"/>
          </a:xfrm>
          <a:prstGeom prst="rect">
            <a:avLst/>
          </a:prstGeom>
          <a:solidFill>
            <a:srgbClr val="D69549"/>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Verdana"/>
                <a:ea typeface="Verdana"/>
                <a:cs typeface="Verdana"/>
                <a:sym typeface="Verdana"/>
              </a:rPr>
              <a:t>Global GDP Growth (1900-2018)</a:t>
            </a:r>
            <a:endParaRPr sz="2400">
              <a:solidFill>
                <a:srgbClr val="FFFFFF"/>
              </a:solidFill>
              <a:latin typeface="Verdana"/>
              <a:ea typeface="Verdana"/>
              <a:cs typeface="Verdana"/>
              <a:sym typeface="Verdana"/>
            </a:endParaRPr>
          </a:p>
        </p:txBody>
      </p:sp>
      <p:sp>
        <p:nvSpPr>
          <p:cNvPr id="122" name="Google Shape;122;p21"/>
          <p:cNvSpPr txBox="1"/>
          <p:nvPr>
            <p:ph idx="1" type="body"/>
          </p:nvPr>
        </p:nvSpPr>
        <p:spPr>
          <a:xfrm>
            <a:off x="6311025" y="1061025"/>
            <a:ext cx="2718300" cy="2771100"/>
          </a:xfrm>
          <a:prstGeom prst="rect">
            <a:avLst/>
          </a:prstGeom>
          <a:ln cap="flat" cmpd="sng" w="9525">
            <a:solidFill>
              <a:srgbClr val="56222E"/>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Verdana"/>
              <a:buChar char="●"/>
            </a:pPr>
            <a:r>
              <a:rPr lang="en" sz="1100">
                <a:solidFill>
                  <a:srgbClr val="000000"/>
                </a:solidFill>
                <a:latin typeface="Verdana"/>
                <a:ea typeface="Verdana"/>
                <a:cs typeface="Verdana"/>
                <a:sym typeface="Verdana"/>
              </a:rPr>
              <a:t>The following choropleth map visualization shows GDP growth across world regions</a:t>
            </a:r>
            <a:endParaRPr sz="1100">
              <a:solidFill>
                <a:srgbClr val="000000"/>
              </a:solidFill>
              <a:latin typeface="Verdana"/>
              <a:ea typeface="Verdana"/>
              <a:cs typeface="Verdana"/>
              <a:sym typeface="Verdana"/>
            </a:endParaRPr>
          </a:p>
          <a:p>
            <a:pPr indent="-298450" lvl="0" marL="457200" rtl="0" algn="l">
              <a:spcBef>
                <a:spcPts val="0"/>
              </a:spcBef>
              <a:spcAft>
                <a:spcPts val="0"/>
              </a:spcAft>
              <a:buClr>
                <a:srgbClr val="000000"/>
              </a:buClr>
              <a:buSzPts val="1100"/>
              <a:buChar char="●"/>
            </a:pPr>
            <a:r>
              <a:rPr lang="en" sz="1100">
                <a:solidFill>
                  <a:srgbClr val="000000"/>
                </a:solidFill>
                <a:latin typeface="Verdana"/>
                <a:ea typeface="Verdana"/>
                <a:cs typeface="Verdana"/>
                <a:sym typeface="Verdana"/>
              </a:rPr>
              <a:t>By clicking on a country</a:t>
            </a:r>
            <a:r>
              <a:rPr b="1" lang="en" sz="1100">
                <a:solidFill>
                  <a:srgbClr val="000000"/>
                </a:solidFill>
                <a:latin typeface="Verdana"/>
                <a:ea typeface="Verdana"/>
                <a:cs typeface="Verdana"/>
                <a:sym typeface="Verdana"/>
              </a:rPr>
              <a:t> </a:t>
            </a:r>
            <a:r>
              <a:rPr lang="en" sz="1100">
                <a:solidFill>
                  <a:srgbClr val="000000"/>
                </a:solidFill>
                <a:latin typeface="Verdana"/>
                <a:ea typeface="Verdana"/>
                <a:cs typeface="Verdana"/>
                <a:sym typeface="Verdana"/>
              </a:rPr>
              <a:t>we can see the GDP data/growth for that specific country</a:t>
            </a:r>
            <a:endParaRPr sz="1100">
              <a:solidFill>
                <a:srgbClr val="000000"/>
              </a:solidFill>
              <a:latin typeface="Verdana"/>
              <a:ea typeface="Verdana"/>
              <a:cs typeface="Verdana"/>
              <a:sym typeface="Verdana"/>
            </a:endParaRPr>
          </a:p>
          <a:p>
            <a:pPr indent="-298450" lvl="0" marL="457200" rtl="0" algn="l">
              <a:spcBef>
                <a:spcPts val="0"/>
              </a:spcBef>
              <a:spcAft>
                <a:spcPts val="0"/>
              </a:spcAft>
              <a:buClr>
                <a:srgbClr val="000000"/>
              </a:buClr>
              <a:buSzPts val="1100"/>
              <a:buFont typeface="Verdana"/>
              <a:buChar char="●"/>
            </a:pPr>
            <a:r>
              <a:rPr lang="en" sz="1100">
                <a:solidFill>
                  <a:srgbClr val="000000"/>
                </a:solidFill>
                <a:latin typeface="Verdana"/>
                <a:ea typeface="Verdana"/>
                <a:cs typeface="Verdana"/>
                <a:sym typeface="Verdana"/>
              </a:rPr>
              <a:t>We can also see the change over time by using the time slider at the bottom left corner</a:t>
            </a:r>
            <a:endParaRPr sz="1100">
              <a:solidFill>
                <a:srgbClr val="000000"/>
              </a:solidFill>
              <a:latin typeface="Verdana"/>
              <a:ea typeface="Verdana"/>
              <a:cs typeface="Verdana"/>
              <a:sym typeface="Verdana"/>
            </a:endParaRPr>
          </a:p>
          <a:p>
            <a:pPr indent="-298450" lvl="0" marL="457200" rtl="0" algn="l">
              <a:spcBef>
                <a:spcPts val="0"/>
              </a:spcBef>
              <a:spcAft>
                <a:spcPts val="0"/>
              </a:spcAft>
              <a:buClr>
                <a:srgbClr val="000000"/>
              </a:buClr>
              <a:buSzPts val="1100"/>
              <a:buFont typeface="Verdana"/>
              <a:buChar char="●"/>
            </a:pPr>
            <a:r>
              <a:rPr lang="en" sz="1100">
                <a:solidFill>
                  <a:srgbClr val="000000"/>
                </a:solidFill>
                <a:latin typeface="Verdana"/>
                <a:ea typeface="Verdana"/>
                <a:cs typeface="Verdana"/>
                <a:sym typeface="Verdana"/>
              </a:rPr>
              <a:t>This </a:t>
            </a:r>
            <a:r>
              <a:rPr lang="en" sz="1100">
                <a:solidFill>
                  <a:srgbClr val="000000"/>
                </a:solidFill>
                <a:latin typeface="Verdana"/>
                <a:ea typeface="Verdana"/>
                <a:cs typeface="Verdana"/>
                <a:sym typeface="Verdana"/>
              </a:rPr>
              <a:t>m</a:t>
            </a:r>
            <a:r>
              <a:rPr lang="en" sz="1100">
                <a:solidFill>
                  <a:srgbClr val="000000"/>
                </a:solidFill>
                <a:latin typeface="Verdana"/>
                <a:ea typeface="Verdana"/>
                <a:cs typeface="Verdana"/>
                <a:sym typeface="Verdana"/>
              </a:rPr>
              <a:t>ap represents data from 1990 to 2018</a:t>
            </a:r>
            <a:endParaRPr sz="1100">
              <a:solidFill>
                <a:srgbClr val="000000"/>
              </a:solidFill>
              <a:latin typeface="Verdana"/>
              <a:ea typeface="Verdana"/>
              <a:cs typeface="Verdana"/>
              <a:sym typeface="Verdana"/>
            </a:endParaRPr>
          </a:p>
          <a:p>
            <a:pPr indent="0" lvl="0" marL="0" rtl="0" algn="l">
              <a:spcBef>
                <a:spcPts val="0"/>
              </a:spcBef>
              <a:spcAft>
                <a:spcPts val="1600"/>
              </a:spcAft>
              <a:buNone/>
            </a:pPr>
            <a:r>
              <a:t/>
            </a:r>
            <a:endParaRPr sz="1100">
              <a:solidFill>
                <a:srgbClr val="000000"/>
              </a:solidFill>
              <a:latin typeface="Verdana"/>
              <a:ea typeface="Verdana"/>
              <a:cs typeface="Verdana"/>
              <a:sym typeface="Verdana"/>
            </a:endParaRPr>
          </a:p>
        </p:txBody>
      </p:sp>
      <p:sp>
        <p:nvSpPr>
          <p:cNvPr id="123" name="Google Shape;123;p21"/>
          <p:cNvSpPr txBox="1"/>
          <p:nvPr/>
        </p:nvSpPr>
        <p:spPr>
          <a:xfrm rot="-5400000">
            <a:off x="-1662300" y="2521100"/>
            <a:ext cx="4294800" cy="970200"/>
          </a:xfrm>
          <a:prstGeom prst="rect">
            <a:avLst/>
          </a:prstGeom>
          <a:solidFill>
            <a:srgbClr val="56222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Verdana"/>
                <a:ea typeface="Verdana"/>
                <a:cs typeface="Verdana"/>
                <a:sym typeface="Verdana"/>
              </a:rPr>
              <a:t>&gt;&gt;&gt; Findings</a:t>
            </a:r>
            <a:endParaRPr sz="2400">
              <a:solidFill>
                <a:schemeClr val="lt1"/>
              </a:solidFill>
              <a:latin typeface="Verdana"/>
              <a:ea typeface="Verdana"/>
              <a:cs typeface="Verdana"/>
              <a:sym typeface="Verdana"/>
            </a:endParaRPr>
          </a:p>
        </p:txBody>
      </p:sp>
      <p:pic>
        <p:nvPicPr>
          <p:cNvPr id="124" name="Google Shape;124;p21"/>
          <p:cNvPicPr preferRelativeResize="0"/>
          <p:nvPr/>
        </p:nvPicPr>
        <p:blipFill>
          <a:blip r:embed="rId3">
            <a:alphaModFix/>
          </a:blip>
          <a:stretch>
            <a:fillRect/>
          </a:stretch>
        </p:blipFill>
        <p:spPr>
          <a:xfrm>
            <a:off x="1046400" y="1015938"/>
            <a:ext cx="5188449" cy="2816174"/>
          </a:xfrm>
          <a:prstGeom prst="rect">
            <a:avLst/>
          </a:prstGeom>
          <a:noFill/>
          <a:ln>
            <a:noFill/>
          </a:ln>
        </p:spPr>
      </p:pic>
      <p:sp>
        <p:nvSpPr>
          <p:cNvPr id="125" name="Google Shape;125;p21"/>
          <p:cNvSpPr txBox="1"/>
          <p:nvPr/>
        </p:nvSpPr>
        <p:spPr>
          <a:xfrm>
            <a:off x="1046400" y="3928875"/>
            <a:ext cx="7983000" cy="1101300"/>
          </a:xfrm>
          <a:prstGeom prst="rect">
            <a:avLst/>
          </a:prstGeom>
          <a:noFill/>
          <a:ln cap="flat" cmpd="sng" w="9525">
            <a:solidFill>
              <a:srgbClr val="56222E"/>
            </a:solidFill>
            <a:prstDash val="solid"/>
            <a:round/>
            <a:headEnd len="sm" w="sm" type="none"/>
            <a:tailEnd len="sm" w="sm" type="none"/>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Font typeface="Verdana"/>
              <a:buChar char="●"/>
            </a:pPr>
            <a:r>
              <a:rPr lang="en" sz="1000">
                <a:latin typeface="Verdana"/>
                <a:ea typeface="Verdana"/>
                <a:cs typeface="Verdana"/>
                <a:sym typeface="Verdana"/>
              </a:rPr>
              <a:t>While GDP(economic development) tends to increase with women’s labor force participation, the relationship is not straightforward or consistent at the country level. </a:t>
            </a:r>
            <a:endParaRPr sz="1000">
              <a:latin typeface="Verdana"/>
              <a:ea typeface="Verdana"/>
              <a:cs typeface="Verdana"/>
              <a:sym typeface="Verdana"/>
            </a:endParaRPr>
          </a:p>
          <a:p>
            <a:pPr indent="-292100" lvl="0" marL="457200" rtl="0" algn="l">
              <a:lnSpc>
                <a:spcPct val="115000"/>
              </a:lnSpc>
              <a:spcBef>
                <a:spcPts val="0"/>
              </a:spcBef>
              <a:spcAft>
                <a:spcPts val="0"/>
              </a:spcAft>
              <a:buClr>
                <a:schemeClr val="dk1"/>
              </a:buClr>
              <a:buSzPts val="1000"/>
              <a:buFont typeface="Verdana"/>
              <a:buChar char="●"/>
            </a:pPr>
            <a:r>
              <a:rPr lang="en" sz="1000">
                <a:latin typeface="Verdana"/>
                <a:ea typeface="Verdana"/>
                <a:cs typeface="Verdana"/>
                <a:sym typeface="Verdana"/>
              </a:rPr>
              <a:t>In</a:t>
            </a:r>
            <a:r>
              <a:rPr lang="en" sz="1000">
                <a:latin typeface="Verdana"/>
                <a:ea typeface="Verdana"/>
                <a:cs typeface="Verdana"/>
                <a:sym typeface="Verdana"/>
              </a:rPr>
              <a:t> USA , we see an increasing trend of GDP growth with Female labor participation since 1990 , but if we consider The Great Recession (2007-09) trend, in 2009 the GDP has gone negative with female participation being same or increasing.</a:t>
            </a:r>
            <a:endParaRPr sz="1000">
              <a:latin typeface="Verdana"/>
              <a:ea typeface="Verdana"/>
              <a:cs typeface="Verdana"/>
              <a:sym typeface="Verdana"/>
            </a:endParaRPr>
          </a:p>
          <a:p>
            <a:pPr indent="-292100" lvl="0" marL="457200" rtl="0" algn="l">
              <a:lnSpc>
                <a:spcPct val="115000"/>
              </a:lnSpc>
              <a:spcBef>
                <a:spcPts val="0"/>
              </a:spcBef>
              <a:spcAft>
                <a:spcPts val="0"/>
              </a:spcAft>
              <a:buClr>
                <a:schemeClr val="dk1"/>
              </a:buClr>
              <a:buSzPts val="1000"/>
              <a:buFont typeface="Verdana"/>
              <a:buChar char="●"/>
            </a:pPr>
            <a:r>
              <a:rPr lang="en" sz="1000">
                <a:latin typeface="Verdana"/>
                <a:ea typeface="Verdana"/>
                <a:cs typeface="Verdana"/>
                <a:sym typeface="Verdana"/>
              </a:rPr>
              <a:t>For USA in 2017 the GDP has increased to 2.2% with female participation remaining same around 46%</a:t>
            </a:r>
            <a:endParaRPr sz="1000">
              <a:latin typeface="Verdana"/>
              <a:ea typeface="Verdana"/>
              <a:cs typeface="Verdana"/>
              <a:sym typeface="Verdana"/>
            </a:endParaRPr>
          </a:p>
          <a:p>
            <a:pPr indent="0" lvl="0" marL="0" rtl="0" algn="l">
              <a:spcBef>
                <a:spcPts val="0"/>
              </a:spcBef>
              <a:spcAft>
                <a:spcPts val="0"/>
              </a:spcAft>
              <a:buNone/>
            </a:pPr>
            <a:r>
              <a:t/>
            </a:r>
            <a:endParaRPr sz="1000">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