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65" r:id="rId3"/>
    <p:sldId id="257" r:id="rId4"/>
    <p:sldId id="258" r:id="rId5"/>
    <p:sldId id="259" r:id="rId6"/>
    <p:sldId id="266" r:id="rId7"/>
    <p:sldId id="260" r:id="rId8"/>
    <p:sldId id="261" r:id="rId9"/>
    <p:sldId id="263" r:id="rId10"/>
    <p:sldId id="267" r:id="rId11"/>
    <p:sldId id="268" r:id="rId12"/>
    <p:sldId id="270" r:id="rId13"/>
    <p:sldId id="271" r:id="rId14"/>
    <p:sldId id="272" r:id="rId15"/>
    <p:sldId id="273" r:id="rId16"/>
    <p:sldId id="276" r:id="rId17"/>
    <p:sldId id="274"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1" autoAdjust="0"/>
    <p:restoredTop sz="94660"/>
  </p:normalViewPr>
  <p:slideViewPr>
    <p:cSldViewPr snapToGrid="0">
      <p:cViewPr varScale="1">
        <p:scale>
          <a:sx n="76" d="100"/>
          <a:sy n="76" d="100"/>
        </p:scale>
        <p:origin x="67" y="38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56C46B-5029-4C80-8F65-655A12098817}" type="datetimeFigureOut">
              <a:rPr lang="en-GH" smtClean="0"/>
              <a:t>02/05/2025</a:t>
            </a:fld>
            <a:endParaRPr lang="en-GH"/>
          </a:p>
        </p:txBody>
      </p:sp>
      <p:sp>
        <p:nvSpPr>
          <p:cNvPr id="5" name="Footer Placeholder 4"/>
          <p:cNvSpPr>
            <a:spLocks noGrp="1"/>
          </p:cNvSpPr>
          <p:nvPr>
            <p:ph type="ftr" sz="quarter" idx="11"/>
          </p:nvPr>
        </p:nvSpPr>
        <p:spPr/>
        <p:txBody>
          <a:bodyPr/>
          <a:lstStyle/>
          <a:p>
            <a:endParaRPr lang="en-GH"/>
          </a:p>
        </p:txBody>
      </p:sp>
      <p:sp>
        <p:nvSpPr>
          <p:cNvPr id="6" name="Slide Number Placeholder 5"/>
          <p:cNvSpPr>
            <a:spLocks noGrp="1"/>
          </p:cNvSpPr>
          <p:nvPr>
            <p:ph type="sldNum" sz="quarter" idx="12"/>
          </p:nvPr>
        </p:nvSpPr>
        <p:spPr/>
        <p:txBody>
          <a:bodyPr/>
          <a:lstStyle/>
          <a:p>
            <a:fld id="{8EC9691B-0D20-4273-818E-473193151F9C}" type="slidenum">
              <a:rPr lang="en-GH" smtClean="0"/>
              <a:t>‹#›</a:t>
            </a:fld>
            <a:endParaRPr lang="en-GH"/>
          </a:p>
        </p:txBody>
      </p:sp>
    </p:spTree>
    <p:extLst>
      <p:ext uri="{BB962C8B-B14F-4D97-AF65-F5344CB8AC3E}">
        <p14:creationId xmlns:p14="http://schemas.microsoft.com/office/powerpoint/2010/main" val="1807119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56C46B-5029-4C80-8F65-655A12098817}" type="datetimeFigureOut">
              <a:rPr lang="en-GH" smtClean="0"/>
              <a:t>02/05/2025</a:t>
            </a:fld>
            <a:endParaRPr lang="en-GH"/>
          </a:p>
        </p:txBody>
      </p:sp>
      <p:sp>
        <p:nvSpPr>
          <p:cNvPr id="5" name="Footer Placeholder 4"/>
          <p:cNvSpPr>
            <a:spLocks noGrp="1"/>
          </p:cNvSpPr>
          <p:nvPr>
            <p:ph type="ftr" sz="quarter" idx="11"/>
          </p:nvPr>
        </p:nvSpPr>
        <p:spPr/>
        <p:txBody>
          <a:bodyPr/>
          <a:lstStyle/>
          <a:p>
            <a:endParaRPr lang="en-GH"/>
          </a:p>
        </p:txBody>
      </p:sp>
      <p:sp>
        <p:nvSpPr>
          <p:cNvPr id="6" name="Slide Number Placeholder 5"/>
          <p:cNvSpPr>
            <a:spLocks noGrp="1"/>
          </p:cNvSpPr>
          <p:nvPr>
            <p:ph type="sldNum" sz="quarter" idx="12"/>
          </p:nvPr>
        </p:nvSpPr>
        <p:spPr/>
        <p:txBody>
          <a:bodyPr/>
          <a:lstStyle/>
          <a:p>
            <a:fld id="{8EC9691B-0D20-4273-818E-473193151F9C}" type="slidenum">
              <a:rPr lang="en-GH" smtClean="0"/>
              <a:t>‹#›</a:t>
            </a:fld>
            <a:endParaRPr lang="en-GH"/>
          </a:p>
        </p:txBody>
      </p:sp>
    </p:spTree>
    <p:extLst>
      <p:ext uri="{BB962C8B-B14F-4D97-AF65-F5344CB8AC3E}">
        <p14:creationId xmlns:p14="http://schemas.microsoft.com/office/powerpoint/2010/main" val="2205267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56C46B-5029-4C80-8F65-655A12098817}" type="datetimeFigureOut">
              <a:rPr lang="en-GH" smtClean="0"/>
              <a:t>02/05/2025</a:t>
            </a:fld>
            <a:endParaRPr lang="en-GH"/>
          </a:p>
        </p:txBody>
      </p:sp>
      <p:sp>
        <p:nvSpPr>
          <p:cNvPr id="5" name="Footer Placeholder 4"/>
          <p:cNvSpPr>
            <a:spLocks noGrp="1"/>
          </p:cNvSpPr>
          <p:nvPr>
            <p:ph type="ftr" sz="quarter" idx="11"/>
          </p:nvPr>
        </p:nvSpPr>
        <p:spPr/>
        <p:txBody>
          <a:bodyPr/>
          <a:lstStyle/>
          <a:p>
            <a:endParaRPr lang="en-GH"/>
          </a:p>
        </p:txBody>
      </p:sp>
      <p:sp>
        <p:nvSpPr>
          <p:cNvPr id="6" name="Slide Number Placeholder 5"/>
          <p:cNvSpPr>
            <a:spLocks noGrp="1"/>
          </p:cNvSpPr>
          <p:nvPr>
            <p:ph type="sldNum" sz="quarter" idx="12"/>
          </p:nvPr>
        </p:nvSpPr>
        <p:spPr/>
        <p:txBody>
          <a:bodyPr/>
          <a:lstStyle/>
          <a:p>
            <a:fld id="{8EC9691B-0D20-4273-818E-473193151F9C}" type="slidenum">
              <a:rPr lang="en-GH" smtClean="0"/>
              <a:t>‹#›</a:t>
            </a:fld>
            <a:endParaRPr lang="en-GH"/>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371525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56C46B-5029-4C80-8F65-655A12098817}" type="datetimeFigureOut">
              <a:rPr lang="en-GH" smtClean="0"/>
              <a:t>02/05/2025</a:t>
            </a:fld>
            <a:endParaRPr lang="en-GH"/>
          </a:p>
        </p:txBody>
      </p:sp>
      <p:sp>
        <p:nvSpPr>
          <p:cNvPr id="5" name="Footer Placeholder 4"/>
          <p:cNvSpPr>
            <a:spLocks noGrp="1"/>
          </p:cNvSpPr>
          <p:nvPr>
            <p:ph type="ftr" sz="quarter" idx="11"/>
          </p:nvPr>
        </p:nvSpPr>
        <p:spPr/>
        <p:txBody>
          <a:bodyPr/>
          <a:lstStyle/>
          <a:p>
            <a:endParaRPr lang="en-GH"/>
          </a:p>
        </p:txBody>
      </p:sp>
      <p:sp>
        <p:nvSpPr>
          <p:cNvPr id="6" name="Slide Number Placeholder 5"/>
          <p:cNvSpPr>
            <a:spLocks noGrp="1"/>
          </p:cNvSpPr>
          <p:nvPr>
            <p:ph type="sldNum" sz="quarter" idx="12"/>
          </p:nvPr>
        </p:nvSpPr>
        <p:spPr/>
        <p:txBody>
          <a:bodyPr/>
          <a:lstStyle/>
          <a:p>
            <a:fld id="{8EC9691B-0D20-4273-818E-473193151F9C}" type="slidenum">
              <a:rPr lang="en-GH" smtClean="0"/>
              <a:t>‹#›</a:t>
            </a:fld>
            <a:endParaRPr lang="en-GH"/>
          </a:p>
        </p:txBody>
      </p:sp>
    </p:spTree>
    <p:extLst>
      <p:ext uri="{BB962C8B-B14F-4D97-AF65-F5344CB8AC3E}">
        <p14:creationId xmlns:p14="http://schemas.microsoft.com/office/powerpoint/2010/main" val="41698941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56C46B-5029-4C80-8F65-655A12098817}" type="datetimeFigureOut">
              <a:rPr lang="en-GH" smtClean="0"/>
              <a:t>02/05/2025</a:t>
            </a:fld>
            <a:endParaRPr lang="en-GH"/>
          </a:p>
        </p:txBody>
      </p:sp>
      <p:sp>
        <p:nvSpPr>
          <p:cNvPr id="5" name="Footer Placeholder 4"/>
          <p:cNvSpPr>
            <a:spLocks noGrp="1"/>
          </p:cNvSpPr>
          <p:nvPr>
            <p:ph type="ftr" sz="quarter" idx="11"/>
          </p:nvPr>
        </p:nvSpPr>
        <p:spPr/>
        <p:txBody>
          <a:bodyPr/>
          <a:lstStyle/>
          <a:p>
            <a:endParaRPr lang="en-GH"/>
          </a:p>
        </p:txBody>
      </p:sp>
      <p:sp>
        <p:nvSpPr>
          <p:cNvPr id="6" name="Slide Number Placeholder 5"/>
          <p:cNvSpPr>
            <a:spLocks noGrp="1"/>
          </p:cNvSpPr>
          <p:nvPr>
            <p:ph type="sldNum" sz="quarter" idx="12"/>
          </p:nvPr>
        </p:nvSpPr>
        <p:spPr/>
        <p:txBody>
          <a:bodyPr/>
          <a:lstStyle/>
          <a:p>
            <a:fld id="{8EC9691B-0D20-4273-818E-473193151F9C}" type="slidenum">
              <a:rPr lang="en-GH" smtClean="0"/>
              <a:t>‹#›</a:t>
            </a:fld>
            <a:endParaRPr lang="en-GH"/>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322627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56C46B-5029-4C80-8F65-655A12098817}" type="datetimeFigureOut">
              <a:rPr lang="en-GH" smtClean="0"/>
              <a:t>02/05/2025</a:t>
            </a:fld>
            <a:endParaRPr lang="en-GH"/>
          </a:p>
        </p:txBody>
      </p:sp>
      <p:sp>
        <p:nvSpPr>
          <p:cNvPr id="5" name="Footer Placeholder 4"/>
          <p:cNvSpPr>
            <a:spLocks noGrp="1"/>
          </p:cNvSpPr>
          <p:nvPr>
            <p:ph type="ftr" sz="quarter" idx="11"/>
          </p:nvPr>
        </p:nvSpPr>
        <p:spPr/>
        <p:txBody>
          <a:bodyPr/>
          <a:lstStyle/>
          <a:p>
            <a:endParaRPr lang="en-GH"/>
          </a:p>
        </p:txBody>
      </p:sp>
      <p:sp>
        <p:nvSpPr>
          <p:cNvPr id="6" name="Slide Number Placeholder 5"/>
          <p:cNvSpPr>
            <a:spLocks noGrp="1"/>
          </p:cNvSpPr>
          <p:nvPr>
            <p:ph type="sldNum" sz="quarter" idx="12"/>
          </p:nvPr>
        </p:nvSpPr>
        <p:spPr/>
        <p:txBody>
          <a:bodyPr/>
          <a:lstStyle/>
          <a:p>
            <a:fld id="{8EC9691B-0D20-4273-818E-473193151F9C}" type="slidenum">
              <a:rPr lang="en-GH" smtClean="0"/>
              <a:t>‹#›</a:t>
            </a:fld>
            <a:endParaRPr lang="en-GH"/>
          </a:p>
        </p:txBody>
      </p:sp>
    </p:spTree>
    <p:extLst>
      <p:ext uri="{BB962C8B-B14F-4D97-AF65-F5344CB8AC3E}">
        <p14:creationId xmlns:p14="http://schemas.microsoft.com/office/powerpoint/2010/main" val="32719685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56C46B-5029-4C80-8F65-655A12098817}" type="datetimeFigureOut">
              <a:rPr lang="en-GH" smtClean="0"/>
              <a:t>02/05/2025</a:t>
            </a:fld>
            <a:endParaRPr lang="en-GH"/>
          </a:p>
        </p:txBody>
      </p:sp>
      <p:sp>
        <p:nvSpPr>
          <p:cNvPr id="5" name="Footer Placeholder 4"/>
          <p:cNvSpPr>
            <a:spLocks noGrp="1"/>
          </p:cNvSpPr>
          <p:nvPr>
            <p:ph type="ftr" sz="quarter" idx="11"/>
          </p:nvPr>
        </p:nvSpPr>
        <p:spPr/>
        <p:txBody>
          <a:bodyPr/>
          <a:lstStyle/>
          <a:p>
            <a:endParaRPr lang="en-GH"/>
          </a:p>
        </p:txBody>
      </p:sp>
      <p:sp>
        <p:nvSpPr>
          <p:cNvPr id="6" name="Slide Number Placeholder 5"/>
          <p:cNvSpPr>
            <a:spLocks noGrp="1"/>
          </p:cNvSpPr>
          <p:nvPr>
            <p:ph type="sldNum" sz="quarter" idx="12"/>
          </p:nvPr>
        </p:nvSpPr>
        <p:spPr/>
        <p:txBody>
          <a:bodyPr/>
          <a:lstStyle/>
          <a:p>
            <a:fld id="{8EC9691B-0D20-4273-818E-473193151F9C}" type="slidenum">
              <a:rPr lang="en-GH" smtClean="0"/>
              <a:t>‹#›</a:t>
            </a:fld>
            <a:endParaRPr lang="en-GH"/>
          </a:p>
        </p:txBody>
      </p:sp>
    </p:spTree>
    <p:extLst>
      <p:ext uri="{BB962C8B-B14F-4D97-AF65-F5344CB8AC3E}">
        <p14:creationId xmlns:p14="http://schemas.microsoft.com/office/powerpoint/2010/main" val="31486762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56C46B-5029-4C80-8F65-655A12098817}" type="datetimeFigureOut">
              <a:rPr lang="en-GH" smtClean="0"/>
              <a:t>02/05/2025</a:t>
            </a:fld>
            <a:endParaRPr lang="en-GH"/>
          </a:p>
        </p:txBody>
      </p:sp>
      <p:sp>
        <p:nvSpPr>
          <p:cNvPr id="5" name="Footer Placeholder 4"/>
          <p:cNvSpPr>
            <a:spLocks noGrp="1"/>
          </p:cNvSpPr>
          <p:nvPr>
            <p:ph type="ftr" sz="quarter" idx="11"/>
          </p:nvPr>
        </p:nvSpPr>
        <p:spPr/>
        <p:txBody>
          <a:bodyPr/>
          <a:lstStyle/>
          <a:p>
            <a:endParaRPr lang="en-GH"/>
          </a:p>
        </p:txBody>
      </p:sp>
      <p:sp>
        <p:nvSpPr>
          <p:cNvPr id="6" name="Slide Number Placeholder 5"/>
          <p:cNvSpPr>
            <a:spLocks noGrp="1"/>
          </p:cNvSpPr>
          <p:nvPr>
            <p:ph type="sldNum" sz="quarter" idx="12"/>
          </p:nvPr>
        </p:nvSpPr>
        <p:spPr/>
        <p:txBody>
          <a:bodyPr/>
          <a:lstStyle/>
          <a:p>
            <a:fld id="{8EC9691B-0D20-4273-818E-473193151F9C}" type="slidenum">
              <a:rPr lang="en-GH" smtClean="0"/>
              <a:t>‹#›</a:t>
            </a:fld>
            <a:endParaRPr lang="en-GH"/>
          </a:p>
        </p:txBody>
      </p:sp>
    </p:spTree>
    <p:extLst>
      <p:ext uri="{BB962C8B-B14F-4D97-AF65-F5344CB8AC3E}">
        <p14:creationId xmlns:p14="http://schemas.microsoft.com/office/powerpoint/2010/main" val="2090003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56C46B-5029-4C80-8F65-655A12098817}" type="datetimeFigureOut">
              <a:rPr lang="en-GH" smtClean="0"/>
              <a:t>02/05/2025</a:t>
            </a:fld>
            <a:endParaRPr lang="en-GH"/>
          </a:p>
        </p:txBody>
      </p:sp>
      <p:sp>
        <p:nvSpPr>
          <p:cNvPr id="5" name="Footer Placeholder 4"/>
          <p:cNvSpPr>
            <a:spLocks noGrp="1"/>
          </p:cNvSpPr>
          <p:nvPr>
            <p:ph type="ftr" sz="quarter" idx="11"/>
          </p:nvPr>
        </p:nvSpPr>
        <p:spPr/>
        <p:txBody>
          <a:bodyPr/>
          <a:lstStyle/>
          <a:p>
            <a:endParaRPr lang="en-GH"/>
          </a:p>
        </p:txBody>
      </p:sp>
      <p:sp>
        <p:nvSpPr>
          <p:cNvPr id="6" name="Slide Number Placeholder 5"/>
          <p:cNvSpPr>
            <a:spLocks noGrp="1"/>
          </p:cNvSpPr>
          <p:nvPr>
            <p:ph type="sldNum" sz="quarter" idx="12"/>
          </p:nvPr>
        </p:nvSpPr>
        <p:spPr/>
        <p:txBody>
          <a:bodyPr/>
          <a:lstStyle/>
          <a:p>
            <a:fld id="{8EC9691B-0D20-4273-818E-473193151F9C}" type="slidenum">
              <a:rPr lang="en-GH" smtClean="0"/>
              <a:t>‹#›</a:t>
            </a:fld>
            <a:endParaRPr lang="en-GH"/>
          </a:p>
        </p:txBody>
      </p:sp>
    </p:spTree>
    <p:extLst>
      <p:ext uri="{BB962C8B-B14F-4D97-AF65-F5344CB8AC3E}">
        <p14:creationId xmlns:p14="http://schemas.microsoft.com/office/powerpoint/2010/main" val="2823861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56C46B-5029-4C80-8F65-655A12098817}" type="datetimeFigureOut">
              <a:rPr lang="en-GH" smtClean="0"/>
              <a:t>02/05/2025</a:t>
            </a:fld>
            <a:endParaRPr lang="en-GH"/>
          </a:p>
        </p:txBody>
      </p:sp>
      <p:sp>
        <p:nvSpPr>
          <p:cNvPr id="5" name="Footer Placeholder 4"/>
          <p:cNvSpPr>
            <a:spLocks noGrp="1"/>
          </p:cNvSpPr>
          <p:nvPr>
            <p:ph type="ftr" sz="quarter" idx="11"/>
          </p:nvPr>
        </p:nvSpPr>
        <p:spPr/>
        <p:txBody>
          <a:bodyPr/>
          <a:lstStyle/>
          <a:p>
            <a:endParaRPr lang="en-GH"/>
          </a:p>
        </p:txBody>
      </p:sp>
      <p:sp>
        <p:nvSpPr>
          <p:cNvPr id="6" name="Slide Number Placeholder 5"/>
          <p:cNvSpPr>
            <a:spLocks noGrp="1"/>
          </p:cNvSpPr>
          <p:nvPr>
            <p:ph type="sldNum" sz="quarter" idx="12"/>
          </p:nvPr>
        </p:nvSpPr>
        <p:spPr/>
        <p:txBody>
          <a:bodyPr/>
          <a:lstStyle/>
          <a:p>
            <a:fld id="{8EC9691B-0D20-4273-818E-473193151F9C}" type="slidenum">
              <a:rPr lang="en-GH" smtClean="0"/>
              <a:t>‹#›</a:t>
            </a:fld>
            <a:endParaRPr lang="en-GH"/>
          </a:p>
        </p:txBody>
      </p:sp>
    </p:spTree>
    <p:extLst>
      <p:ext uri="{BB962C8B-B14F-4D97-AF65-F5344CB8AC3E}">
        <p14:creationId xmlns:p14="http://schemas.microsoft.com/office/powerpoint/2010/main" val="4110423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56C46B-5029-4C80-8F65-655A12098817}" type="datetimeFigureOut">
              <a:rPr lang="en-GH" smtClean="0"/>
              <a:t>02/05/2025</a:t>
            </a:fld>
            <a:endParaRPr lang="en-GH"/>
          </a:p>
        </p:txBody>
      </p:sp>
      <p:sp>
        <p:nvSpPr>
          <p:cNvPr id="6" name="Footer Placeholder 5"/>
          <p:cNvSpPr>
            <a:spLocks noGrp="1"/>
          </p:cNvSpPr>
          <p:nvPr>
            <p:ph type="ftr" sz="quarter" idx="11"/>
          </p:nvPr>
        </p:nvSpPr>
        <p:spPr/>
        <p:txBody>
          <a:bodyPr/>
          <a:lstStyle/>
          <a:p>
            <a:endParaRPr lang="en-GH"/>
          </a:p>
        </p:txBody>
      </p:sp>
      <p:sp>
        <p:nvSpPr>
          <p:cNvPr id="7" name="Slide Number Placeholder 6"/>
          <p:cNvSpPr>
            <a:spLocks noGrp="1"/>
          </p:cNvSpPr>
          <p:nvPr>
            <p:ph type="sldNum" sz="quarter" idx="12"/>
          </p:nvPr>
        </p:nvSpPr>
        <p:spPr/>
        <p:txBody>
          <a:bodyPr/>
          <a:lstStyle/>
          <a:p>
            <a:fld id="{8EC9691B-0D20-4273-818E-473193151F9C}" type="slidenum">
              <a:rPr lang="en-GH" smtClean="0"/>
              <a:t>‹#›</a:t>
            </a:fld>
            <a:endParaRPr lang="en-GH"/>
          </a:p>
        </p:txBody>
      </p:sp>
    </p:spTree>
    <p:extLst>
      <p:ext uri="{BB962C8B-B14F-4D97-AF65-F5344CB8AC3E}">
        <p14:creationId xmlns:p14="http://schemas.microsoft.com/office/powerpoint/2010/main" val="761842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56C46B-5029-4C80-8F65-655A12098817}" type="datetimeFigureOut">
              <a:rPr lang="en-GH" smtClean="0"/>
              <a:t>02/05/2025</a:t>
            </a:fld>
            <a:endParaRPr lang="en-GH"/>
          </a:p>
        </p:txBody>
      </p:sp>
      <p:sp>
        <p:nvSpPr>
          <p:cNvPr id="8" name="Footer Placeholder 7"/>
          <p:cNvSpPr>
            <a:spLocks noGrp="1"/>
          </p:cNvSpPr>
          <p:nvPr>
            <p:ph type="ftr" sz="quarter" idx="11"/>
          </p:nvPr>
        </p:nvSpPr>
        <p:spPr/>
        <p:txBody>
          <a:bodyPr/>
          <a:lstStyle/>
          <a:p>
            <a:endParaRPr lang="en-GH"/>
          </a:p>
        </p:txBody>
      </p:sp>
      <p:sp>
        <p:nvSpPr>
          <p:cNvPr id="9" name="Slide Number Placeholder 8"/>
          <p:cNvSpPr>
            <a:spLocks noGrp="1"/>
          </p:cNvSpPr>
          <p:nvPr>
            <p:ph type="sldNum" sz="quarter" idx="12"/>
          </p:nvPr>
        </p:nvSpPr>
        <p:spPr/>
        <p:txBody>
          <a:bodyPr/>
          <a:lstStyle/>
          <a:p>
            <a:fld id="{8EC9691B-0D20-4273-818E-473193151F9C}" type="slidenum">
              <a:rPr lang="en-GH" smtClean="0"/>
              <a:t>‹#›</a:t>
            </a:fld>
            <a:endParaRPr lang="en-GH"/>
          </a:p>
        </p:txBody>
      </p:sp>
    </p:spTree>
    <p:extLst>
      <p:ext uri="{BB962C8B-B14F-4D97-AF65-F5344CB8AC3E}">
        <p14:creationId xmlns:p14="http://schemas.microsoft.com/office/powerpoint/2010/main" val="2473963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56C46B-5029-4C80-8F65-655A12098817}" type="datetimeFigureOut">
              <a:rPr lang="en-GH" smtClean="0"/>
              <a:t>02/05/2025</a:t>
            </a:fld>
            <a:endParaRPr lang="en-GH"/>
          </a:p>
        </p:txBody>
      </p:sp>
      <p:sp>
        <p:nvSpPr>
          <p:cNvPr id="4" name="Footer Placeholder 3"/>
          <p:cNvSpPr>
            <a:spLocks noGrp="1"/>
          </p:cNvSpPr>
          <p:nvPr>
            <p:ph type="ftr" sz="quarter" idx="11"/>
          </p:nvPr>
        </p:nvSpPr>
        <p:spPr/>
        <p:txBody>
          <a:bodyPr/>
          <a:lstStyle/>
          <a:p>
            <a:endParaRPr lang="en-GH"/>
          </a:p>
        </p:txBody>
      </p:sp>
      <p:sp>
        <p:nvSpPr>
          <p:cNvPr id="5" name="Slide Number Placeholder 4"/>
          <p:cNvSpPr>
            <a:spLocks noGrp="1"/>
          </p:cNvSpPr>
          <p:nvPr>
            <p:ph type="sldNum" sz="quarter" idx="12"/>
          </p:nvPr>
        </p:nvSpPr>
        <p:spPr/>
        <p:txBody>
          <a:bodyPr/>
          <a:lstStyle/>
          <a:p>
            <a:fld id="{8EC9691B-0D20-4273-818E-473193151F9C}" type="slidenum">
              <a:rPr lang="en-GH" smtClean="0"/>
              <a:t>‹#›</a:t>
            </a:fld>
            <a:endParaRPr lang="en-GH"/>
          </a:p>
        </p:txBody>
      </p:sp>
    </p:spTree>
    <p:extLst>
      <p:ext uri="{BB962C8B-B14F-4D97-AF65-F5344CB8AC3E}">
        <p14:creationId xmlns:p14="http://schemas.microsoft.com/office/powerpoint/2010/main" val="4117650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56C46B-5029-4C80-8F65-655A12098817}" type="datetimeFigureOut">
              <a:rPr lang="en-GH" smtClean="0"/>
              <a:t>02/05/2025</a:t>
            </a:fld>
            <a:endParaRPr lang="en-GH"/>
          </a:p>
        </p:txBody>
      </p:sp>
      <p:sp>
        <p:nvSpPr>
          <p:cNvPr id="3" name="Footer Placeholder 2"/>
          <p:cNvSpPr>
            <a:spLocks noGrp="1"/>
          </p:cNvSpPr>
          <p:nvPr>
            <p:ph type="ftr" sz="quarter" idx="11"/>
          </p:nvPr>
        </p:nvSpPr>
        <p:spPr/>
        <p:txBody>
          <a:bodyPr/>
          <a:lstStyle/>
          <a:p>
            <a:endParaRPr lang="en-GH"/>
          </a:p>
        </p:txBody>
      </p:sp>
      <p:sp>
        <p:nvSpPr>
          <p:cNvPr id="4" name="Slide Number Placeholder 3"/>
          <p:cNvSpPr>
            <a:spLocks noGrp="1"/>
          </p:cNvSpPr>
          <p:nvPr>
            <p:ph type="sldNum" sz="quarter" idx="12"/>
          </p:nvPr>
        </p:nvSpPr>
        <p:spPr/>
        <p:txBody>
          <a:bodyPr/>
          <a:lstStyle/>
          <a:p>
            <a:fld id="{8EC9691B-0D20-4273-818E-473193151F9C}" type="slidenum">
              <a:rPr lang="en-GH" smtClean="0"/>
              <a:t>‹#›</a:t>
            </a:fld>
            <a:endParaRPr lang="en-GH"/>
          </a:p>
        </p:txBody>
      </p:sp>
    </p:spTree>
    <p:extLst>
      <p:ext uri="{BB962C8B-B14F-4D97-AF65-F5344CB8AC3E}">
        <p14:creationId xmlns:p14="http://schemas.microsoft.com/office/powerpoint/2010/main" val="1531850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56C46B-5029-4C80-8F65-655A12098817}" type="datetimeFigureOut">
              <a:rPr lang="en-GH" smtClean="0"/>
              <a:t>02/05/2025</a:t>
            </a:fld>
            <a:endParaRPr lang="en-GH"/>
          </a:p>
        </p:txBody>
      </p:sp>
      <p:sp>
        <p:nvSpPr>
          <p:cNvPr id="6" name="Footer Placeholder 5"/>
          <p:cNvSpPr>
            <a:spLocks noGrp="1"/>
          </p:cNvSpPr>
          <p:nvPr>
            <p:ph type="ftr" sz="quarter" idx="11"/>
          </p:nvPr>
        </p:nvSpPr>
        <p:spPr/>
        <p:txBody>
          <a:bodyPr/>
          <a:lstStyle/>
          <a:p>
            <a:endParaRPr lang="en-GH"/>
          </a:p>
        </p:txBody>
      </p:sp>
      <p:sp>
        <p:nvSpPr>
          <p:cNvPr id="7" name="Slide Number Placeholder 6"/>
          <p:cNvSpPr>
            <a:spLocks noGrp="1"/>
          </p:cNvSpPr>
          <p:nvPr>
            <p:ph type="sldNum" sz="quarter" idx="12"/>
          </p:nvPr>
        </p:nvSpPr>
        <p:spPr/>
        <p:txBody>
          <a:bodyPr/>
          <a:lstStyle/>
          <a:p>
            <a:fld id="{8EC9691B-0D20-4273-818E-473193151F9C}" type="slidenum">
              <a:rPr lang="en-GH" smtClean="0"/>
              <a:t>‹#›</a:t>
            </a:fld>
            <a:endParaRPr lang="en-GH"/>
          </a:p>
        </p:txBody>
      </p:sp>
    </p:spTree>
    <p:extLst>
      <p:ext uri="{BB962C8B-B14F-4D97-AF65-F5344CB8AC3E}">
        <p14:creationId xmlns:p14="http://schemas.microsoft.com/office/powerpoint/2010/main" val="4068088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56C46B-5029-4C80-8F65-655A12098817}" type="datetimeFigureOut">
              <a:rPr lang="en-GH" smtClean="0"/>
              <a:t>02/05/2025</a:t>
            </a:fld>
            <a:endParaRPr lang="en-GH"/>
          </a:p>
        </p:txBody>
      </p:sp>
      <p:sp>
        <p:nvSpPr>
          <p:cNvPr id="6" name="Footer Placeholder 5"/>
          <p:cNvSpPr>
            <a:spLocks noGrp="1"/>
          </p:cNvSpPr>
          <p:nvPr>
            <p:ph type="ftr" sz="quarter" idx="11"/>
          </p:nvPr>
        </p:nvSpPr>
        <p:spPr/>
        <p:txBody>
          <a:bodyPr/>
          <a:lstStyle/>
          <a:p>
            <a:endParaRPr lang="en-GH"/>
          </a:p>
        </p:txBody>
      </p:sp>
      <p:sp>
        <p:nvSpPr>
          <p:cNvPr id="7" name="Slide Number Placeholder 6"/>
          <p:cNvSpPr>
            <a:spLocks noGrp="1"/>
          </p:cNvSpPr>
          <p:nvPr>
            <p:ph type="sldNum" sz="quarter" idx="12"/>
          </p:nvPr>
        </p:nvSpPr>
        <p:spPr/>
        <p:txBody>
          <a:bodyPr/>
          <a:lstStyle/>
          <a:p>
            <a:fld id="{8EC9691B-0D20-4273-818E-473193151F9C}" type="slidenum">
              <a:rPr lang="en-GH" smtClean="0"/>
              <a:t>‹#›</a:t>
            </a:fld>
            <a:endParaRPr lang="en-GH"/>
          </a:p>
        </p:txBody>
      </p:sp>
    </p:spTree>
    <p:extLst>
      <p:ext uri="{BB962C8B-B14F-4D97-AF65-F5344CB8AC3E}">
        <p14:creationId xmlns:p14="http://schemas.microsoft.com/office/powerpoint/2010/main" val="3010419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D56C46B-5029-4C80-8F65-655A12098817}" type="datetimeFigureOut">
              <a:rPr lang="en-GH" smtClean="0"/>
              <a:t>02/05/2025</a:t>
            </a:fld>
            <a:endParaRPr lang="en-GH"/>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H"/>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EC9691B-0D20-4273-818E-473193151F9C}" type="slidenum">
              <a:rPr lang="en-GH" smtClean="0"/>
              <a:t>‹#›</a:t>
            </a:fld>
            <a:endParaRPr lang="en-GH"/>
          </a:p>
        </p:txBody>
      </p:sp>
    </p:spTree>
    <p:extLst>
      <p:ext uri="{BB962C8B-B14F-4D97-AF65-F5344CB8AC3E}">
        <p14:creationId xmlns:p14="http://schemas.microsoft.com/office/powerpoint/2010/main" val="3354391930"/>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2E1C471-FD24-4C4F-BA1F-4F548A1C957C}"/>
              </a:ext>
            </a:extLst>
          </p:cNvPr>
          <p:cNvSpPr>
            <a:spLocks noGrp="1"/>
          </p:cNvSpPr>
          <p:nvPr>
            <p:ph type="ctrTitle"/>
          </p:nvPr>
        </p:nvSpPr>
        <p:spPr>
          <a:xfrm>
            <a:off x="1507067" y="2404534"/>
            <a:ext cx="7766936" cy="1646302"/>
          </a:xfrm>
        </p:spPr>
        <p:txBody>
          <a:bodyPr>
            <a:noAutofit/>
          </a:bodyPr>
          <a:lstStyle/>
          <a:p>
            <a:r>
              <a:rPr lang="en-US" b="1" dirty="0">
                <a:solidFill>
                  <a:schemeClr val="tx1"/>
                </a:solidFill>
              </a:rPr>
              <a:t>Spotify</a:t>
            </a:r>
            <a:r>
              <a:rPr lang="en-US" b="1" dirty="0"/>
              <a:t> </a:t>
            </a:r>
            <a:br>
              <a:rPr lang="en-US" b="1" dirty="0"/>
            </a:br>
            <a:r>
              <a:rPr lang="en-US" b="1" dirty="0">
                <a:solidFill>
                  <a:schemeClr val="tx1"/>
                </a:solidFill>
              </a:rPr>
              <a:t>Top songs analysis and trends</a:t>
            </a:r>
            <a:endParaRPr lang="en-GH" b="1" dirty="0">
              <a:solidFill>
                <a:schemeClr val="tx1"/>
              </a:solidFill>
            </a:endParaRPr>
          </a:p>
        </p:txBody>
      </p:sp>
      <p:sp>
        <p:nvSpPr>
          <p:cNvPr id="6" name="Subtitle 5">
            <a:extLst>
              <a:ext uri="{FF2B5EF4-FFF2-40B4-BE49-F238E27FC236}">
                <a16:creationId xmlns:a16="http://schemas.microsoft.com/office/drawing/2014/main" id="{9DAA2048-D099-492D-B543-6E49281F6351}"/>
              </a:ext>
            </a:extLst>
          </p:cNvPr>
          <p:cNvSpPr>
            <a:spLocks noGrp="1"/>
          </p:cNvSpPr>
          <p:nvPr>
            <p:ph type="subTitle" idx="1"/>
          </p:nvPr>
        </p:nvSpPr>
        <p:spPr/>
        <p:txBody>
          <a:bodyPr/>
          <a:lstStyle/>
          <a:p>
            <a:r>
              <a:rPr lang="en-US" b="1" dirty="0"/>
              <a:t>A detailed report of the process, insights and recommendations</a:t>
            </a:r>
            <a:r>
              <a:rPr lang="en-US" dirty="0"/>
              <a:t>.</a:t>
            </a:r>
            <a:endParaRPr lang="en-GH" dirty="0"/>
          </a:p>
        </p:txBody>
      </p:sp>
      <p:pic>
        <p:nvPicPr>
          <p:cNvPr id="2" name="Picture 1">
            <a:extLst>
              <a:ext uri="{FF2B5EF4-FFF2-40B4-BE49-F238E27FC236}">
                <a16:creationId xmlns:a16="http://schemas.microsoft.com/office/drawing/2014/main" id="{F9CA46BC-31F2-4A2C-9B42-013E35E5D025}"/>
              </a:ext>
            </a:extLst>
          </p:cNvPr>
          <p:cNvPicPr>
            <a:picLocks noChangeAspect="1"/>
          </p:cNvPicPr>
          <p:nvPr/>
        </p:nvPicPr>
        <p:blipFill>
          <a:blip r:embed="rId2">
            <a:duotone>
              <a:srgbClr val="90C226">
                <a:shade val="45000"/>
                <a:satMod val="135000"/>
              </a:srgbClr>
              <a:prstClr val="white"/>
            </a:duotone>
            <a:extLst>
              <a:ext uri="{BEBA8EAE-BF5A-486C-A8C5-ECC9F3942E4B}">
                <a14:imgProps xmlns:a14="http://schemas.microsoft.com/office/drawing/2010/main">
                  <a14:imgLayer r:embed="rId3">
                    <a14:imgEffect>
                      <a14:sharpenSoften amount="-25000"/>
                    </a14:imgEffect>
                    <a14:imgEffect>
                      <a14:brightnessContrast bright="-20000" contrast="20000"/>
                    </a14:imgEffect>
                  </a14:imgLayer>
                </a14:imgProps>
              </a:ext>
            </a:extLst>
          </a:blip>
          <a:stretch>
            <a:fillRect/>
          </a:stretch>
        </p:blipFill>
        <p:spPr>
          <a:xfrm>
            <a:off x="6543760" y="1710268"/>
            <a:ext cx="414031" cy="500369"/>
          </a:xfrm>
          <a:prstGeom prst="rect">
            <a:avLst/>
          </a:prstGeom>
          <a:noFill/>
          <a:effectLst>
            <a:outerShdw blurRad="50800" dist="50800" dir="5400000" algn="ctr" rotWithShape="0">
              <a:schemeClr val="accent1">
                <a:lumMod val="40000"/>
                <a:lumOff val="60000"/>
                <a:alpha val="0"/>
              </a:schemeClr>
            </a:outerShdw>
          </a:effectLst>
        </p:spPr>
      </p:pic>
    </p:spTree>
    <p:extLst>
      <p:ext uri="{BB962C8B-B14F-4D97-AF65-F5344CB8AC3E}">
        <p14:creationId xmlns:p14="http://schemas.microsoft.com/office/powerpoint/2010/main" val="511346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136F1-0CA3-46F4-B935-635518696E98}"/>
              </a:ext>
            </a:extLst>
          </p:cNvPr>
          <p:cNvSpPr>
            <a:spLocks noGrp="1"/>
          </p:cNvSpPr>
          <p:nvPr>
            <p:ph type="title"/>
          </p:nvPr>
        </p:nvSpPr>
        <p:spPr>
          <a:xfrm>
            <a:off x="422032" y="457200"/>
            <a:ext cx="11193415" cy="843094"/>
          </a:xfrm>
        </p:spPr>
        <p:txBody>
          <a:bodyPr>
            <a:normAutofit/>
          </a:bodyPr>
          <a:lstStyle/>
          <a:p>
            <a:r>
              <a:rPr lang="en-US" sz="3600" dirty="0"/>
              <a:t>DATA VISUALIZATION/INSIGHT(S)</a:t>
            </a:r>
            <a:endParaRPr lang="en-GH" sz="3600" dirty="0"/>
          </a:p>
        </p:txBody>
      </p:sp>
      <p:sp>
        <p:nvSpPr>
          <p:cNvPr id="4" name="Text Placeholder 3">
            <a:extLst>
              <a:ext uri="{FF2B5EF4-FFF2-40B4-BE49-F238E27FC236}">
                <a16:creationId xmlns:a16="http://schemas.microsoft.com/office/drawing/2014/main" id="{0E7927EB-952E-425B-B3FE-B506C951ABDD}"/>
              </a:ext>
            </a:extLst>
          </p:cNvPr>
          <p:cNvSpPr>
            <a:spLocks noGrp="1"/>
          </p:cNvSpPr>
          <p:nvPr>
            <p:ph type="body" sz="half" idx="2"/>
          </p:nvPr>
        </p:nvSpPr>
        <p:spPr>
          <a:xfrm>
            <a:off x="422032" y="1711353"/>
            <a:ext cx="3476728" cy="4367809"/>
          </a:xfrm>
        </p:spPr>
        <p:txBody>
          <a:bodyPr>
            <a:normAutofit/>
          </a:bodyPr>
          <a:lstStyle/>
          <a:p>
            <a:r>
              <a:rPr lang="en-US" sz="1400" dirty="0"/>
              <a:t>The line chart on the right shows the trend in explicit songs over the years. The trend shows a general rise in explicit songs from the late 1990s to around 2020, indicating a growing acceptance or demand for explicit content. there is a sharp drop in explicit songs around 2020, which could be influenced by industry regulations, changing audience preferences, or shifts in artist content</a:t>
            </a:r>
            <a:endParaRPr lang="en-GH" sz="1400" dirty="0"/>
          </a:p>
        </p:txBody>
      </p:sp>
      <p:pic>
        <p:nvPicPr>
          <p:cNvPr id="8" name="Picture 7">
            <a:extLst>
              <a:ext uri="{FF2B5EF4-FFF2-40B4-BE49-F238E27FC236}">
                <a16:creationId xmlns:a16="http://schemas.microsoft.com/office/drawing/2014/main" id="{0BA3C525-4D69-418A-8349-FC33E4CCDDA4}"/>
              </a:ext>
            </a:extLst>
          </p:cNvPr>
          <p:cNvPicPr>
            <a:picLocks noChangeAspect="1"/>
          </p:cNvPicPr>
          <p:nvPr/>
        </p:nvPicPr>
        <p:blipFill>
          <a:blip r:embed="rId2"/>
          <a:stretch>
            <a:fillRect/>
          </a:stretch>
        </p:blipFill>
        <p:spPr>
          <a:xfrm>
            <a:off x="4036479" y="1711354"/>
            <a:ext cx="5569746" cy="3413305"/>
          </a:xfrm>
          <a:prstGeom prst="rect">
            <a:avLst/>
          </a:prstGeom>
        </p:spPr>
      </p:pic>
    </p:spTree>
    <p:extLst>
      <p:ext uri="{BB962C8B-B14F-4D97-AF65-F5344CB8AC3E}">
        <p14:creationId xmlns:p14="http://schemas.microsoft.com/office/powerpoint/2010/main" val="3955143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136F1-0CA3-46F4-B935-635518696E98}"/>
              </a:ext>
            </a:extLst>
          </p:cNvPr>
          <p:cNvSpPr>
            <a:spLocks noGrp="1"/>
          </p:cNvSpPr>
          <p:nvPr>
            <p:ph type="title"/>
          </p:nvPr>
        </p:nvSpPr>
        <p:spPr>
          <a:xfrm>
            <a:off x="422032" y="457200"/>
            <a:ext cx="11193416" cy="843094"/>
          </a:xfrm>
        </p:spPr>
        <p:txBody>
          <a:bodyPr>
            <a:normAutofit/>
          </a:bodyPr>
          <a:lstStyle/>
          <a:p>
            <a:r>
              <a:rPr lang="en-US" sz="3600" dirty="0"/>
              <a:t>DATA VISUALIZATION/INSIGHT(S)</a:t>
            </a:r>
            <a:endParaRPr lang="en-GH" sz="3600" dirty="0"/>
          </a:p>
        </p:txBody>
      </p:sp>
      <p:sp>
        <p:nvSpPr>
          <p:cNvPr id="4" name="Text Placeholder 3">
            <a:extLst>
              <a:ext uri="{FF2B5EF4-FFF2-40B4-BE49-F238E27FC236}">
                <a16:creationId xmlns:a16="http://schemas.microsoft.com/office/drawing/2014/main" id="{0E7927EB-952E-425B-B3FE-B506C951ABDD}"/>
              </a:ext>
            </a:extLst>
          </p:cNvPr>
          <p:cNvSpPr>
            <a:spLocks noGrp="1"/>
          </p:cNvSpPr>
          <p:nvPr>
            <p:ph type="body" sz="half" idx="2"/>
          </p:nvPr>
        </p:nvSpPr>
        <p:spPr>
          <a:xfrm>
            <a:off x="422031" y="1711353"/>
            <a:ext cx="3436536" cy="4367809"/>
          </a:xfrm>
        </p:spPr>
        <p:txBody>
          <a:bodyPr>
            <a:normAutofit/>
          </a:bodyPr>
          <a:lstStyle/>
          <a:p>
            <a:r>
              <a:rPr lang="en-US" sz="1400" dirty="0"/>
              <a:t>The pie chart on the right shows the percentage of Explicit to Non-explicit songs. Despite the rise in the trend of explicit songs over the years, the chart shows that 85.71% of songs are non-explicit, indicating that clean content dominated the music landscape.</a:t>
            </a:r>
            <a:endParaRPr lang="en-GH" sz="1400" dirty="0"/>
          </a:p>
        </p:txBody>
      </p:sp>
      <p:pic>
        <p:nvPicPr>
          <p:cNvPr id="9" name="Picture 8">
            <a:extLst>
              <a:ext uri="{FF2B5EF4-FFF2-40B4-BE49-F238E27FC236}">
                <a16:creationId xmlns:a16="http://schemas.microsoft.com/office/drawing/2014/main" id="{363D1D15-3F49-454C-8D21-9B0FEEF547D3}"/>
              </a:ext>
            </a:extLst>
          </p:cNvPr>
          <p:cNvPicPr>
            <a:picLocks noChangeAspect="1"/>
          </p:cNvPicPr>
          <p:nvPr/>
        </p:nvPicPr>
        <p:blipFill>
          <a:blip r:embed="rId2"/>
          <a:stretch>
            <a:fillRect/>
          </a:stretch>
        </p:blipFill>
        <p:spPr>
          <a:xfrm>
            <a:off x="4239463" y="1637880"/>
            <a:ext cx="5366762" cy="3526973"/>
          </a:xfrm>
          <a:prstGeom prst="rect">
            <a:avLst/>
          </a:prstGeom>
        </p:spPr>
      </p:pic>
    </p:spTree>
    <p:extLst>
      <p:ext uri="{BB962C8B-B14F-4D97-AF65-F5344CB8AC3E}">
        <p14:creationId xmlns:p14="http://schemas.microsoft.com/office/powerpoint/2010/main" val="3138365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136F1-0CA3-46F4-B935-635518696E98}"/>
              </a:ext>
            </a:extLst>
          </p:cNvPr>
          <p:cNvSpPr>
            <a:spLocks noGrp="1"/>
          </p:cNvSpPr>
          <p:nvPr>
            <p:ph type="title"/>
          </p:nvPr>
        </p:nvSpPr>
        <p:spPr>
          <a:xfrm>
            <a:off x="391886" y="457200"/>
            <a:ext cx="11223561" cy="843094"/>
          </a:xfrm>
        </p:spPr>
        <p:txBody>
          <a:bodyPr>
            <a:normAutofit/>
          </a:bodyPr>
          <a:lstStyle/>
          <a:p>
            <a:r>
              <a:rPr lang="en-US" sz="3600" dirty="0"/>
              <a:t>DATA VISUALIZATION/INSIGHT(S)</a:t>
            </a:r>
            <a:endParaRPr lang="en-GH" sz="3600" dirty="0"/>
          </a:p>
        </p:txBody>
      </p:sp>
      <p:sp>
        <p:nvSpPr>
          <p:cNvPr id="4" name="Text Placeholder 3">
            <a:extLst>
              <a:ext uri="{FF2B5EF4-FFF2-40B4-BE49-F238E27FC236}">
                <a16:creationId xmlns:a16="http://schemas.microsoft.com/office/drawing/2014/main" id="{0E7927EB-952E-425B-B3FE-B506C951ABDD}"/>
              </a:ext>
            </a:extLst>
          </p:cNvPr>
          <p:cNvSpPr>
            <a:spLocks noGrp="1"/>
          </p:cNvSpPr>
          <p:nvPr>
            <p:ph type="body" sz="half" idx="2"/>
          </p:nvPr>
        </p:nvSpPr>
        <p:spPr>
          <a:xfrm>
            <a:off x="462225" y="1711353"/>
            <a:ext cx="3305908" cy="4367809"/>
          </a:xfrm>
        </p:spPr>
        <p:txBody>
          <a:bodyPr>
            <a:normAutofit/>
          </a:bodyPr>
          <a:lstStyle/>
          <a:p>
            <a:r>
              <a:rPr lang="en-US" sz="1400" dirty="0"/>
              <a:t>The scatter plot shows a wide spread of data points, indicating that danceability is not strictly dependent on tempo. Songs with different tempos can still be danceable. This also suggests that a significant number of songs were dance-friendly.</a:t>
            </a:r>
            <a:endParaRPr lang="en-GH" sz="1400" dirty="0"/>
          </a:p>
        </p:txBody>
      </p:sp>
      <p:pic>
        <p:nvPicPr>
          <p:cNvPr id="5" name="Picture 4">
            <a:extLst>
              <a:ext uri="{FF2B5EF4-FFF2-40B4-BE49-F238E27FC236}">
                <a16:creationId xmlns:a16="http://schemas.microsoft.com/office/drawing/2014/main" id="{89F36298-3905-4EBB-AADD-337F42346D69}"/>
              </a:ext>
            </a:extLst>
          </p:cNvPr>
          <p:cNvPicPr>
            <a:picLocks noChangeAspect="1"/>
          </p:cNvPicPr>
          <p:nvPr/>
        </p:nvPicPr>
        <p:blipFill>
          <a:blip r:embed="rId2"/>
          <a:stretch>
            <a:fillRect/>
          </a:stretch>
        </p:blipFill>
        <p:spPr>
          <a:xfrm>
            <a:off x="4230721" y="1701305"/>
            <a:ext cx="5375503" cy="3493693"/>
          </a:xfrm>
          <a:prstGeom prst="rect">
            <a:avLst/>
          </a:prstGeom>
        </p:spPr>
      </p:pic>
    </p:spTree>
    <p:extLst>
      <p:ext uri="{BB962C8B-B14F-4D97-AF65-F5344CB8AC3E}">
        <p14:creationId xmlns:p14="http://schemas.microsoft.com/office/powerpoint/2010/main" val="2977348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136F1-0CA3-46F4-B935-635518696E98}"/>
              </a:ext>
            </a:extLst>
          </p:cNvPr>
          <p:cNvSpPr>
            <a:spLocks noGrp="1"/>
          </p:cNvSpPr>
          <p:nvPr>
            <p:ph type="title"/>
          </p:nvPr>
        </p:nvSpPr>
        <p:spPr>
          <a:xfrm>
            <a:off x="472274" y="457200"/>
            <a:ext cx="11143174" cy="843094"/>
          </a:xfrm>
        </p:spPr>
        <p:txBody>
          <a:bodyPr>
            <a:normAutofit/>
          </a:bodyPr>
          <a:lstStyle/>
          <a:p>
            <a:r>
              <a:rPr lang="en-US" sz="3600" dirty="0"/>
              <a:t>DATA VISUALIZATION/INSIGHT(S)</a:t>
            </a:r>
            <a:endParaRPr lang="en-GH" sz="3600" dirty="0"/>
          </a:p>
        </p:txBody>
      </p:sp>
      <p:sp>
        <p:nvSpPr>
          <p:cNvPr id="4" name="Text Placeholder 3">
            <a:extLst>
              <a:ext uri="{FF2B5EF4-FFF2-40B4-BE49-F238E27FC236}">
                <a16:creationId xmlns:a16="http://schemas.microsoft.com/office/drawing/2014/main" id="{0E7927EB-952E-425B-B3FE-B506C951ABDD}"/>
              </a:ext>
            </a:extLst>
          </p:cNvPr>
          <p:cNvSpPr>
            <a:spLocks noGrp="1"/>
          </p:cNvSpPr>
          <p:nvPr>
            <p:ph type="body" sz="half" idx="2"/>
          </p:nvPr>
        </p:nvSpPr>
        <p:spPr>
          <a:xfrm>
            <a:off x="576554" y="1711353"/>
            <a:ext cx="3271965" cy="4367809"/>
          </a:xfrm>
        </p:spPr>
        <p:txBody>
          <a:bodyPr>
            <a:normAutofit/>
          </a:bodyPr>
          <a:lstStyle/>
          <a:p>
            <a:r>
              <a:rPr lang="en-US" sz="1400" dirty="0"/>
              <a:t>The bar chart shows the Top 10 genres. Pop music is not only dominant, it appears most frequently in the top genres, often combined with other genres like hip-hop, R&amp;B, and Dance/Electronic, indicating its widespread appeal and versatility. This also indicates genre fusion is important.</a:t>
            </a:r>
            <a:endParaRPr lang="en-GH" sz="1400" dirty="0"/>
          </a:p>
        </p:txBody>
      </p:sp>
      <p:pic>
        <p:nvPicPr>
          <p:cNvPr id="6" name="Picture 5">
            <a:extLst>
              <a:ext uri="{FF2B5EF4-FFF2-40B4-BE49-F238E27FC236}">
                <a16:creationId xmlns:a16="http://schemas.microsoft.com/office/drawing/2014/main" id="{641A782B-C1BA-4BDD-90C1-3059E96DBDDF}"/>
              </a:ext>
            </a:extLst>
          </p:cNvPr>
          <p:cNvPicPr>
            <a:picLocks noChangeAspect="1"/>
          </p:cNvPicPr>
          <p:nvPr/>
        </p:nvPicPr>
        <p:blipFill>
          <a:blip r:embed="rId2"/>
          <a:stretch>
            <a:fillRect/>
          </a:stretch>
        </p:blipFill>
        <p:spPr>
          <a:xfrm>
            <a:off x="4119825" y="1711353"/>
            <a:ext cx="5486399" cy="3543935"/>
          </a:xfrm>
          <a:prstGeom prst="rect">
            <a:avLst/>
          </a:prstGeom>
        </p:spPr>
      </p:pic>
    </p:spTree>
    <p:extLst>
      <p:ext uri="{BB962C8B-B14F-4D97-AF65-F5344CB8AC3E}">
        <p14:creationId xmlns:p14="http://schemas.microsoft.com/office/powerpoint/2010/main" val="413350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136F1-0CA3-46F4-B935-635518696E98}"/>
              </a:ext>
            </a:extLst>
          </p:cNvPr>
          <p:cNvSpPr>
            <a:spLocks noGrp="1"/>
          </p:cNvSpPr>
          <p:nvPr>
            <p:ph type="title"/>
          </p:nvPr>
        </p:nvSpPr>
        <p:spPr>
          <a:xfrm>
            <a:off x="381838" y="457200"/>
            <a:ext cx="11233610" cy="843094"/>
          </a:xfrm>
        </p:spPr>
        <p:txBody>
          <a:bodyPr>
            <a:normAutofit/>
          </a:bodyPr>
          <a:lstStyle/>
          <a:p>
            <a:r>
              <a:rPr lang="en-US" sz="3600" dirty="0"/>
              <a:t>DATA VISUALIZATION/INSIGHT(S)</a:t>
            </a:r>
            <a:endParaRPr lang="en-GH" sz="3600" dirty="0"/>
          </a:p>
        </p:txBody>
      </p:sp>
      <p:sp>
        <p:nvSpPr>
          <p:cNvPr id="4" name="Text Placeholder 3">
            <a:extLst>
              <a:ext uri="{FF2B5EF4-FFF2-40B4-BE49-F238E27FC236}">
                <a16:creationId xmlns:a16="http://schemas.microsoft.com/office/drawing/2014/main" id="{0E7927EB-952E-425B-B3FE-B506C951ABDD}"/>
              </a:ext>
            </a:extLst>
          </p:cNvPr>
          <p:cNvSpPr>
            <a:spLocks noGrp="1"/>
          </p:cNvSpPr>
          <p:nvPr>
            <p:ph type="body" sz="half" idx="2"/>
          </p:nvPr>
        </p:nvSpPr>
        <p:spPr>
          <a:xfrm>
            <a:off x="381838" y="1711353"/>
            <a:ext cx="3386294" cy="4367809"/>
          </a:xfrm>
        </p:spPr>
        <p:txBody>
          <a:bodyPr>
            <a:normAutofit/>
          </a:bodyPr>
          <a:lstStyle/>
          <a:p>
            <a:r>
              <a:rPr lang="en-US" sz="1400" dirty="0"/>
              <a:t>The column chart on the right shows the top 10 live-recorded songs which include a mix of pop, hip-hop, dance, and Latin music, indicating that live performances appeal across multiple genres. Among the top 10, "Sorry" has the highest metric and it’s artist was/is till one of the top performers in the music industry.</a:t>
            </a:r>
            <a:endParaRPr lang="en-GH" sz="1400" dirty="0"/>
          </a:p>
        </p:txBody>
      </p:sp>
      <p:pic>
        <p:nvPicPr>
          <p:cNvPr id="5" name="Picture 4">
            <a:extLst>
              <a:ext uri="{FF2B5EF4-FFF2-40B4-BE49-F238E27FC236}">
                <a16:creationId xmlns:a16="http://schemas.microsoft.com/office/drawing/2014/main" id="{32E021FC-4050-40CC-9CA3-056CBE756332}"/>
              </a:ext>
            </a:extLst>
          </p:cNvPr>
          <p:cNvPicPr>
            <a:picLocks noChangeAspect="1"/>
          </p:cNvPicPr>
          <p:nvPr/>
        </p:nvPicPr>
        <p:blipFill>
          <a:blip r:embed="rId2"/>
          <a:stretch>
            <a:fillRect/>
          </a:stretch>
        </p:blipFill>
        <p:spPr>
          <a:xfrm>
            <a:off x="3867727" y="1711353"/>
            <a:ext cx="5738498" cy="3503742"/>
          </a:xfrm>
          <a:prstGeom prst="rect">
            <a:avLst/>
          </a:prstGeom>
        </p:spPr>
      </p:pic>
    </p:spTree>
    <p:extLst>
      <p:ext uri="{BB962C8B-B14F-4D97-AF65-F5344CB8AC3E}">
        <p14:creationId xmlns:p14="http://schemas.microsoft.com/office/powerpoint/2010/main" val="3381281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71F72-7765-4F32-BC59-D6E54780E3C3}"/>
              </a:ext>
            </a:extLst>
          </p:cNvPr>
          <p:cNvSpPr>
            <a:spLocks noGrp="1"/>
          </p:cNvSpPr>
          <p:nvPr>
            <p:ph type="title"/>
          </p:nvPr>
        </p:nvSpPr>
        <p:spPr>
          <a:xfrm>
            <a:off x="838200" y="365125"/>
            <a:ext cx="10515600" cy="985503"/>
          </a:xfrm>
        </p:spPr>
        <p:txBody>
          <a:bodyPr/>
          <a:lstStyle/>
          <a:p>
            <a:r>
              <a:rPr lang="en-US" dirty="0"/>
              <a:t>RECOMMENDATIONS</a:t>
            </a:r>
          </a:p>
        </p:txBody>
      </p:sp>
      <p:sp>
        <p:nvSpPr>
          <p:cNvPr id="3" name="Content Placeholder 2">
            <a:extLst>
              <a:ext uri="{FF2B5EF4-FFF2-40B4-BE49-F238E27FC236}">
                <a16:creationId xmlns:a16="http://schemas.microsoft.com/office/drawing/2014/main" id="{6DF20EBE-3CBF-4063-81E4-77075BE8AF5B}"/>
              </a:ext>
            </a:extLst>
          </p:cNvPr>
          <p:cNvSpPr>
            <a:spLocks noGrp="1"/>
          </p:cNvSpPr>
          <p:nvPr>
            <p:ph idx="1"/>
          </p:nvPr>
        </p:nvSpPr>
        <p:spPr>
          <a:xfrm>
            <a:off x="838200" y="1498453"/>
            <a:ext cx="8737879" cy="5162405"/>
          </a:xfrm>
        </p:spPr>
        <p:txBody>
          <a:bodyPr>
            <a:normAutofit/>
          </a:bodyPr>
          <a:lstStyle/>
          <a:p>
            <a:r>
              <a:rPr lang="en-US" dirty="0"/>
              <a:t>Spotify could collaborate with these most popular artists for promotions, playlists, or exclusive content to increase streams. They could also promote upcoming artist by suggesting their music to the audience.</a:t>
            </a:r>
          </a:p>
          <a:p>
            <a:r>
              <a:rPr lang="en-US" dirty="0"/>
              <a:t>Spotify should assess whether explicit content remains a key attraction or if audiences are shifting toward cleaner lyrical content due to fluctuations in trends. The sharp decline in 2020 could also be due to stricter content guidelines</a:t>
            </a:r>
          </a:p>
          <a:p>
            <a:r>
              <a:rPr lang="en-US" dirty="0"/>
              <a:t>Spotify should continue prioritizing clean content as this appeals to a wider audience including younger listeners while balancing explicit content for niche audiences. </a:t>
            </a:r>
          </a:p>
          <a:p>
            <a:r>
              <a:rPr lang="en-US" dirty="0"/>
              <a:t>Spotify and creators can analyze other song attributes (such as genre and energy levels) to curate playlists or recommendations that align with listeners' dance preferences.</a:t>
            </a:r>
          </a:p>
          <a:p>
            <a:endParaRPr lang="en-US" dirty="0"/>
          </a:p>
          <a:p>
            <a:endParaRPr lang="en-US" dirty="0"/>
          </a:p>
          <a:p>
            <a:endParaRPr lang="en-US" dirty="0"/>
          </a:p>
        </p:txBody>
      </p:sp>
      <p:pic>
        <p:nvPicPr>
          <p:cNvPr id="5" name="Picture 4">
            <a:extLst>
              <a:ext uri="{FF2B5EF4-FFF2-40B4-BE49-F238E27FC236}">
                <a16:creationId xmlns:a16="http://schemas.microsoft.com/office/drawing/2014/main" id="{D2EF051E-C1DB-4799-B000-90852731214A}"/>
              </a:ext>
            </a:extLst>
          </p:cNvPr>
          <p:cNvPicPr>
            <a:picLocks noChangeAspect="1"/>
          </p:cNvPicPr>
          <p:nvPr/>
        </p:nvPicPr>
        <p:blipFill>
          <a:blip r:embed="rId2">
            <a:duotone>
              <a:srgbClr val="90C226">
                <a:shade val="45000"/>
                <a:satMod val="135000"/>
              </a:srgbClr>
              <a:prstClr val="white"/>
            </a:duotone>
            <a:alphaModFix amt="15000"/>
            <a:extLst>
              <a:ext uri="{BEBA8EAE-BF5A-486C-A8C5-ECC9F3942E4B}">
                <a14:imgProps xmlns:a14="http://schemas.microsoft.com/office/drawing/2010/main">
                  <a14:imgLayer r:embed="rId3">
                    <a14:imgEffect>
                      <a14:sharpenSoften amount="-25000"/>
                    </a14:imgEffect>
                    <a14:imgEffect>
                      <a14:brightnessContrast bright="-20000" contrast="20000"/>
                    </a14:imgEffect>
                  </a14:imgLayer>
                </a14:imgProps>
              </a:ext>
            </a:extLst>
          </a:blip>
          <a:stretch>
            <a:fillRect/>
          </a:stretch>
        </p:blipFill>
        <p:spPr>
          <a:xfrm>
            <a:off x="5888984" y="3178815"/>
            <a:ext cx="414031" cy="500369"/>
          </a:xfrm>
          <a:prstGeom prst="rect">
            <a:avLst/>
          </a:prstGeom>
          <a:noFill/>
          <a:effectLst>
            <a:outerShdw blurRad="50800" dist="50800" dir="5400000" algn="ctr" rotWithShape="0">
              <a:schemeClr val="accent1">
                <a:lumMod val="40000"/>
                <a:lumOff val="60000"/>
                <a:alpha val="0"/>
              </a:schemeClr>
            </a:outerShdw>
          </a:effectLst>
        </p:spPr>
      </p:pic>
    </p:spTree>
    <p:extLst>
      <p:ext uri="{BB962C8B-B14F-4D97-AF65-F5344CB8AC3E}">
        <p14:creationId xmlns:p14="http://schemas.microsoft.com/office/powerpoint/2010/main" val="2095637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71F72-7765-4F32-BC59-D6E54780E3C3}"/>
              </a:ext>
            </a:extLst>
          </p:cNvPr>
          <p:cNvSpPr>
            <a:spLocks noGrp="1"/>
          </p:cNvSpPr>
          <p:nvPr>
            <p:ph type="title"/>
          </p:nvPr>
        </p:nvSpPr>
        <p:spPr>
          <a:xfrm>
            <a:off x="838200" y="592853"/>
            <a:ext cx="10515600" cy="757775"/>
          </a:xfrm>
        </p:spPr>
        <p:txBody>
          <a:bodyPr/>
          <a:lstStyle/>
          <a:p>
            <a:r>
              <a:rPr lang="en-US" dirty="0"/>
              <a:t>RECOMMENDATIONS</a:t>
            </a:r>
          </a:p>
        </p:txBody>
      </p:sp>
      <p:sp>
        <p:nvSpPr>
          <p:cNvPr id="3" name="Content Placeholder 2">
            <a:extLst>
              <a:ext uri="{FF2B5EF4-FFF2-40B4-BE49-F238E27FC236}">
                <a16:creationId xmlns:a16="http://schemas.microsoft.com/office/drawing/2014/main" id="{6DF20EBE-3CBF-4063-81E4-77075BE8AF5B}"/>
              </a:ext>
            </a:extLst>
          </p:cNvPr>
          <p:cNvSpPr>
            <a:spLocks noGrp="1"/>
          </p:cNvSpPr>
          <p:nvPr>
            <p:ph idx="1"/>
          </p:nvPr>
        </p:nvSpPr>
        <p:spPr>
          <a:xfrm>
            <a:off x="838200" y="1597688"/>
            <a:ext cx="8687637" cy="5063170"/>
          </a:xfrm>
        </p:spPr>
        <p:txBody>
          <a:bodyPr>
            <a:normAutofit/>
          </a:bodyPr>
          <a:lstStyle/>
          <a:p>
            <a:r>
              <a:rPr lang="en-US" dirty="0"/>
              <a:t>Spotify could suggest to producers to focus on other elements like rhythm, beat patterns, and song structure to enhance danceability, since tempo alone does not determine danceability</a:t>
            </a:r>
          </a:p>
          <a:p>
            <a:r>
              <a:rPr lang="en-US" dirty="0"/>
              <a:t>Spotify(streaming platforms) and music curators should create playlists that feature a mix of pure and blended genres to cater to listeners' evolving tastes.</a:t>
            </a:r>
          </a:p>
          <a:p>
            <a:r>
              <a:rPr lang="en-US" dirty="0"/>
              <a:t>As live recordings gain traction, artists and labels should consider releasing live versions of hit songs to engage fans in a unique way.</a:t>
            </a:r>
          </a:p>
          <a:p>
            <a:r>
              <a:rPr lang="en-US" dirty="0"/>
              <a:t>Spotify and artists can collaborate to capitalize on the demand for live recordings by offering high-quality concert albums or exclusive live-streamed performances. </a:t>
            </a:r>
          </a:p>
          <a:p>
            <a:endParaRPr lang="en-US" dirty="0"/>
          </a:p>
          <a:p>
            <a:endParaRPr lang="en-US" dirty="0"/>
          </a:p>
          <a:p>
            <a:endParaRPr lang="en-US" dirty="0"/>
          </a:p>
        </p:txBody>
      </p:sp>
      <p:pic>
        <p:nvPicPr>
          <p:cNvPr id="5" name="Picture 4">
            <a:extLst>
              <a:ext uri="{FF2B5EF4-FFF2-40B4-BE49-F238E27FC236}">
                <a16:creationId xmlns:a16="http://schemas.microsoft.com/office/drawing/2014/main" id="{B1B17E33-6CC4-41F2-82CE-E1E4EC007ABA}"/>
              </a:ext>
            </a:extLst>
          </p:cNvPr>
          <p:cNvPicPr>
            <a:picLocks noChangeAspect="1"/>
          </p:cNvPicPr>
          <p:nvPr/>
        </p:nvPicPr>
        <p:blipFill>
          <a:blip r:embed="rId2">
            <a:duotone>
              <a:srgbClr val="90C226">
                <a:shade val="45000"/>
                <a:satMod val="135000"/>
              </a:srgbClr>
              <a:prstClr val="white"/>
            </a:duotone>
            <a:alphaModFix amt="15000"/>
            <a:extLst>
              <a:ext uri="{BEBA8EAE-BF5A-486C-A8C5-ECC9F3942E4B}">
                <a14:imgProps xmlns:a14="http://schemas.microsoft.com/office/drawing/2010/main">
                  <a14:imgLayer r:embed="rId3">
                    <a14:imgEffect>
                      <a14:sharpenSoften amount="-25000"/>
                    </a14:imgEffect>
                    <a14:imgEffect>
                      <a14:brightnessContrast bright="-20000" contrast="20000"/>
                    </a14:imgEffect>
                  </a14:imgLayer>
                </a14:imgProps>
              </a:ext>
            </a:extLst>
          </a:blip>
          <a:stretch>
            <a:fillRect/>
          </a:stretch>
        </p:blipFill>
        <p:spPr>
          <a:xfrm>
            <a:off x="5888984" y="3188863"/>
            <a:ext cx="414031" cy="500369"/>
          </a:xfrm>
          <a:prstGeom prst="rect">
            <a:avLst/>
          </a:prstGeom>
          <a:noFill/>
          <a:effectLst>
            <a:outerShdw blurRad="50800" dist="50800" dir="5400000" algn="ctr" rotWithShape="0">
              <a:schemeClr val="accent1">
                <a:lumMod val="40000"/>
                <a:lumOff val="60000"/>
                <a:alpha val="0"/>
              </a:schemeClr>
            </a:outerShdw>
          </a:effectLst>
        </p:spPr>
      </p:pic>
    </p:spTree>
    <p:extLst>
      <p:ext uri="{BB962C8B-B14F-4D97-AF65-F5344CB8AC3E}">
        <p14:creationId xmlns:p14="http://schemas.microsoft.com/office/powerpoint/2010/main" val="14147139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71F72-7765-4F32-BC59-D6E54780E3C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DF20EBE-3CBF-4063-81E4-77075BE8AF5B}"/>
              </a:ext>
            </a:extLst>
          </p:cNvPr>
          <p:cNvSpPr>
            <a:spLocks noGrp="1"/>
          </p:cNvSpPr>
          <p:nvPr>
            <p:ph idx="1"/>
          </p:nvPr>
        </p:nvSpPr>
        <p:spPr>
          <a:xfrm>
            <a:off x="677334" y="1728509"/>
            <a:ext cx="8798262" cy="3880773"/>
          </a:xfrm>
        </p:spPr>
        <p:txBody>
          <a:bodyPr>
            <a:normAutofit/>
          </a:bodyPr>
          <a:lstStyle/>
          <a:p>
            <a:r>
              <a:rPr lang="en-US" dirty="0"/>
              <a:t>The data visualization project based on Spotify's track data has revealed several valuable insights into the music industry specially during the specified time frame. By utilizing various graphical representations, We have gained a deeper understanding of the distribution of song characteristics, the popularity of different genres and artists, and trends in listening behavior over time.</a:t>
            </a:r>
          </a:p>
          <a:p>
            <a:r>
              <a:rPr lang="en-US" dirty="0"/>
              <a:t>The findings show that </a:t>
            </a:r>
            <a:r>
              <a:rPr lang="en-US" b="1" dirty="0"/>
              <a:t>danceability, energy, and valence</a:t>
            </a:r>
            <a:r>
              <a:rPr lang="en-US" dirty="0"/>
              <a:t> play significant roles in a song's popularity, with </a:t>
            </a:r>
            <a:r>
              <a:rPr lang="en-US" b="1" dirty="0"/>
              <a:t>hip-hop and pop</a:t>
            </a:r>
            <a:r>
              <a:rPr lang="en-US" dirty="0"/>
              <a:t> emerging as the most streamed genres on Spotify.</a:t>
            </a:r>
          </a:p>
          <a:p>
            <a:r>
              <a:rPr lang="en-US" dirty="0"/>
              <a:t>Additionally, we observed a </a:t>
            </a:r>
            <a:r>
              <a:rPr lang="en-US" b="1" dirty="0"/>
              <a:t>steady increase in the number of streams over the years</a:t>
            </a:r>
            <a:r>
              <a:rPr lang="en-US" dirty="0"/>
              <a:t>, reflecting the growing trend of Spotify and other digital music streaming services.</a:t>
            </a:r>
          </a:p>
          <a:p>
            <a:pPr marL="0" indent="0">
              <a:buNone/>
            </a:pPr>
            <a:endParaRPr lang="en-US" dirty="0"/>
          </a:p>
        </p:txBody>
      </p:sp>
      <p:pic>
        <p:nvPicPr>
          <p:cNvPr id="4" name="Picture 3">
            <a:extLst>
              <a:ext uri="{FF2B5EF4-FFF2-40B4-BE49-F238E27FC236}">
                <a16:creationId xmlns:a16="http://schemas.microsoft.com/office/drawing/2014/main" id="{3B5E2D52-6ADA-485F-862A-80E5268CE248}"/>
              </a:ext>
            </a:extLst>
          </p:cNvPr>
          <p:cNvPicPr>
            <a:picLocks noChangeAspect="1"/>
          </p:cNvPicPr>
          <p:nvPr/>
        </p:nvPicPr>
        <p:blipFill>
          <a:blip r:embed="rId2">
            <a:duotone>
              <a:srgbClr val="90C226">
                <a:shade val="45000"/>
                <a:satMod val="135000"/>
              </a:srgbClr>
              <a:prstClr val="white"/>
            </a:duotone>
            <a:alphaModFix amt="15000"/>
            <a:extLst>
              <a:ext uri="{BEBA8EAE-BF5A-486C-A8C5-ECC9F3942E4B}">
                <a14:imgProps xmlns:a14="http://schemas.microsoft.com/office/drawing/2010/main">
                  <a14:imgLayer r:embed="rId3">
                    <a14:imgEffect>
                      <a14:sharpenSoften amount="-25000"/>
                    </a14:imgEffect>
                    <a14:imgEffect>
                      <a14:brightnessContrast bright="-20000" contrast="20000"/>
                    </a14:imgEffect>
                  </a14:imgLayer>
                </a14:imgProps>
              </a:ext>
            </a:extLst>
          </a:blip>
          <a:stretch>
            <a:fillRect/>
          </a:stretch>
        </p:blipFill>
        <p:spPr>
          <a:xfrm>
            <a:off x="5888984" y="3418710"/>
            <a:ext cx="414031" cy="500369"/>
          </a:xfrm>
          <a:prstGeom prst="rect">
            <a:avLst/>
          </a:prstGeom>
          <a:noFill/>
          <a:effectLst>
            <a:outerShdw blurRad="50800" dist="50800" dir="5400000" algn="ctr" rotWithShape="0">
              <a:schemeClr val="accent1">
                <a:lumMod val="40000"/>
                <a:lumOff val="60000"/>
                <a:alpha val="0"/>
              </a:schemeClr>
            </a:outerShdw>
          </a:effectLst>
        </p:spPr>
      </p:pic>
    </p:spTree>
    <p:extLst>
      <p:ext uri="{BB962C8B-B14F-4D97-AF65-F5344CB8AC3E}">
        <p14:creationId xmlns:p14="http://schemas.microsoft.com/office/powerpoint/2010/main" val="3609727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5BA5D66-4A97-48F1-BCDD-1D0ACB544ED0}"/>
              </a:ext>
            </a:extLst>
          </p:cNvPr>
          <p:cNvSpPr>
            <a:spLocks noGrp="1"/>
          </p:cNvSpPr>
          <p:nvPr>
            <p:ph type="title"/>
          </p:nvPr>
        </p:nvSpPr>
        <p:spPr>
          <a:xfrm>
            <a:off x="838200" y="2783392"/>
            <a:ext cx="10515600" cy="1376625"/>
          </a:xfrm>
        </p:spPr>
        <p:txBody>
          <a:bodyPr>
            <a:normAutofit/>
          </a:bodyPr>
          <a:lstStyle/>
          <a:p>
            <a:pPr algn="ctr"/>
            <a:r>
              <a:rPr lang="en-US" sz="6000" dirty="0"/>
              <a:t>THANK YOU!!!</a:t>
            </a:r>
          </a:p>
        </p:txBody>
      </p:sp>
    </p:spTree>
    <p:extLst>
      <p:ext uri="{BB962C8B-B14F-4D97-AF65-F5344CB8AC3E}">
        <p14:creationId xmlns:p14="http://schemas.microsoft.com/office/powerpoint/2010/main" val="3131812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1780E-7E59-4320-93D3-E4631C40A6BC}"/>
              </a:ext>
            </a:extLst>
          </p:cNvPr>
          <p:cNvSpPr>
            <a:spLocks noGrp="1"/>
          </p:cNvSpPr>
          <p:nvPr>
            <p:ph type="title"/>
          </p:nvPr>
        </p:nvSpPr>
        <p:spPr>
          <a:xfrm>
            <a:off x="677334" y="609600"/>
            <a:ext cx="8596668" cy="656492"/>
          </a:xfrm>
        </p:spPr>
        <p:txBody>
          <a:bodyPr/>
          <a:lstStyle/>
          <a:p>
            <a:r>
              <a:rPr lang="en-US" dirty="0"/>
              <a:t>OUTLINE</a:t>
            </a:r>
          </a:p>
        </p:txBody>
      </p:sp>
      <p:sp>
        <p:nvSpPr>
          <p:cNvPr id="3" name="Content Placeholder 2">
            <a:extLst>
              <a:ext uri="{FF2B5EF4-FFF2-40B4-BE49-F238E27FC236}">
                <a16:creationId xmlns:a16="http://schemas.microsoft.com/office/drawing/2014/main" id="{0636488B-6931-4550-ABD5-6CCF713C1EA2}"/>
              </a:ext>
            </a:extLst>
          </p:cNvPr>
          <p:cNvSpPr>
            <a:spLocks noGrp="1"/>
          </p:cNvSpPr>
          <p:nvPr>
            <p:ph idx="1"/>
          </p:nvPr>
        </p:nvSpPr>
        <p:spPr>
          <a:xfrm>
            <a:off x="838200" y="1350628"/>
            <a:ext cx="10515600" cy="4826335"/>
          </a:xfrm>
        </p:spPr>
        <p:txBody>
          <a:bodyPr/>
          <a:lstStyle/>
          <a:p>
            <a:r>
              <a:rPr lang="en-US" dirty="0"/>
              <a:t>Introduction</a:t>
            </a:r>
          </a:p>
          <a:p>
            <a:r>
              <a:rPr lang="en-US" dirty="0"/>
              <a:t>Data Source</a:t>
            </a:r>
          </a:p>
          <a:p>
            <a:r>
              <a:rPr lang="en-US" dirty="0"/>
              <a:t>Data Content</a:t>
            </a:r>
          </a:p>
          <a:p>
            <a:r>
              <a:rPr lang="en-US" dirty="0"/>
              <a:t>Tools Used for Data Analysis and Documentation</a:t>
            </a:r>
          </a:p>
          <a:p>
            <a:r>
              <a:rPr lang="en-US" dirty="0"/>
              <a:t>Data Cleaning </a:t>
            </a:r>
          </a:p>
          <a:p>
            <a:r>
              <a:rPr lang="en-US" dirty="0"/>
              <a:t>Data Analysis</a:t>
            </a:r>
          </a:p>
          <a:p>
            <a:r>
              <a:rPr lang="en-US" dirty="0"/>
              <a:t>Data Visualization/Insights</a:t>
            </a:r>
          </a:p>
          <a:p>
            <a:r>
              <a:rPr lang="en-US" dirty="0"/>
              <a:t>Recommendation</a:t>
            </a:r>
          </a:p>
          <a:p>
            <a:r>
              <a:rPr lang="en-US" dirty="0"/>
              <a:t>Conclusion</a:t>
            </a:r>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A46026D0-B232-491E-B1E4-30C2419BE935}"/>
              </a:ext>
            </a:extLst>
          </p:cNvPr>
          <p:cNvPicPr>
            <a:picLocks noChangeAspect="1"/>
          </p:cNvPicPr>
          <p:nvPr/>
        </p:nvPicPr>
        <p:blipFill>
          <a:blip r:embed="rId2">
            <a:duotone>
              <a:srgbClr val="90C226">
                <a:shade val="45000"/>
                <a:satMod val="135000"/>
              </a:srgbClr>
              <a:prstClr val="white"/>
            </a:duotone>
            <a:alphaModFix amt="15000"/>
            <a:extLst>
              <a:ext uri="{BEBA8EAE-BF5A-486C-A8C5-ECC9F3942E4B}">
                <a14:imgProps xmlns:a14="http://schemas.microsoft.com/office/drawing/2010/main">
                  <a14:imgLayer r:embed="rId3">
                    <a14:imgEffect>
                      <a14:sharpenSoften amount="-25000"/>
                    </a14:imgEffect>
                    <a14:imgEffect>
                      <a14:brightnessContrast bright="-20000" contrast="20000"/>
                    </a14:imgEffect>
                  </a14:imgLayer>
                </a14:imgProps>
              </a:ext>
            </a:extLst>
          </a:blip>
          <a:stretch>
            <a:fillRect/>
          </a:stretch>
        </p:blipFill>
        <p:spPr>
          <a:xfrm>
            <a:off x="5888984" y="3178815"/>
            <a:ext cx="414031" cy="500369"/>
          </a:xfrm>
          <a:prstGeom prst="rect">
            <a:avLst/>
          </a:prstGeom>
          <a:noFill/>
          <a:effectLst>
            <a:outerShdw blurRad="50800" dist="50800" dir="5400000" algn="ctr" rotWithShape="0">
              <a:schemeClr val="accent1">
                <a:lumMod val="40000"/>
                <a:lumOff val="60000"/>
                <a:alpha val="0"/>
              </a:schemeClr>
            </a:outerShdw>
          </a:effectLst>
        </p:spPr>
      </p:pic>
    </p:spTree>
    <p:extLst>
      <p:ext uri="{BB962C8B-B14F-4D97-AF65-F5344CB8AC3E}">
        <p14:creationId xmlns:p14="http://schemas.microsoft.com/office/powerpoint/2010/main" val="3699343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E376C-78B6-441B-B629-0D0279362F10}"/>
              </a:ext>
            </a:extLst>
          </p:cNvPr>
          <p:cNvSpPr>
            <a:spLocks noGrp="1"/>
          </p:cNvSpPr>
          <p:nvPr>
            <p:ph type="title"/>
          </p:nvPr>
        </p:nvSpPr>
        <p:spPr/>
        <p:txBody>
          <a:bodyPr/>
          <a:lstStyle/>
          <a:p>
            <a:r>
              <a:rPr lang="en-US" dirty="0"/>
              <a:t>  INTRODUCTION</a:t>
            </a:r>
            <a:endParaRPr lang="en-GH" dirty="0"/>
          </a:p>
        </p:txBody>
      </p:sp>
      <p:sp>
        <p:nvSpPr>
          <p:cNvPr id="3" name="Content Placeholder 2">
            <a:extLst>
              <a:ext uri="{FF2B5EF4-FFF2-40B4-BE49-F238E27FC236}">
                <a16:creationId xmlns:a16="http://schemas.microsoft.com/office/drawing/2014/main" id="{52CB1A1B-2C19-4D70-8153-C1F6C4E20CDB}"/>
              </a:ext>
            </a:extLst>
          </p:cNvPr>
          <p:cNvSpPr>
            <a:spLocks noGrp="1"/>
          </p:cNvSpPr>
          <p:nvPr>
            <p:ph idx="1"/>
          </p:nvPr>
        </p:nvSpPr>
        <p:spPr>
          <a:xfrm>
            <a:off x="677334" y="1535185"/>
            <a:ext cx="8596668" cy="4506177"/>
          </a:xfrm>
        </p:spPr>
        <p:txBody>
          <a:bodyPr/>
          <a:lstStyle/>
          <a:p>
            <a:r>
              <a:rPr lang="en-US" dirty="0"/>
              <a:t>Founded in 2006, Spotify is a leading global music streaming platform that revolutionized how people access and enjoy music. With over 574 million users worldwide, including 226 million subscribers, Spotify offers a vast library of songs, podcasts, and playlists tailored to individual preferences. Its data-driven approach, powered by advanced algorithms, enables personalized recommendations and insights into music trends. Today, Spotify is not just a streaming service but a cultural hub shaping the music industry and listener experiences.</a:t>
            </a:r>
            <a:endParaRPr lang="en-GH" dirty="0"/>
          </a:p>
        </p:txBody>
      </p:sp>
      <p:pic>
        <p:nvPicPr>
          <p:cNvPr id="4" name="Picture 3">
            <a:extLst>
              <a:ext uri="{FF2B5EF4-FFF2-40B4-BE49-F238E27FC236}">
                <a16:creationId xmlns:a16="http://schemas.microsoft.com/office/drawing/2014/main" id="{A60DFB9A-C0A1-40F5-9177-0F713FDC60AE}"/>
              </a:ext>
            </a:extLst>
          </p:cNvPr>
          <p:cNvPicPr>
            <a:picLocks noChangeAspect="1"/>
          </p:cNvPicPr>
          <p:nvPr/>
        </p:nvPicPr>
        <p:blipFill>
          <a:blip r:embed="rId2">
            <a:duotone>
              <a:srgbClr val="90C226">
                <a:shade val="45000"/>
                <a:satMod val="135000"/>
              </a:srgbClr>
              <a:prstClr val="white"/>
            </a:duotone>
            <a:alphaModFix amt="15000"/>
            <a:extLst>
              <a:ext uri="{BEBA8EAE-BF5A-486C-A8C5-ECC9F3942E4B}">
                <a14:imgProps xmlns:a14="http://schemas.microsoft.com/office/drawing/2010/main">
                  <a14:imgLayer r:embed="rId3">
                    <a14:imgEffect>
                      <a14:sharpenSoften amount="-25000"/>
                    </a14:imgEffect>
                    <a14:imgEffect>
                      <a14:brightnessContrast bright="-20000" contrast="20000"/>
                    </a14:imgEffect>
                  </a14:imgLayer>
                </a14:imgProps>
              </a:ext>
            </a:extLst>
          </a:blip>
          <a:stretch>
            <a:fillRect/>
          </a:stretch>
        </p:blipFill>
        <p:spPr>
          <a:xfrm>
            <a:off x="5888984" y="3178815"/>
            <a:ext cx="414031" cy="500369"/>
          </a:xfrm>
          <a:prstGeom prst="rect">
            <a:avLst/>
          </a:prstGeom>
          <a:noFill/>
          <a:effectLst>
            <a:outerShdw blurRad="50800" dist="50800" dir="5400000" algn="ctr" rotWithShape="0">
              <a:schemeClr val="accent1">
                <a:lumMod val="40000"/>
                <a:lumOff val="60000"/>
                <a:alpha val="0"/>
              </a:schemeClr>
            </a:outerShdw>
          </a:effectLst>
        </p:spPr>
      </p:pic>
    </p:spTree>
    <p:extLst>
      <p:ext uri="{BB962C8B-B14F-4D97-AF65-F5344CB8AC3E}">
        <p14:creationId xmlns:p14="http://schemas.microsoft.com/office/powerpoint/2010/main" val="686390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627D130-1F10-48B0-8A64-BBD22A02074D}"/>
              </a:ext>
            </a:extLst>
          </p:cNvPr>
          <p:cNvSpPr>
            <a:spLocks noGrp="1"/>
          </p:cNvSpPr>
          <p:nvPr>
            <p:ph type="title"/>
          </p:nvPr>
        </p:nvSpPr>
        <p:spPr/>
        <p:txBody>
          <a:bodyPr/>
          <a:lstStyle/>
          <a:p>
            <a:r>
              <a:rPr lang="en-US" dirty="0"/>
              <a:t>DATA SOURCE</a:t>
            </a:r>
            <a:endParaRPr lang="en-GH" dirty="0"/>
          </a:p>
        </p:txBody>
      </p:sp>
      <p:sp>
        <p:nvSpPr>
          <p:cNvPr id="7" name="Content Placeholder 6">
            <a:extLst>
              <a:ext uri="{FF2B5EF4-FFF2-40B4-BE49-F238E27FC236}">
                <a16:creationId xmlns:a16="http://schemas.microsoft.com/office/drawing/2014/main" id="{FF068298-F23C-41F3-93B6-5FF940CDB31B}"/>
              </a:ext>
            </a:extLst>
          </p:cNvPr>
          <p:cNvSpPr>
            <a:spLocks noGrp="1"/>
          </p:cNvSpPr>
          <p:nvPr>
            <p:ph idx="1"/>
          </p:nvPr>
        </p:nvSpPr>
        <p:spPr>
          <a:xfrm>
            <a:off x="677334" y="1657979"/>
            <a:ext cx="8596668" cy="4383384"/>
          </a:xfrm>
        </p:spPr>
        <p:txBody>
          <a:bodyPr/>
          <a:lstStyle/>
          <a:p>
            <a:r>
              <a:rPr lang="en-US" dirty="0"/>
              <a:t>The data was a </a:t>
            </a:r>
            <a:r>
              <a:rPr lang="en-US" dirty="0" err="1"/>
              <a:t>spotify</a:t>
            </a:r>
            <a:r>
              <a:rPr lang="en-US" dirty="0"/>
              <a:t> top songs dataset downloaded from Kaggle.</a:t>
            </a:r>
          </a:p>
          <a:p>
            <a:r>
              <a:rPr lang="en-US" dirty="0"/>
              <a:t> This dataset contains audio statistics of the top 2000 tracks on Spotify from 2000-2019. The data contains about 18 columns each describing the track and it's qualities.</a:t>
            </a:r>
            <a:endParaRPr lang="en-GH" dirty="0"/>
          </a:p>
        </p:txBody>
      </p:sp>
      <p:pic>
        <p:nvPicPr>
          <p:cNvPr id="4" name="Picture 3">
            <a:extLst>
              <a:ext uri="{FF2B5EF4-FFF2-40B4-BE49-F238E27FC236}">
                <a16:creationId xmlns:a16="http://schemas.microsoft.com/office/drawing/2014/main" id="{647BB476-F07D-44A1-8589-4602C3B69B78}"/>
              </a:ext>
            </a:extLst>
          </p:cNvPr>
          <p:cNvPicPr>
            <a:picLocks noChangeAspect="1"/>
          </p:cNvPicPr>
          <p:nvPr/>
        </p:nvPicPr>
        <p:blipFill>
          <a:blip r:embed="rId2">
            <a:duotone>
              <a:srgbClr val="90C226">
                <a:shade val="45000"/>
                <a:satMod val="135000"/>
              </a:srgbClr>
              <a:prstClr val="white"/>
            </a:duotone>
            <a:alphaModFix amt="15000"/>
            <a:extLst>
              <a:ext uri="{BEBA8EAE-BF5A-486C-A8C5-ECC9F3942E4B}">
                <a14:imgProps xmlns:a14="http://schemas.microsoft.com/office/drawing/2010/main">
                  <a14:imgLayer r:embed="rId3">
                    <a14:imgEffect>
                      <a14:sharpenSoften amount="-25000"/>
                    </a14:imgEffect>
                    <a14:imgEffect>
                      <a14:brightnessContrast bright="-20000" contrast="20000"/>
                    </a14:imgEffect>
                  </a14:imgLayer>
                </a14:imgProps>
              </a:ext>
            </a:extLst>
          </a:blip>
          <a:stretch>
            <a:fillRect/>
          </a:stretch>
        </p:blipFill>
        <p:spPr>
          <a:xfrm>
            <a:off x="5888984" y="3178815"/>
            <a:ext cx="414031" cy="500369"/>
          </a:xfrm>
          <a:prstGeom prst="rect">
            <a:avLst/>
          </a:prstGeom>
          <a:noFill/>
          <a:effectLst>
            <a:outerShdw blurRad="50800" dist="50800" dir="5400000" algn="ctr" rotWithShape="0">
              <a:schemeClr val="accent1">
                <a:lumMod val="40000"/>
                <a:lumOff val="60000"/>
                <a:alpha val="0"/>
              </a:schemeClr>
            </a:outerShdw>
          </a:effectLst>
        </p:spPr>
      </p:pic>
    </p:spTree>
    <p:extLst>
      <p:ext uri="{BB962C8B-B14F-4D97-AF65-F5344CB8AC3E}">
        <p14:creationId xmlns:p14="http://schemas.microsoft.com/office/powerpoint/2010/main" val="444491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68FA-A662-40EC-B0EA-8CA3252F654C}"/>
              </a:ext>
            </a:extLst>
          </p:cNvPr>
          <p:cNvSpPr>
            <a:spLocks noGrp="1"/>
          </p:cNvSpPr>
          <p:nvPr>
            <p:ph type="title"/>
          </p:nvPr>
        </p:nvSpPr>
        <p:spPr>
          <a:xfrm>
            <a:off x="677334" y="609600"/>
            <a:ext cx="8596668" cy="877556"/>
          </a:xfrm>
        </p:spPr>
        <p:txBody>
          <a:bodyPr/>
          <a:lstStyle/>
          <a:p>
            <a:r>
              <a:rPr lang="en-US" dirty="0"/>
              <a:t>DATA CONTENT</a:t>
            </a:r>
            <a:endParaRPr lang="en-GH" dirty="0"/>
          </a:p>
        </p:txBody>
      </p:sp>
      <p:sp>
        <p:nvSpPr>
          <p:cNvPr id="3" name="Content Placeholder 2">
            <a:extLst>
              <a:ext uri="{FF2B5EF4-FFF2-40B4-BE49-F238E27FC236}">
                <a16:creationId xmlns:a16="http://schemas.microsoft.com/office/drawing/2014/main" id="{FFA1B5ED-EEAB-4526-B5A9-B604D6D97A1C}"/>
              </a:ext>
            </a:extLst>
          </p:cNvPr>
          <p:cNvSpPr>
            <a:spLocks noGrp="1"/>
          </p:cNvSpPr>
          <p:nvPr>
            <p:ph idx="1"/>
          </p:nvPr>
        </p:nvSpPr>
        <p:spPr>
          <a:xfrm>
            <a:off x="462224" y="1568740"/>
            <a:ext cx="10891576" cy="5134063"/>
          </a:xfrm>
        </p:spPr>
        <p:txBody>
          <a:bodyPr>
            <a:normAutofit fontScale="70000" lnSpcReduction="20000"/>
          </a:bodyPr>
          <a:lstStyle/>
          <a:p>
            <a:r>
              <a:rPr lang="en-US" b="1" dirty="0"/>
              <a:t>Artist</a:t>
            </a:r>
            <a:r>
              <a:rPr lang="en-US" dirty="0"/>
              <a:t>: Name of the artist.</a:t>
            </a:r>
          </a:p>
          <a:p>
            <a:r>
              <a:rPr lang="en-US" b="1" dirty="0"/>
              <a:t>Song</a:t>
            </a:r>
            <a:r>
              <a:rPr lang="en-US" dirty="0"/>
              <a:t>: Name of the track.</a:t>
            </a:r>
          </a:p>
          <a:p>
            <a:r>
              <a:rPr lang="en-US" b="1" dirty="0" err="1"/>
              <a:t>Duration_ms</a:t>
            </a:r>
            <a:r>
              <a:rPr lang="en-US" dirty="0"/>
              <a:t>: Track duration in milliseconds.</a:t>
            </a:r>
          </a:p>
          <a:p>
            <a:r>
              <a:rPr lang="en-US" b="1" dirty="0"/>
              <a:t>Explicit</a:t>
            </a:r>
            <a:r>
              <a:rPr lang="en-US" dirty="0"/>
              <a:t>: Indicates if the track contains offensive or unsuitable content for children.</a:t>
            </a:r>
          </a:p>
          <a:p>
            <a:r>
              <a:rPr lang="en-US" b="1" dirty="0"/>
              <a:t>Year</a:t>
            </a:r>
            <a:r>
              <a:rPr lang="en-US" dirty="0"/>
              <a:t>: Release year of the track.</a:t>
            </a:r>
          </a:p>
          <a:p>
            <a:r>
              <a:rPr lang="en-US" b="1" dirty="0"/>
              <a:t>Popularity</a:t>
            </a:r>
            <a:r>
              <a:rPr lang="en-US" dirty="0"/>
              <a:t>: Higher value = more popular song.</a:t>
            </a:r>
          </a:p>
          <a:p>
            <a:r>
              <a:rPr lang="en-US" b="1" dirty="0"/>
              <a:t>Danceability</a:t>
            </a:r>
            <a:r>
              <a:rPr lang="en-US" dirty="0"/>
              <a:t>: Measures how suitable the track is for dancing (0.0 = least, 1.0 = most).</a:t>
            </a:r>
          </a:p>
          <a:p>
            <a:r>
              <a:rPr lang="en-US" b="1" dirty="0"/>
              <a:t>Energy</a:t>
            </a:r>
            <a:r>
              <a:rPr lang="en-US" dirty="0"/>
              <a:t>: Measures intensity and activity (0.0 = low, 1.0 = high).</a:t>
            </a:r>
          </a:p>
          <a:p>
            <a:r>
              <a:rPr lang="en-US" b="1" dirty="0"/>
              <a:t>Key</a:t>
            </a:r>
            <a:r>
              <a:rPr lang="en-US" dirty="0"/>
              <a:t>: The musical key of the track (e.g., 0 = C, 1 = C♯/D♭).</a:t>
            </a:r>
            <a:r>
              <a:rPr lang="en-US" b="1" dirty="0"/>
              <a:t> </a:t>
            </a:r>
          </a:p>
          <a:p>
            <a:r>
              <a:rPr lang="en-US" b="1" dirty="0"/>
              <a:t>Loudness</a:t>
            </a:r>
            <a:r>
              <a:rPr lang="en-US" dirty="0"/>
              <a:t>: Overall loudness of the track in decibels (dB), averaged across the track. Values range from -60 (quiet) to 0 (loud).</a:t>
            </a:r>
          </a:p>
          <a:p>
            <a:r>
              <a:rPr lang="en-US" b="1" dirty="0"/>
              <a:t>Mode</a:t>
            </a:r>
            <a:r>
              <a:rPr lang="en-US" dirty="0"/>
              <a:t>: Modality of the track: 1 = major, 0 = minor.</a:t>
            </a:r>
          </a:p>
          <a:p>
            <a:r>
              <a:rPr lang="en-US" b="1" dirty="0" err="1"/>
              <a:t>Speechiness</a:t>
            </a:r>
            <a:r>
              <a:rPr lang="en-US" dirty="0"/>
              <a:t>: Detects spoken words in a track. Closer to 1.0 = more speech-like (e.g., talk shows, rap).</a:t>
            </a:r>
          </a:p>
          <a:p>
            <a:r>
              <a:rPr lang="en-US" b="1" dirty="0" err="1"/>
              <a:t>Acousticness</a:t>
            </a:r>
            <a:r>
              <a:rPr lang="en-US" dirty="0"/>
              <a:t>: Confidence measure (0.0 to 1.0) of whether the track is acoustic. 1.0 = high confidence.</a:t>
            </a:r>
          </a:p>
          <a:p>
            <a:r>
              <a:rPr lang="en-US" b="1" dirty="0" err="1"/>
              <a:t>Instrumentalness</a:t>
            </a:r>
            <a:r>
              <a:rPr lang="en-US" dirty="0"/>
              <a:t>: Predicts if a track has no vocals. Closer to 1.0 = higher likelihood of no vocals.</a:t>
            </a:r>
          </a:p>
          <a:p>
            <a:r>
              <a:rPr lang="en-US" b="1" dirty="0" err="1"/>
              <a:t>LIveness</a:t>
            </a:r>
            <a:r>
              <a:rPr lang="en-US" dirty="0"/>
              <a:t>: Detects audience presence. Higher values (e.g., &gt;0.8) indicate a live performance.</a:t>
            </a:r>
          </a:p>
          <a:p>
            <a:r>
              <a:rPr lang="en-US" b="1" dirty="0"/>
              <a:t>Valence</a:t>
            </a:r>
            <a:r>
              <a:rPr lang="en-US" dirty="0"/>
              <a:t>: Measures musical positiveness (0.0 to 1.0). Higher values = happier, more positive tracks.</a:t>
            </a:r>
          </a:p>
          <a:p>
            <a:r>
              <a:rPr lang="en-US" b="1" dirty="0"/>
              <a:t>Tempo</a:t>
            </a:r>
            <a:r>
              <a:rPr lang="en-US" dirty="0"/>
              <a:t>: Overall estimated speed of the track in beats per minute (BPM).</a:t>
            </a:r>
          </a:p>
          <a:p>
            <a:r>
              <a:rPr lang="en-US" b="1" dirty="0"/>
              <a:t>Genre</a:t>
            </a:r>
            <a:r>
              <a:rPr lang="en-US" dirty="0"/>
              <a:t>: The musical genre of the track.</a:t>
            </a:r>
          </a:p>
          <a:p>
            <a:endParaRPr lang="en-US" dirty="0"/>
          </a:p>
          <a:p>
            <a:endParaRPr lang="en-GH" dirty="0"/>
          </a:p>
        </p:txBody>
      </p:sp>
      <p:pic>
        <p:nvPicPr>
          <p:cNvPr id="4" name="Picture 3">
            <a:extLst>
              <a:ext uri="{FF2B5EF4-FFF2-40B4-BE49-F238E27FC236}">
                <a16:creationId xmlns:a16="http://schemas.microsoft.com/office/drawing/2014/main" id="{93216BF1-3DC0-476F-9662-5BB6B8D3E550}"/>
              </a:ext>
            </a:extLst>
          </p:cNvPr>
          <p:cNvPicPr>
            <a:picLocks noChangeAspect="1"/>
          </p:cNvPicPr>
          <p:nvPr/>
        </p:nvPicPr>
        <p:blipFill>
          <a:blip r:embed="rId2">
            <a:duotone>
              <a:srgbClr val="90C226">
                <a:shade val="45000"/>
                <a:satMod val="135000"/>
              </a:srgbClr>
              <a:prstClr val="white"/>
            </a:duotone>
            <a:alphaModFix amt="15000"/>
            <a:extLst>
              <a:ext uri="{BEBA8EAE-BF5A-486C-A8C5-ECC9F3942E4B}">
                <a14:imgProps xmlns:a14="http://schemas.microsoft.com/office/drawing/2010/main">
                  <a14:imgLayer r:embed="rId3">
                    <a14:imgEffect>
                      <a14:sharpenSoften amount="-25000"/>
                    </a14:imgEffect>
                    <a14:imgEffect>
                      <a14:brightnessContrast bright="-20000" contrast="20000"/>
                    </a14:imgEffect>
                  </a14:imgLayer>
                </a14:imgProps>
              </a:ext>
            </a:extLst>
          </a:blip>
          <a:stretch>
            <a:fillRect/>
          </a:stretch>
        </p:blipFill>
        <p:spPr>
          <a:xfrm>
            <a:off x="5908012" y="3099453"/>
            <a:ext cx="414031" cy="500369"/>
          </a:xfrm>
          <a:prstGeom prst="rect">
            <a:avLst/>
          </a:prstGeom>
          <a:noFill/>
          <a:effectLst>
            <a:outerShdw blurRad="50800" dist="50800" dir="5400000" algn="ctr" rotWithShape="0">
              <a:schemeClr val="accent1">
                <a:lumMod val="40000"/>
                <a:lumOff val="60000"/>
                <a:alpha val="0"/>
              </a:schemeClr>
            </a:outerShdw>
          </a:effectLst>
        </p:spPr>
      </p:pic>
    </p:spTree>
    <p:extLst>
      <p:ext uri="{BB962C8B-B14F-4D97-AF65-F5344CB8AC3E}">
        <p14:creationId xmlns:p14="http://schemas.microsoft.com/office/powerpoint/2010/main" val="930027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CE814-C354-48C8-B3C6-DC5EB770659E}"/>
              </a:ext>
            </a:extLst>
          </p:cNvPr>
          <p:cNvSpPr>
            <a:spLocks noGrp="1"/>
          </p:cNvSpPr>
          <p:nvPr>
            <p:ph type="title"/>
          </p:nvPr>
        </p:nvSpPr>
        <p:spPr/>
        <p:txBody>
          <a:bodyPr/>
          <a:lstStyle/>
          <a:p>
            <a:r>
              <a:rPr lang="en-US" dirty="0"/>
              <a:t>TOOLS USED FOR DATA ANALYSIS AND DOCUMENTATION</a:t>
            </a:r>
          </a:p>
        </p:txBody>
      </p:sp>
      <p:sp>
        <p:nvSpPr>
          <p:cNvPr id="3" name="Content Placeholder 2">
            <a:extLst>
              <a:ext uri="{FF2B5EF4-FFF2-40B4-BE49-F238E27FC236}">
                <a16:creationId xmlns:a16="http://schemas.microsoft.com/office/drawing/2014/main" id="{0F184B19-55D2-4BC0-869A-B24F5AC59ABA}"/>
              </a:ext>
            </a:extLst>
          </p:cNvPr>
          <p:cNvSpPr>
            <a:spLocks noGrp="1"/>
          </p:cNvSpPr>
          <p:nvPr>
            <p:ph idx="1"/>
          </p:nvPr>
        </p:nvSpPr>
        <p:spPr/>
        <p:txBody>
          <a:bodyPr/>
          <a:lstStyle/>
          <a:p>
            <a:r>
              <a:rPr lang="en-US" dirty="0"/>
              <a:t>Data Cleaning- Microsoft Excel</a:t>
            </a:r>
          </a:p>
          <a:p>
            <a:r>
              <a:rPr lang="en-US" dirty="0"/>
              <a:t>Data Visualization- Power Bi</a:t>
            </a:r>
          </a:p>
          <a:p>
            <a:r>
              <a:rPr lang="en-US" dirty="0"/>
              <a:t>Data Documentation-</a:t>
            </a:r>
            <a:r>
              <a:rPr lang="en-US" dirty="0" err="1"/>
              <a:t>Powerpoint</a:t>
            </a:r>
            <a:endParaRPr lang="en-US" dirty="0"/>
          </a:p>
        </p:txBody>
      </p:sp>
      <p:pic>
        <p:nvPicPr>
          <p:cNvPr id="4" name="Picture 3">
            <a:extLst>
              <a:ext uri="{FF2B5EF4-FFF2-40B4-BE49-F238E27FC236}">
                <a16:creationId xmlns:a16="http://schemas.microsoft.com/office/drawing/2014/main" id="{D2D6D313-7CFE-480A-AD24-5743BBC1091B}"/>
              </a:ext>
            </a:extLst>
          </p:cNvPr>
          <p:cNvPicPr>
            <a:picLocks noChangeAspect="1"/>
          </p:cNvPicPr>
          <p:nvPr/>
        </p:nvPicPr>
        <p:blipFill>
          <a:blip r:embed="rId2">
            <a:duotone>
              <a:srgbClr val="90C226">
                <a:shade val="45000"/>
                <a:satMod val="135000"/>
              </a:srgbClr>
              <a:prstClr val="white"/>
            </a:duotone>
            <a:alphaModFix amt="15000"/>
            <a:extLst>
              <a:ext uri="{BEBA8EAE-BF5A-486C-A8C5-ECC9F3942E4B}">
                <a14:imgProps xmlns:a14="http://schemas.microsoft.com/office/drawing/2010/main">
                  <a14:imgLayer r:embed="rId3">
                    <a14:imgEffect>
                      <a14:sharpenSoften amount="-25000"/>
                    </a14:imgEffect>
                    <a14:imgEffect>
                      <a14:brightnessContrast bright="-20000" contrast="20000"/>
                    </a14:imgEffect>
                  </a14:imgLayer>
                </a14:imgProps>
              </a:ext>
            </a:extLst>
          </a:blip>
          <a:stretch>
            <a:fillRect/>
          </a:stretch>
        </p:blipFill>
        <p:spPr>
          <a:xfrm>
            <a:off x="5888984" y="3178815"/>
            <a:ext cx="414031" cy="500369"/>
          </a:xfrm>
          <a:prstGeom prst="rect">
            <a:avLst/>
          </a:prstGeom>
          <a:noFill/>
          <a:effectLst>
            <a:outerShdw blurRad="50800" dist="50800" dir="5400000" algn="ctr" rotWithShape="0">
              <a:schemeClr val="accent1">
                <a:lumMod val="40000"/>
                <a:lumOff val="60000"/>
                <a:alpha val="0"/>
              </a:schemeClr>
            </a:outerShdw>
          </a:effectLst>
        </p:spPr>
      </p:pic>
    </p:spTree>
    <p:extLst>
      <p:ext uri="{BB962C8B-B14F-4D97-AF65-F5344CB8AC3E}">
        <p14:creationId xmlns:p14="http://schemas.microsoft.com/office/powerpoint/2010/main" val="1848996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01044-5293-4BB8-AE2F-0132B50E5E67}"/>
              </a:ext>
            </a:extLst>
          </p:cNvPr>
          <p:cNvSpPr>
            <a:spLocks noGrp="1"/>
          </p:cNvSpPr>
          <p:nvPr>
            <p:ph type="title"/>
          </p:nvPr>
        </p:nvSpPr>
        <p:spPr/>
        <p:txBody>
          <a:bodyPr/>
          <a:lstStyle/>
          <a:p>
            <a:r>
              <a:rPr lang="en-US" dirty="0"/>
              <a:t>DATA CLEANING</a:t>
            </a:r>
            <a:endParaRPr lang="en-GH" dirty="0"/>
          </a:p>
        </p:txBody>
      </p:sp>
      <p:sp>
        <p:nvSpPr>
          <p:cNvPr id="3" name="Content Placeholder 2">
            <a:extLst>
              <a:ext uri="{FF2B5EF4-FFF2-40B4-BE49-F238E27FC236}">
                <a16:creationId xmlns:a16="http://schemas.microsoft.com/office/drawing/2014/main" id="{53DBC298-A105-45F0-AEE5-048467BCAEDB}"/>
              </a:ext>
            </a:extLst>
          </p:cNvPr>
          <p:cNvSpPr>
            <a:spLocks noGrp="1"/>
          </p:cNvSpPr>
          <p:nvPr>
            <p:ph idx="1"/>
          </p:nvPr>
        </p:nvSpPr>
        <p:spPr>
          <a:xfrm>
            <a:off x="677334" y="1467059"/>
            <a:ext cx="8596668" cy="4574303"/>
          </a:xfrm>
        </p:spPr>
        <p:txBody>
          <a:bodyPr/>
          <a:lstStyle/>
          <a:p>
            <a:pPr marL="0" indent="0">
              <a:buNone/>
            </a:pPr>
            <a:r>
              <a:rPr lang="en-US" dirty="0"/>
              <a:t>Microsoft excel was used to clean the data.</a:t>
            </a:r>
          </a:p>
          <a:p>
            <a:r>
              <a:rPr lang="en-US" dirty="0"/>
              <a:t>We imported the dataset into power query.</a:t>
            </a:r>
          </a:p>
          <a:p>
            <a:r>
              <a:rPr lang="en-US" dirty="0"/>
              <a:t>We checked for the data type in each column and made corrections to the ones that weren’t in the right format.</a:t>
            </a:r>
          </a:p>
          <a:p>
            <a:r>
              <a:rPr lang="en-US" dirty="0"/>
              <a:t>We removed duplicates from the dataset.</a:t>
            </a:r>
          </a:p>
          <a:p>
            <a:r>
              <a:rPr lang="en-US" dirty="0"/>
              <a:t>We checked missing values.</a:t>
            </a:r>
          </a:p>
          <a:p>
            <a:r>
              <a:rPr lang="en-US" dirty="0"/>
              <a:t>We corrected inconsistencies such as wrong spelling in the artist column.</a:t>
            </a:r>
          </a:p>
          <a:p>
            <a:pPr marL="0" indent="0">
              <a:buNone/>
            </a:pPr>
            <a:endParaRPr lang="en-US" dirty="0"/>
          </a:p>
          <a:p>
            <a:pPr marL="0" indent="0">
              <a:buNone/>
            </a:pPr>
            <a:endParaRPr lang="en-US" dirty="0"/>
          </a:p>
          <a:p>
            <a:endParaRPr lang="en-GH" dirty="0"/>
          </a:p>
        </p:txBody>
      </p:sp>
      <p:pic>
        <p:nvPicPr>
          <p:cNvPr id="4" name="Picture 3">
            <a:extLst>
              <a:ext uri="{FF2B5EF4-FFF2-40B4-BE49-F238E27FC236}">
                <a16:creationId xmlns:a16="http://schemas.microsoft.com/office/drawing/2014/main" id="{5E0C87B6-E48A-4F7D-A911-B89AF3E7E8E4}"/>
              </a:ext>
            </a:extLst>
          </p:cNvPr>
          <p:cNvPicPr>
            <a:picLocks noChangeAspect="1"/>
          </p:cNvPicPr>
          <p:nvPr/>
        </p:nvPicPr>
        <p:blipFill>
          <a:blip r:embed="rId2">
            <a:duotone>
              <a:srgbClr val="90C226">
                <a:shade val="45000"/>
                <a:satMod val="135000"/>
              </a:srgbClr>
              <a:prstClr val="white"/>
            </a:duotone>
            <a:alphaModFix amt="15000"/>
            <a:extLst>
              <a:ext uri="{BEBA8EAE-BF5A-486C-A8C5-ECC9F3942E4B}">
                <a14:imgProps xmlns:a14="http://schemas.microsoft.com/office/drawing/2010/main">
                  <a14:imgLayer r:embed="rId3">
                    <a14:imgEffect>
                      <a14:sharpenSoften amount="-25000"/>
                    </a14:imgEffect>
                    <a14:imgEffect>
                      <a14:brightnessContrast bright="-20000" contrast="20000"/>
                    </a14:imgEffect>
                  </a14:imgLayer>
                </a14:imgProps>
              </a:ext>
            </a:extLst>
          </a:blip>
          <a:stretch>
            <a:fillRect/>
          </a:stretch>
        </p:blipFill>
        <p:spPr>
          <a:xfrm>
            <a:off x="5888984" y="3089405"/>
            <a:ext cx="414031" cy="500369"/>
          </a:xfrm>
          <a:prstGeom prst="rect">
            <a:avLst/>
          </a:prstGeom>
          <a:noFill/>
          <a:effectLst>
            <a:outerShdw blurRad="50800" dist="50800" dir="5400000" algn="ctr" rotWithShape="0">
              <a:schemeClr val="accent1">
                <a:lumMod val="40000"/>
                <a:lumOff val="60000"/>
                <a:alpha val="0"/>
              </a:schemeClr>
            </a:outerShdw>
          </a:effectLst>
        </p:spPr>
      </p:pic>
    </p:spTree>
    <p:extLst>
      <p:ext uri="{BB962C8B-B14F-4D97-AF65-F5344CB8AC3E}">
        <p14:creationId xmlns:p14="http://schemas.microsoft.com/office/powerpoint/2010/main" val="939799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5D7D-9540-4254-B870-6DB41FB5EDB7}"/>
              </a:ext>
            </a:extLst>
          </p:cNvPr>
          <p:cNvSpPr>
            <a:spLocks noGrp="1"/>
          </p:cNvSpPr>
          <p:nvPr>
            <p:ph type="title"/>
          </p:nvPr>
        </p:nvSpPr>
        <p:spPr>
          <a:xfrm>
            <a:off x="677334" y="609600"/>
            <a:ext cx="8596668" cy="817266"/>
          </a:xfrm>
        </p:spPr>
        <p:txBody>
          <a:bodyPr/>
          <a:lstStyle/>
          <a:p>
            <a:r>
              <a:rPr lang="en-US" dirty="0"/>
              <a:t>DATA ANALYSIS</a:t>
            </a:r>
            <a:endParaRPr lang="en-GH" dirty="0"/>
          </a:p>
        </p:txBody>
      </p:sp>
      <p:sp>
        <p:nvSpPr>
          <p:cNvPr id="3" name="Content Placeholder 2">
            <a:extLst>
              <a:ext uri="{FF2B5EF4-FFF2-40B4-BE49-F238E27FC236}">
                <a16:creationId xmlns:a16="http://schemas.microsoft.com/office/drawing/2014/main" id="{515AC34A-36C4-4DF1-8FD2-F8E25E6735C6}"/>
              </a:ext>
            </a:extLst>
          </p:cNvPr>
          <p:cNvSpPr>
            <a:spLocks noGrp="1"/>
          </p:cNvSpPr>
          <p:nvPr>
            <p:ph idx="1"/>
          </p:nvPr>
        </p:nvSpPr>
        <p:spPr>
          <a:xfrm>
            <a:off x="763675" y="1602297"/>
            <a:ext cx="10590125" cy="4574666"/>
          </a:xfrm>
        </p:spPr>
        <p:txBody>
          <a:bodyPr>
            <a:normAutofit/>
          </a:bodyPr>
          <a:lstStyle/>
          <a:p>
            <a:pPr marL="0" indent="0">
              <a:buNone/>
            </a:pPr>
            <a:r>
              <a:rPr lang="en-US" b="1" dirty="0"/>
              <a:t>Research questions</a:t>
            </a:r>
          </a:p>
          <a:p>
            <a:r>
              <a:rPr lang="en-US" dirty="0"/>
              <a:t>Who were the most popular artists?</a:t>
            </a:r>
          </a:p>
          <a:p>
            <a:r>
              <a:rPr lang="en-US" dirty="0"/>
              <a:t>What was the trend of explicit songs over the years ?</a:t>
            </a:r>
          </a:p>
          <a:p>
            <a:r>
              <a:rPr lang="en-US" dirty="0"/>
              <a:t>What was the percentage of explicit and non-explicit songs?</a:t>
            </a:r>
          </a:p>
          <a:p>
            <a:r>
              <a:rPr lang="en-US" dirty="0"/>
              <a:t>What was the popular genre?</a:t>
            </a:r>
          </a:p>
          <a:p>
            <a:r>
              <a:rPr lang="en-US" dirty="0"/>
              <a:t>What was the relationship between tempo and danceability?</a:t>
            </a:r>
          </a:p>
          <a:p>
            <a:r>
              <a:rPr lang="en-US" dirty="0"/>
              <a:t>Which genre had the highest number of artist?</a:t>
            </a:r>
          </a:p>
          <a:p>
            <a:r>
              <a:rPr lang="en-US" dirty="0"/>
              <a:t>What were the songs recorded live?</a:t>
            </a:r>
          </a:p>
          <a:p>
            <a:r>
              <a:rPr lang="en-US" dirty="0"/>
              <a:t>Which year had the most top songs?</a:t>
            </a:r>
          </a:p>
          <a:p>
            <a:endParaRPr lang="en-GH" dirty="0"/>
          </a:p>
        </p:txBody>
      </p:sp>
      <p:pic>
        <p:nvPicPr>
          <p:cNvPr id="4" name="Picture 3">
            <a:extLst>
              <a:ext uri="{FF2B5EF4-FFF2-40B4-BE49-F238E27FC236}">
                <a16:creationId xmlns:a16="http://schemas.microsoft.com/office/drawing/2014/main" id="{3AFB2838-FB09-43FA-A819-2F365C531CDD}"/>
              </a:ext>
            </a:extLst>
          </p:cNvPr>
          <p:cNvPicPr>
            <a:picLocks noChangeAspect="1"/>
          </p:cNvPicPr>
          <p:nvPr/>
        </p:nvPicPr>
        <p:blipFill>
          <a:blip r:embed="rId2">
            <a:duotone>
              <a:srgbClr val="90C226">
                <a:shade val="45000"/>
                <a:satMod val="135000"/>
              </a:srgbClr>
              <a:prstClr val="white"/>
            </a:duotone>
            <a:alphaModFix amt="15000"/>
            <a:extLst>
              <a:ext uri="{BEBA8EAE-BF5A-486C-A8C5-ECC9F3942E4B}">
                <a14:imgProps xmlns:a14="http://schemas.microsoft.com/office/drawing/2010/main">
                  <a14:imgLayer r:embed="rId3">
                    <a14:imgEffect>
                      <a14:sharpenSoften amount="-25000"/>
                    </a14:imgEffect>
                    <a14:imgEffect>
                      <a14:brightnessContrast bright="-20000" contrast="20000"/>
                    </a14:imgEffect>
                  </a14:imgLayer>
                </a14:imgProps>
              </a:ext>
            </a:extLst>
          </a:blip>
          <a:stretch>
            <a:fillRect/>
          </a:stretch>
        </p:blipFill>
        <p:spPr>
          <a:xfrm>
            <a:off x="5888984" y="3178815"/>
            <a:ext cx="414031" cy="500369"/>
          </a:xfrm>
          <a:prstGeom prst="rect">
            <a:avLst/>
          </a:prstGeom>
          <a:noFill/>
          <a:effectLst>
            <a:outerShdw blurRad="50800" dist="50800" dir="5400000" algn="ctr" rotWithShape="0">
              <a:schemeClr val="accent1">
                <a:lumMod val="40000"/>
                <a:lumOff val="60000"/>
                <a:alpha val="0"/>
              </a:schemeClr>
            </a:outerShdw>
          </a:effectLst>
        </p:spPr>
      </p:pic>
    </p:spTree>
    <p:extLst>
      <p:ext uri="{BB962C8B-B14F-4D97-AF65-F5344CB8AC3E}">
        <p14:creationId xmlns:p14="http://schemas.microsoft.com/office/powerpoint/2010/main" val="418389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136F1-0CA3-46F4-B935-635518696E98}"/>
              </a:ext>
            </a:extLst>
          </p:cNvPr>
          <p:cNvSpPr>
            <a:spLocks noGrp="1"/>
          </p:cNvSpPr>
          <p:nvPr>
            <p:ph type="title"/>
          </p:nvPr>
        </p:nvSpPr>
        <p:spPr>
          <a:xfrm>
            <a:off x="391886" y="457200"/>
            <a:ext cx="11223562" cy="843094"/>
          </a:xfrm>
        </p:spPr>
        <p:txBody>
          <a:bodyPr>
            <a:normAutofit/>
          </a:bodyPr>
          <a:lstStyle/>
          <a:p>
            <a:r>
              <a:rPr lang="en-US" sz="3600" dirty="0"/>
              <a:t>DATA VISUALIZATION/INSIGHT</a:t>
            </a:r>
            <a:endParaRPr lang="en-GH" sz="3600" dirty="0"/>
          </a:p>
        </p:txBody>
      </p:sp>
      <p:sp>
        <p:nvSpPr>
          <p:cNvPr id="4" name="Text Placeholder 3">
            <a:extLst>
              <a:ext uri="{FF2B5EF4-FFF2-40B4-BE49-F238E27FC236}">
                <a16:creationId xmlns:a16="http://schemas.microsoft.com/office/drawing/2014/main" id="{0E7927EB-952E-425B-B3FE-B506C951ABDD}"/>
              </a:ext>
            </a:extLst>
          </p:cNvPr>
          <p:cNvSpPr>
            <a:spLocks noGrp="1"/>
          </p:cNvSpPr>
          <p:nvPr>
            <p:ph type="body" sz="half" idx="2"/>
          </p:nvPr>
        </p:nvSpPr>
        <p:spPr>
          <a:xfrm>
            <a:off x="391886" y="1623703"/>
            <a:ext cx="3416439" cy="4455459"/>
          </a:xfrm>
        </p:spPr>
        <p:txBody>
          <a:bodyPr>
            <a:normAutofit/>
          </a:bodyPr>
          <a:lstStyle/>
          <a:p>
            <a:r>
              <a:rPr lang="en-US" sz="1400" dirty="0"/>
              <a:t>The bar chart on the right shows the top 10 most artists based on the streams in the 2000’s . Some artists have significantly higher popularity that others, indicating that a few top artist dominate audience attention.</a:t>
            </a:r>
            <a:endParaRPr lang="en-GH" sz="1400" dirty="0"/>
          </a:p>
        </p:txBody>
      </p:sp>
      <p:pic>
        <p:nvPicPr>
          <p:cNvPr id="13" name="Picture 12">
            <a:extLst>
              <a:ext uri="{FF2B5EF4-FFF2-40B4-BE49-F238E27FC236}">
                <a16:creationId xmlns:a16="http://schemas.microsoft.com/office/drawing/2014/main" id="{0304E89A-A105-440A-9EED-0690CD2C4AF8}"/>
              </a:ext>
            </a:extLst>
          </p:cNvPr>
          <p:cNvPicPr>
            <a:picLocks noChangeAspect="1"/>
          </p:cNvPicPr>
          <p:nvPr/>
        </p:nvPicPr>
        <p:blipFill>
          <a:blip r:embed="rId2"/>
          <a:stretch>
            <a:fillRect/>
          </a:stretch>
        </p:blipFill>
        <p:spPr>
          <a:xfrm>
            <a:off x="3989197" y="1711353"/>
            <a:ext cx="5617028" cy="3453500"/>
          </a:xfrm>
          <a:prstGeom prst="rect">
            <a:avLst/>
          </a:prstGeom>
        </p:spPr>
      </p:pic>
    </p:spTree>
    <p:extLst>
      <p:ext uri="{BB962C8B-B14F-4D97-AF65-F5344CB8AC3E}">
        <p14:creationId xmlns:p14="http://schemas.microsoft.com/office/powerpoint/2010/main" val="314783140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226</TotalTime>
  <Words>1337</Words>
  <Application>Microsoft Office PowerPoint</Application>
  <PresentationFormat>Widescreen</PresentationFormat>
  <Paragraphs>89</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Trebuchet MS</vt:lpstr>
      <vt:lpstr>Wingdings 3</vt:lpstr>
      <vt:lpstr>Facet</vt:lpstr>
      <vt:lpstr>Spotify  Top songs analysis and trends</vt:lpstr>
      <vt:lpstr>OUTLINE</vt:lpstr>
      <vt:lpstr>  INTRODUCTION</vt:lpstr>
      <vt:lpstr>DATA SOURCE</vt:lpstr>
      <vt:lpstr>DATA CONTENT</vt:lpstr>
      <vt:lpstr>TOOLS USED FOR DATA ANALYSIS AND DOCUMENTATION</vt:lpstr>
      <vt:lpstr>DATA CLEANING</vt:lpstr>
      <vt:lpstr>DATA ANALYSIS</vt:lpstr>
      <vt:lpstr>DATA VISUALIZATION/INSIGHT</vt:lpstr>
      <vt:lpstr>DATA VISUALIZATION/INSIGHT(S)</vt:lpstr>
      <vt:lpstr>DATA VISUALIZATION/INSIGHT(S)</vt:lpstr>
      <vt:lpstr>DATA VISUALIZATION/INSIGHT(S)</vt:lpstr>
      <vt:lpstr>DATA VISUALIZATION/INSIGHT(S)</vt:lpstr>
      <vt:lpstr>DATA VISUALIZATION/INSIGHT(S)</vt:lpstr>
      <vt:lpstr>RECOMMENDATIONS</vt:lpstr>
      <vt:lpstr>RECOMMENDATIONS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Spotify Top songs analysis;</dc:title>
  <dc:creator>john Acheampong</dc:creator>
  <cp:lastModifiedBy>HP</cp:lastModifiedBy>
  <cp:revision>27</cp:revision>
  <dcterms:created xsi:type="dcterms:W3CDTF">2025-02-04T21:03:07Z</dcterms:created>
  <dcterms:modified xsi:type="dcterms:W3CDTF">2025-02-05T05:59:40Z</dcterms:modified>
</cp:coreProperties>
</file>