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9" r:id="rId4"/>
    <p:sldId id="262" r:id="rId5"/>
    <p:sldId id="258" r:id="rId6"/>
    <p:sldId id="260" r:id="rId7"/>
    <p:sldId id="261" r:id="rId8"/>
    <p:sldId id="264" r:id="rId9"/>
    <p:sldId id="263" r:id="rId10"/>
    <p:sldId id="265" r:id="rId11"/>
    <p:sldId id="267" r:id="rId12"/>
    <p:sldId id="268" r:id="rId13"/>
    <p:sldId id="269"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FAEE767D-3A4E-4C05-8DB8-111A444F4BD5}" type="datetimeFigureOut">
              <a:rPr lang="en-US" smtClean="0"/>
              <a:t>3/30/2025</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23D41E0-441A-4266-8C94-CFA7F60EA9A1}" type="slidenum">
              <a:rPr lang="en-US" smtClean="0"/>
              <a:t>‹#›</a:t>
            </a:fld>
            <a:endParaRPr lang="en-US"/>
          </a:p>
        </p:txBody>
      </p:sp>
    </p:spTree>
    <p:extLst>
      <p:ext uri="{BB962C8B-B14F-4D97-AF65-F5344CB8AC3E}">
        <p14:creationId xmlns:p14="http://schemas.microsoft.com/office/powerpoint/2010/main" val="219813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E767D-3A4E-4C05-8DB8-111A444F4BD5}"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3D41E0-441A-4266-8C94-CFA7F60EA9A1}" type="slidenum">
              <a:rPr lang="en-US" smtClean="0"/>
              <a:t>‹#›</a:t>
            </a:fld>
            <a:endParaRPr lang="en-US"/>
          </a:p>
        </p:txBody>
      </p:sp>
    </p:spTree>
    <p:extLst>
      <p:ext uri="{BB962C8B-B14F-4D97-AF65-F5344CB8AC3E}">
        <p14:creationId xmlns:p14="http://schemas.microsoft.com/office/powerpoint/2010/main" val="308226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AEE767D-3A4E-4C05-8DB8-111A444F4BD5}"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3D41E0-441A-4266-8C94-CFA7F60EA9A1}" type="slidenum">
              <a:rPr lang="en-US" smtClean="0"/>
              <a:t>‹#›</a:t>
            </a:fld>
            <a:endParaRPr lang="en-US"/>
          </a:p>
        </p:txBody>
      </p:sp>
    </p:spTree>
    <p:extLst>
      <p:ext uri="{BB962C8B-B14F-4D97-AF65-F5344CB8AC3E}">
        <p14:creationId xmlns:p14="http://schemas.microsoft.com/office/powerpoint/2010/main" val="4133889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AEE767D-3A4E-4C05-8DB8-111A444F4BD5}"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3D41E0-441A-4266-8C94-CFA7F60EA9A1}" type="slidenum">
              <a:rPr lang="en-US" smtClean="0"/>
              <a:t>‹#›</a:t>
            </a:fld>
            <a:endParaRPr lang="en-US"/>
          </a:p>
        </p:txBody>
      </p:sp>
    </p:spTree>
    <p:extLst>
      <p:ext uri="{BB962C8B-B14F-4D97-AF65-F5344CB8AC3E}">
        <p14:creationId xmlns:p14="http://schemas.microsoft.com/office/powerpoint/2010/main" val="1879972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E767D-3A4E-4C05-8DB8-111A444F4BD5}"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3D41E0-441A-4266-8C94-CFA7F60EA9A1}" type="slidenum">
              <a:rPr lang="en-US" smtClean="0"/>
              <a:t>‹#›</a:t>
            </a:fld>
            <a:endParaRPr lang="en-US"/>
          </a:p>
        </p:txBody>
      </p:sp>
    </p:spTree>
    <p:extLst>
      <p:ext uri="{BB962C8B-B14F-4D97-AF65-F5344CB8AC3E}">
        <p14:creationId xmlns:p14="http://schemas.microsoft.com/office/powerpoint/2010/main" val="3217985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AEE767D-3A4E-4C05-8DB8-111A444F4BD5}" type="datetimeFigureOut">
              <a:rPr lang="en-US" smtClean="0"/>
              <a:t>3/30/2025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3D41E0-441A-4266-8C94-CFA7F60EA9A1}" type="slidenum">
              <a:rPr lang="en-US" smtClean="0"/>
              <a:t>‹#›</a:t>
            </a:fld>
            <a:endParaRPr lang="en-US"/>
          </a:p>
        </p:txBody>
      </p:sp>
    </p:spTree>
    <p:extLst>
      <p:ext uri="{BB962C8B-B14F-4D97-AF65-F5344CB8AC3E}">
        <p14:creationId xmlns:p14="http://schemas.microsoft.com/office/powerpoint/2010/main" val="353612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AEE767D-3A4E-4C05-8DB8-111A444F4BD5}" type="datetimeFigureOut">
              <a:rPr lang="en-US" smtClean="0"/>
              <a:t>3/30/2025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3D41E0-441A-4266-8C94-CFA7F60EA9A1}" type="slidenum">
              <a:rPr lang="en-US" smtClean="0"/>
              <a:t>‹#›</a:t>
            </a:fld>
            <a:endParaRPr lang="en-US"/>
          </a:p>
        </p:txBody>
      </p:sp>
    </p:spTree>
    <p:extLst>
      <p:ext uri="{BB962C8B-B14F-4D97-AF65-F5344CB8AC3E}">
        <p14:creationId xmlns:p14="http://schemas.microsoft.com/office/powerpoint/2010/main" val="1375893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E767D-3A4E-4C05-8DB8-111A444F4BD5}"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D41E0-441A-4266-8C94-CFA7F60EA9A1}" type="slidenum">
              <a:rPr lang="en-US" smtClean="0"/>
              <a:t>‹#›</a:t>
            </a:fld>
            <a:endParaRPr lang="en-US"/>
          </a:p>
        </p:txBody>
      </p:sp>
    </p:spTree>
    <p:extLst>
      <p:ext uri="{BB962C8B-B14F-4D97-AF65-F5344CB8AC3E}">
        <p14:creationId xmlns:p14="http://schemas.microsoft.com/office/powerpoint/2010/main" val="1275826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E767D-3A4E-4C05-8DB8-111A444F4BD5}"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3D41E0-441A-4266-8C94-CFA7F60EA9A1}" type="slidenum">
              <a:rPr lang="en-US" smtClean="0"/>
              <a:t>‹#›</a:t>
            </a:fld>
            <a:endParaRPr lang="en-US"/>
          </a:p>
        </p:txBody>
      </p:sp>
    </p:spTree>
    <p:extLst>
      <p:ext uri="{BB962C8B-B14F-4D97-AF65-F5344CB8AC3E}">
        <p14:creationId xmlns:p14="http://schemas.microsoft.com/office/powerpoint/2010/main" val="44436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E767D-3A4E-4C05-8DB8-111A444F4BD5}" type="datetimeFigureOut">
              <a:rPr lang="en-US" smtClean="0"/>
              <a:t>3/30/2025</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23D41E0-441A-4266-8C94-CFA7F60EA9A1}" type="slidenum">
              <a:rPr lang="en-US" smtClean="0"/>
              <a:t>‹#›</a:t>
            </a:fld>
            <a:endParaRPr lang="en-US"/>
          </a:p>
        </p:txBody>
      </p:sp>
    </p:spTree>
    <p:extLst>
      <p:ext uri="{BB962C8B-B14F-4D97-AF65-F5344CB8AC3E}">
        <p14:creationId xmlns:p14="http://schemas.microsoft.com/office/powerpoint/2010/main" val="216405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E767D-3A4E-4C05-8DB8-111A444F4BD5}" type="datetimeFigureOut">
              <a:rPr lang="en-US" smtClean="0"/>
              <a:t>3/30/2025</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3D41E0-441A-4266-8C94-CFA7F60EA9A1}" type="slidenum">
              <a:rPr lang="en-US" smtClean="0"/>
              <a:t>‹#›</a:t>
            </a:fld>
            <a:endParaRPr lang="en-US"/>
          </a:p>
        </p:txBody>
      </p:sp>
    </p:spTree>
    <p:extLst>
      <p:ext uri="{BB962C8B-B14F-4D97-AF65-F5344CB8AC3E}">
        <p14:creationId xmlns:p14="http://schemas.microsoft.com/office/powerpoint/2010/main" val="410345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EE767D-3A4E-4C05-8DB8-111A444F4BD5}"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D41E0-441A-4266-8C94-CFA7F60EA9A1}" type="slidenum">
              <a:rPr lang="en-US" smtClean="0"/>
              <a:t>‹#›</a:t>
            </a:fld>
            <a:endParaRPr lang="en-US"/>
          </a:p>
        </p:txBody>
      </p:sp>
    </p:spTree>
    <p:extLst>
      <p:ext uri="{BB962C8B-B14F-4D97-AF65-F5344CB8AC3E}">
        <p14:creationId xmlns:p14="http://schemas.microsoft.com/office/powerpoint/2010/main" val="311974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EE767D-3A4E-4C05-8DB8-111A444F4BD5}" type="datetimeFigureOut">
              <a:rPr lang="en-US" smtClean="0"/>
              <a:t>3/30/2025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3D41E0-441A-4266-8C94-CFA7F60EA9A1}" type="slidenum">
              <a:rPr lang="en-US" smtClean="0"/>
              <a:t>‹#›</a:t>
            </a:fld>
            <a:endParaRPr lang="en-US"/>
          </a:p>
        </p:txBody>
      </p:sp>
    </p:spTree>
    <p:extLst>
      <p:ext uri="{BB962C8B-B14F-4D97-AF65-F5344CB8AC3E}">
        <p14:creationId xmlns:p14="http://schemas.microsoft.com/office/powerpoint/2010/main" val="221834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EE767D-3A4E-4C05-8DB8-111A444F4BD5}" type="datetimeFigureOut">
              <a:rPr lang="en-US" smtClean="0"/>
              <a:t>3/30/2025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3D41E0-441A-4266-8C94-CFA7F60EA9A1}" type="slidenum">
              <a:rPr lang="en-US" smtClean="0"/>
              <a:t>‹#›</a:t>
            </a:fld>
            <a:endParaRPr lang="en-US"/>
          </a:p>
        </p:txBody>
      </p:sp>
    </p:spTree>
    <p:extLst>
      <p:ext uri="{BB962C8B-B14F-4D97-AF65-F5344CB8AC3E}">
        <p14:creationId xmlns:p14="http://schemas.microsoft.com/office/powerpoint/2010/main" val="315861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E767D-3A4E-4C05-8DB8-111A444F4BD5}" type="datetimeFigureOut">
              <a:rPr lang="en-US" smtClean="0"/>
              <a:t>3/30/2025</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23D41E0-441A-4266-8C94-CFA7F60EA9A1}" type="slidenum">
              <a:rPr lang="en-US" smtClean="0"/>
              <a:t>‹#›</a:t>
            </a:fld>
            <a:endParaRPr lang="en-US"/>
          </a:p>
        </p:txBody>
      </p:sp>
    </p:spTree>
    <p:extLst>
      <p:ext uri="{BB962C8B-B14F-4D97-AF65-F5344CB8AC3E}">
        <p14:creationId xmlns:p14="http://schemas.microsoft.com/office/powerpoint/2010/main" val="185349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E767D-3A4E-4C05-8DB8-111A444F4BD5}"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3D41E0-441A-4266-8C94-CFA7F60EA9A1}" type="slidenum">
              <a:rPr lang="en-US" smtClean="0"/>
              <a:t>‹#›</a:t>
            </a:fld>
            <a:endParaRPr lang="en-US"/>
          </a:p>
        </p:txBody>
      </p:sp>
    </p:spTree>
    <p:extLst>
      <p:ext uri="{BB962C8B-B14F-4D97-AF65-F5344CB8AC3E}">
        <p14:creationId xmlns:p14="http://schemas.microsoft.com/office/powerpoint/2010/main" val="110443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E767D-3A4E-4C05-8DB8-111A444F4BD5}"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3D41E0-441A-4266-8C94-CFA7F60EA9A1}" type="slidenum">
              <a:rPr lang="en-US" smtClean="0"/>
              <a:t>‹#›</a:t>
            </a:fld>
            <a:endParaRPr lang="en-US"/>
          </a:p>
        </p:txBody>
      </p:sp>
    </p:spTree>
    <p:extLst>
      <p:ext uri="{BB962C8B-B14F-4D97-AF65-F5344CB8AC3E}">
        <p14:creationId xmlns:p14="http://schemas.microsoft.com/office/powerpoint/2010/main" val="330263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FAEE767D-3A4E-4C05-8DB8-111A444F4BD5}" type="datetimeFigureOut">
              <a:rPr lang="en-US" smtClean="0"/>
              <a:t>3/30/2025</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23D41E0-441A-4266-8C94-CFA7F60EA9A1}" type="slidenum">
              <a:rPr lang="en-US" smtClean="0"/>
              <a:t>‹#›</a:t>
            </a:fld>
            <a:endParaRPr lang="en-US"/>
          </a:p>
        </p:txBody>
      </p:sp>
    </p:spTree>
    <p:extLst>
      <p:ext uri="{BB962C8B-B14F-4D97-AF65-F5344CB8AC3E}">
        <p14:creationId xmlns:p14="http://schemas.microsoft.com/office/powerpoint/2010/main" val="54872686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B178-976D-4516-8EDB-A1F05BA4E58D}"/>
              </a:ext>
            </a:extLst>
          </p:cNvPr>
          <p:cNvSpPr>
            <a:spLocks noGrp="1"/>
          </p:cNvSpPr>
          <p:nvPr>
            <p:ph type="ctrTitle"/>
          </p:nvPr>
        </p:nvSpPr>
        <p:spPr>
          <a:xfrm>
            <a:off x="1154955" y="1673525"/>
            <a:ext cx="8825658" cy="3103856"/>
          </a:xfrm>
        </p:spPr>
        <p:txBody>
          <a:bodyPr>
            <a:normAutofit fontScale="90000"/>
          </a:bodyPr>
          <a:lstStyle/>
          <a:p>
            <a:r>
              <a:rPr lang="en-US" b="1" dirty="0"/>
              <a:t>UNRAVELING THE CHALLENGES OF HEALTHCARE ACCESSIBILITY IN AFRICA</a:t>
            </a:r>
          </a:p>
        </p:txBody>
      </p:sp>
      <p:sp>
        <p:nvSpPr>
          <p:cNvPr id="3" name="Subtitle 2">
            <a:extLst>
              <a:ext uri="{FF2B5EF4-FFF2-40B4-BE49-F238E27FC236}">
                <a16:creationId xmlns:a16="http://schemas.microsoft.com/office/drawing/2014/main" id="{ED2FD5C1-179A-43FE-A3CE-1F3FE5500F4D}"/>
              </a:ext>
            </a:extLst>
          </p:cNvPr>
          <p:cNvSpPr>
            <a:spLocks noGrp="1"/>
          </p:cNvSpPr>
          <p:nvPr>
            <p:ph type="subTitle" idx="1"/>
          </p:nvPr>
        </p:nvSpPr>
        <p:spPr/>
        <p:txBody>
          <a:bodyPr/>
          <a:lstStyle/>
          <a:p>
            <a:r>
              <a:rPr lang="en-US" dirty="0"/>
              <a:t>A detailed presentation on Analysis, Insights and Recommendations by Ajayi </a:t>
            </a:r>
            <a:r>
              <a:rPr lang="en-US" dirty="0" err="1"/>
              <a:t>Toluwanimi</a:t>
            </a:r>
            <a:r>
              <a:rPr lang="en-US" dirty="0"/>
              <a:t> M.</a:t>
            </a:r>
          </a:p>
        </p:txBody>
      </p:sp>
    </p:spTree>
    <p:extLst>
      <p:ext uri="{BB962C8B-B14F-4D97-AF65-F5344CB8AC3E}">
        <p14:creationId xmlns:p14="http://schemas.microsoft.com/office/powerpoint/2010/main" val="183122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1EE6-5069-40AD-BC44-F1201556C260}"/>
              </a:ext>
            </a:extLst>
          </p:cNvPr>
          <p:cNvSpPr>
            <a:spLocks noGrp="1"/>
          </p:cNvSpPr>
          <p:nvPr>
            <p:ph type="title"/>
          </p:nvPr>
        </p:nvSpPr>
        <p:spPr/>
        <p:txBody>
          <a:bodyPr/>
          <a:lstStyle/>
          <a:p>
            <a:r>
              <a:rPr lang="en-US" b="1" dirty="0"/>
              <a:t>FINDINGS &amp; VISUALIZATIONS</a:t>
            </a:r>
          </a:p>
        </p:txBody>
      </p:sp>
      <p:pic>
        <p:nvPicPr>
          <p:cNvPr id="5" name="Content Placeholder 4">
            <a:extLst>
              <a:ext uri="{FF2B5EF4-FFF2-40B4-BE49-F238E27FC236}">
                <a16:creationId xmlns:a16="http://schemas.microsoft.com/office/drawing/2014/main" id="{C7BA86A0-2CFF-40CF-B1DA-DB0E2FA4F16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666" t="58057" r="59898" b="11820"/>
          <a:stretch/>
        </p:blipFill>
        <p:spPr>
          <a:xfrm>
            <a:off x="6702725" y="2449901"/>
            <a:ext cx="4183811" cy="3434430"/>
          </a:xfrm>
        </p:spPr>
      </p:pic>
      <p:sp>
        <p:nvSpPr>
          <p:cNvPr id="9" name="TextBox 8">
            <a:extLst>
              <a:ext uri="{FF2B5EF4-FFF2-40B4-BE49-F238E27FC236}">
                <a16:creationId xmlns:a16="http://schemas.microsoft.com/office/drawing/2014/main" id="{DECFFB9F-C0EC-44B3-92A1-0A130AB32920}"/>
              </a:ext>
            </a:extLst>
          </p:cNvPr>
          <p:cNvSpPr txBox="1"/>
          <p:nvPr/>
        </p:nvSpPr>
        <p:spPr>
          <a:xfrm>
            <a:off x="776376" y="2449901"/>
            <a:ext cx="5624423" cy="170816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500" i="0" u="none" strike="noStrike" cap="none" normalizeH="0" baseline="0" dirty="0">
                <a:ln>
                  <a:noFill/>
                </a:ln>
                <a:solidFill>
                  <a:schemeClr val="tx1"/>
                </a:solidFill>
                <a:effectLst/>
              </a:rPr>
              <a:t>The average funding per patient visit is relatively consistent across Health Centers, Clinics, and Hospitals, with only slight variations. The Health Centers and Clinics appear to receive slightly more funding per patient visit compared to Hospitals. This could indicate a focus on primary healthcare facilities, which often serve as the first point of contact for patients, especially in rural areas.</a:t>
            </a:r>
          </a:p>
        </p:txBody>
      </p:sp>
    </p:spTree>
    <p:extLst>
      <p:ext uri="{BB962C8B-B14F-4D97-AF65-F5344CB8AC3E}">
        <p14:creationId xmlns:p14="http://schemas.microsoft.com/office/powerpoint/2010/main" val="244196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FEEC7-E73E-4CA3-82FA-954A8651BC8C}"/>
              </a:ext>
            </a:extLst>
          </p:cNvPr>
          <p:cNvSpPr>
            <a:spLocks noGrp="1"/>
          </p:cNvSpPr>
          <p:nvPr>
            <p:ph type="title"/>
          </p:nvPr>
        </p:nvSpPr>
        <p:spPr>
          <a:xfrm>
            <a:off x="897147" y="973669"/>
            <a:ext cx="9005828" cy="706964"/>
          </a:xfrm>
        </p:spPr>
        <p:txBody>
          <a:bodyPr/>
          <a:lstStyle/>
          <a:p>
            <a:r>
              <a:rPr lang="en-US" b="1" dirty="0"/>
              <a:t>INSIGHTS</a:t>
            </a:r>
          </a:p>
        </p:txBody>
      </p:sp>
      <p:sp>
        <p:nvSpPr>
          <p:cNvPr id="3" name="Content Placeholder 2">
            <a:extLst>
              <a:ext uri="{FF2B5EF4-FFF2-40B4-BE49-F238E27FC236}">
                <a16:creationId xmlns:a16="http://schemas.microsoft.com/office/drawing/2014/main" id="{A7775971-4DAC-4685-A25D-E3D812E62382}"/>
              </a:ext>
            </a:extLst>
          </p:cNvPr>
          <p:cNvSpPr>
            <a:spLocks noGrp="1"/>
          </p:cNvSpPr>
          <p:nvPr>
            <p:ph idx="1"/>
          </p:nvPr>
        </p:nvSpPr>
        <p:spPr>
          <a:xfrm>
            <a:off x="897148" y="2070341"/>
            <a:ext cx="10187796" cy="3940834"/>
          </a:xfrm>
        </p:spPr>
        <p:txBody>
          <a:bodyPr>
            <a:normAutofit/>
          </a:bodyPr>
          <a:lstStyle/>
          <a:p>
            <a:pPr marL="0" indent="0" defTabSz="914400" eaLnBrk="0" fontAlgn="base" hangingPunct="0">
              <a:spcBef>
                <a:spcPct val="0"/>
              </a:spcBef>
              <a:spcAft>
                <a:spcPct val="0"/>
              </a:spcAft>
              <a:buClrTx/>
              <a:buSzTx/>
              <a:buNone/>
            </a:pPr>
            <a:endParaRPr kumimoji="0" lang="en-US" altLang="en-US" sz="1500" b="0" i="0" u="none" strike="noStrike" cap="none" normalizeH="0" baseline="0" dirty="0">
              <a:ln>
                <a:noFill/>
              </a:ln>
              <a:solidFill>
                <a:schemeClr val="tx1"/>
              </a:solidFill>
              <a:effectLst/>
              <a:latin typeface="Arial" panose="020B0604020202020204" pitchFamily="34" charset="0"/>
            </a:endParaRPr>
          </a:p>
          <a:p>
            <a:r>
              <a:rPr lang="en-US" sz="1500" dirty="0"/>
              <a:t>Unequal Facility Distribution- Urban arears have a greater number of clinics and hospitals, whereas rural communities rely on fewer, often under-equipped healthcare facilities</a:t>
            </a:r>
          </a:p>
          <a:p>
            <a:r>
              <a:rPr kumimoji="0" lang="en-US" altLang="en-US" sz="1500" b="0" i="0" u="none" strike="noStrike" cap="none" normalizeH="0" baseline="0" dirty="0">
                <a:ln>
                  <a:noFill/>
                </a:ln>
                <a:solidFill>
                  <a:schemeClr val="tx1"/>
                </a:solidFill>
                <a:effectLst/>
              </a:rPr>
              <a:t>Funding Imbalances- While rural areas receive more funding, urban regions have a higher concentration of healthcare facilities, leading to uneven resource distribution. The higher funding for rural areas suggests that policymakers are prioritizing underserved populations. This could be due to the higher operational costs of delivering healthcare in remote areas (e.g., infrastructure, logistics, and fewer healthcare professionals).</a:t>
            </a:r>
          </a:p>
          <a:p>
            <a:r>
              <a:rPr kumimoji="0" lang="en-US" altLang="en-US" sz="1500" b="0" i="0" u="none" strike="noStrike" cap="none" normalizeH="0" baseline="0" dirty="0">
                <a:ln>
                  <a:noFill/>
                </a:ln>
                <a:solidFill>
                  <a:schemeClr val="tx1"/>
                </a:solidFill>
                <a:effectLst/>
              </a:rPr>
              <a:t>Emergency Response- F</a:t>
            </a:r>
            <a:r>
              <a:rPr lang="en-US" sz="1500" dirty="0"/>
              <a:t>unding alone is not enough to improve emergency response times. Other factors, such as infrastructure and staffing, might play a role.</a:t>
            </a:r>
          </a:p>
          <a:p>
            <a:r>
              <a:rPr lang="en-US" sz="1500" dirty="0"/>
              <a:t>Infrastructure Gaps– Poor roads, lack of transport, and fewer healthcare professionals in rural areas lead to accessibility issues.</a:t>
            </a:r>
          </a:p>
          <a:p>
            <a:endParaRPr kumimoji="0" lang="en-US" altLang="en-US" sz="1500" b="0" i="0" u="none" strike="noStrike" cap="none" normalizeH="0" baseline="0" dirty="0">
              <a:ln>
                <a:noFill/>
              </a:ln>
              <a:solidFill>
                <a:schemeClr val="tx1"/>
              </a:solidFill>
              <a:effectLst/>
            </a:endParaRPr>
          </a:p>
          <a:p>
            <a:endParaRPr lang="en-US" sz="1500" dirty="0"/>
          </a:p>
          <a:p>
            <a:endParaRPr lang="en-US" sz="1500" dirty="0"/>
          </a:p>
        </p:txBody>
      </p:sp>
    </p:spTree>
    <p:extLst>
      <p:ext uri="{BB962C8B-B14F-4D97-AF65-F5344CB8AC3E}">
        <p14:creationId xmlns:p14="http://schemas.microsoft.com/office/powerpoint/2010/main" val="3911624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4B50-CC49-46B7-AD6D-B7CF3C59467F}"/>
              </a:ext>
            </a:extLst>
          </p:cNvPr>
          <p:cNvSpPr>
            <a:spLocks noGrp="1"/>
          </p:cNvSpPr>
          <p:nvPr>
            <p:ph type="title"/>
          </p:nvPr>
        </p:nvSpPr>
        <p:spPr>
          <a:xfrm>
            <a:off x="1009292" y="973669"/>
            <a:ext cx="8971322" cy="706964"/>
          </a:xfrm>
        </p:spPr>
        <p:txBody>
          <a:bodyPr/>
          <a:lstStyle/>
          <a:p>
            <a:r>
              <a:rPr lang="en-US" b="1" dirty="0"/>
              <a:t>RECOMMENDATIONS</a:t>
            </a:r>
          </a:p>
        </p:txBody>
      </p:sp>
      <p:sp>
        <p:nvSpPr>
          <p:cNvPr id="3" name="Content Placeholder 2">
            <a:extLst>
              <a:ext uri="{FF2B5EF4-FFF2-40B4-BE49-F238E27FC236}">
                <a16:creationId xmlns:a16="http://schemas.microsoft.com/office/drawing/2014/main" id="{2564816D-4C97-4001-BB85-A0DB58CF5576}"/>
              </a:ext>
            </a:extLst>
          </p:cNvPr>
          <p:cNvSpPr>
            <a:spLocks noGrp="1"/>
          </p:cNvSpPr>
          <p:nvPr>
            <p:ph idx="1"/>
          </p:nvPr>
        </p:nvSpPr>
        <p:spPr>
          <a:xfrm>
            <a:off x="1154954" y="2303253"/>
            <a:ext cx="9507295" cy="4045789"/>
          </a:xfrm>
        </p:spPr>
        <p:txBody>
          <a:bodyPr>
            <a:normAutofit fontScale="70000" lnSpcReduction="20000"/>
          </a:bodyPr>
          <a:lstStyle/>
          <a:p>
            <a:pPr marL="0" indent="0">
              <a:buNone/>
            </a:pPr>
            <a:endParaRPr lang="en-US" dirty="0"/>
          </a:p>
          <a:p>
            <a:pPr marL="0" indent="0">
              <a:buNone/>
            </a:pPr>
            <a:r>
              <a:rPr lang="en-US" sz="2200" dirty="0"/>
              <a:t>1.  </a:t>
            </a:r>
            <a:r>
              <a:rPr lang="en-US" sz="2200" b="1" dirty="0"/>
              <a:t>Optimize Healthcare Funding Allocation</a:t>
            </a:r>
            <a:endParaRPr lang="en-US" sz="2200" dirty="0"/>
          </a:p>
          <a:p>
            <a:pPr>
              <a:buFont typeface="Arial" panose="020B0604020202020204" pitchFamily="34" charset="0"/>
              <a:buChar char="•"/>
            </a:pPr>
            <a:r>
              <a:rPr lang="en-US" sz="2200" dirty="0"/>
              <a:t>Implement a data-driven funding model by distributing resources based on patient demand, disease burden, and facility workload.</a:t>
            </a:r>
          </a:p>
          <a:p>
            <a:pPr>
              <a:buFont typeface="Arial" panose="020B0604020202020204" pitchFamily="34" charset="0"/>
              <a:buChar char="•"/>
            </a:pPr>
            <a:r>
              <a:rPr lang="en-US" sz="2200" dirty="0"/>
              <a:t>Prioritize preventive care and early interventions to reduce long-term healthcare costs.</a:t>
            </a:r>
          </a:p>
          <a:p>
            <a:pPr>
              <a:buFont typeface="Arial" panose="020B0604020202020204" pitchFamily="34" charset="0"/>
              <a:buChar char="•"/>
            </a:pPr>
            <a:r>
              <a:rPr lang="en-US" sz="2200" dirty="0"/>
              <a:t>Establish performance-based funding to enhance efficiency and accountability.</a:t>
            </a:r>
          </a:p>
          <a:p>
            <a:pPr>
              <a:buFont typeface="Arial" panose="020B0604020202020204" pitchFamily="34" charset="0"/>
              <a:buChar char="•"/>
            </a:pPr>
            <a:r>
              <a:rPr lang="en-US" sz="2200" dirty="0"/>
              <a:t>Utilize real-time monitoring systems to track funding utilization and impact.</a:t>
            </a:r>
          </a:p>
          <a:p>
            <a:pPr>
              <a:buFont typeface="Arial" panose="020B0604020202020204" pitchFamily="34" charset="0"/>
              <a:buChar char="•"/>
            </a:pPr>
            <a:endParaRPr lang="en-US" sz="2200" dirty="0"/>
          </a:p>
          <a:p>
            <a:pPr marL="0" indent="0">
              <a:buNone/>
            </a:pPr>
            <a:r>
              <a:rPr lang="en-US" sz="2200" dirty="0"/>
              <a:t>2.  </a:t>
            </a:r>
            <a:r>
              <a:rPr lang="en-US" sz="2200" b="1" dirty="0"/>
              <a:t>Expand Rural Health Infrastructure</a:t>
            </a:r>
            <a:endParaRPr lang="en-US" sz="2200" dirty="0"/>
          </a:p>
          <a:p>
            <a:pPr>
              <a:buFont typeface="Arial" panose="020B0604020202020204" pitchFamily="34" charset="0"/>
              <a:buChar char="•"/>
            </a:pPr>
            <a:r>
              <a:rPr lang="en-US" sz="2200" dirty="0"/>
              <a:t>Increase the number of clinics, mobile health units, and telemedicine services to improve access in remote areas.</a:t>
            </a:r>
          </a:p>
          <a:p>
            <a:pPr>
              <a:buFont typeface="Arial" panose="020B0604020202020204" pitchFamily="34" charset="0"/>
              <a:buChar char="•"/>
            </a:pPr>
            <a:r>
              <a:rPr lang="en-US" sz="2200" dirty="0"/>
              <a:t>Invest in better road networks and medical supply chains to enhance healthcare delivery.</a:t>
            </a:r>
          </a:p>
          <a:p>
            <a:pPr marL="0" indent="0">
              <a:buNone/>
            </a:pPr>
            <a:endParaRPr lang="en-US" sz="2200" dirty="0"/>
          </a:p>
          <a:p>
            <a:endParaRPr lang="en-US" dirty="0"/>
          </a:p>
        </p:txBody>
      </p:sp>
    </p:spTree>
    <p:extLst>
      <p:ext uri="{BB962C8B-B14F-4D97-AF65-F5344CB8AC3E}">
        <p14:creationId xmlns:p14="http://schemas.microsoft.com/office/powerpoint/2010/main" val="3282666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4B50-CC49-46B7-AD6D-B7CF3C59467F}"/>
              </a:ext>
            </a:extLst>
          </p:cNvPr>
          <p:cNvSpPr>
            <a:spLocks noGrp="1"/>
          </p:cNvSpPr>
          <p:nvPr>
            <p:ph type="title"/>
          </p:nvPr>
        </p:nvSpPr>
        <p:spPr>
          <a:xfrm>
            <a:off x="1009292" y="973669"/>
            <a:ext cx="8971322" cy="706964"/>
          </a:xfrm>
        </p:spPr>
        <p:txBody>
          <a:bodyPr/>
          <a:lstStyle/>
          <a:p>
            <a:r>
              <a:rPr lang="en-US" b="1" dirty="0"/>
              <a:t>RECOMMENDATIONS</a:t>
            </a:r>
          </a:p>
        </p:txBody>
      </p:sp>
      <p:sp>
        <p:nvSpPr>
          <p:cNvPr id="3" name="Content Placeholder 2">
            <a:extLst>
              <a:ext uri="{FF2B5EF4-FFF2-40B4-BE49-F238E27FC236}">
                <a16:creationId xmlns:a16="http://schemas.microsoft.com/office/drawing/2014/main" id="{2564816D-4C97-4001-BB85-A0DB58CF5576}"/>
              </a:ext>
            </a:extLst>
          </p:cNvPr>
          <p:cNvSpPr>
            <a:spLocks noGrp="1"/>
          </p:cNvSpPr>
          <p:nvPr>
            <p:ph idx="1"/>
          </p:nvPr>
        </p:nvSpPr>
        <p:spPr/>
        <p:txBody>
          <a:bodyPr>
            <a:normAutofit/>
          </a:bodyPr>
          <a:lstStyle/>
          <a:p>
            <a:pPr marL="0" indent="0">
              <a:buNone/>
            </a:pPr>
            <a:r>
              <a:rPr lang="en-US" sz="1500" b="1" dirty="0"/>
              <a:t>3.     Improve Emergency Response Systems</a:t>
            </a:r>
            <a:endParaRPr lang="en-US" sz="1500" dirty="0"/>
          </a:p>
          <a:p>
            <a:pPr>
              <a:buFont typeface="Arial" panose="020B0604020202020204" pitchFamily="34" charset="0"/>
              <a:buChar char="•"/>
            </a:pPr>
            <a:r>
              <a:rPr lang="en-US" sz="1500" dirty="0"/>
              <a:t>Strengthen ambulance networks and first responder training to reduce emergency response times.</a:t>
            </a:r>
          </a:p>
          <a:p>
            <a:pPr>
              <a:buFont typeface="Arial" panose="020B0604020202020204" pitchFamily="34" charset="0"/>
              <a:buChar char="•"/>
            </a:pPr>
            <a:r>
              <a:rPr lang="en-US" sz="1500" dirty="0"/>
              <a:t>Explore drone deliveries for medical supplies in hard-to-reach areas.</a:t>
            </a:r>
          </a:p>
          <a:p>
            <a:pPr marL="0" indent="0">
              <a:buNone/>
            </a:pPr>
            <a:endParaRPr lang="en-US" sz="1500" b="1" dirty="0"/>
          </a:p>
          <a:p>
            <a:pPr marL="0" indent="0">
              <a:buNone/>
            </a:pPr>
            <a:r>
              <a:rPr lang="en-US" sz="1500" b="1" dirty="0"/>
              <a:t>4.   Address Healthcare Workforce Shortages</a:t>
            </a:r>
            <a:endParaRPr lang="en-US" sz="1500" dirty="0"/>
          </a:p>
          <a:p>
            <a:pPr>
              <a:buFont typeface="Arial" panose="020B0604020202020204" pitchFamily="34" charset="0"/>
              <a:buChar char="•"/>
            </a:pPr>
            <a:r>
              <a:rPr lang="en-US" sz="1500" dirty="0"/>
              <a:t>Incentivize healthcare professionals to work in rural areas by offering scholarships, housing, and career benefits.</a:t>
            </a:r>
          </a:p>
          <a:p>
            <a:pPr>
              <a:buFont typeface="Arial" panose="020B0604020202020204" pitchFamily="34" charset="0"/>
              <a:buChar char="•"/>
            </a:pPr>
            <a:r>
              <a:rPr lang="en-US" sz="1500" dirty="0"/>
              <a:t>Develop training programs to equip local healthcare workers with necessary skills.</a:t>
            </a:r>
          </a:p>
          <a:p>
            <a:endParaRPr lang="en-US" sz="1500" dirty="0"/>
          </a:p>
        </p:txBody>
      </p:sp>
    </p:spTree>
    <p:extLst>
      <p:ext uri="{BB962C8B-B14F-4D97-AF65-F5344CB8AC3E}">
        <p14:creationId xmlns:p14="http://schemas.microsoft.com/office/powerpoint/2010/main" val="3175367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4B50-CC49-46B7-AD6D-B7CF3C59467F}"/>
              </a:ext>
            </a:extLst>
          </p:cNvPr>
          <p:cNvSpPr>
            <a:spLocks noGrp="1"/>
          </p:cNvSpPr>
          <p:nvPr>
            <p:ph type="title"/>
          </p:nvPr>
        </p:nvSpPr>
        <p:spPr>
          <a:xfrm>
            <a:off x="1009292" y="973669"/>
            <a:ext cx="8971322" cy="706964"/>
          </a:xfrm>
        </p:spPr>
        <p:txBody>
          <a:bodyPr/>
          <a:lstStyle/>
          <a:p>
            <a:r>
              <a:rPr lang="en-US" b="1" dirty="0"/>
              <a:t>RECOMMENDATIONS</a:t>
            </a:r>
          </a:p>
        </p:txBody>
      </p:sp>
      <p:sp>
        <p:nvSpPr>
          <p:cNvPr id="3" name="Content Placeholder 2">
            <a:extLst>
              <a:ext uri="{FF2B5EF4-FFF2-40B4-BE49-F238E27FC236}">
                <a16:creationId xmlns:a16="http://schemas.microsoft.com/office/drawing/2014/main" id="{2564816D-4C97-4001-BB85-A0DB58CF5576}"/>
              </a:ext>
            </a:extLst>
          </p:cNvPr>
          <p:cNvSpPr>
            <a:spLocks noGrp="1"/>
          </p:cNvSpPr>
          <p:nvPr>
            <p:ph idx="1"/>
          </p:nvPr>
        </p:nvSpPr>
        <p:spPr/>
        <p:txBody>
          <a:bodyPr>
            <a:normAutofit/>
          </a:bodyPr>
          <a:lstStyle/>
          <a:p>
            <a:pPr marL="0" indent="0">
              <a:buNone/>
            </a:pPr>
            <a:r>
              <a:rPr lang="en-US" sz="1500" b="1" dirty="0"/>
              <a:t>5.   Leverage Public-Private Partnerships</a:t>
            </a:r>
            <a:endParaRPr lang="en-US" sz="1500" dirty="0"/>
          </a:p>
          <a:p>
            <a:pPr>
              <a:buFont typeface="Arial" panose="020B0604020202020204" pitchFamily="34" charset="0"/>
              <a:buChar char="•"/>
            </a:pPr>
            <a:r>
              <a:rPr lang="en-US" sz="1500" dirty="0"/>
              <a:t>Encourage NGO and private sector investments to scale healthcare services.</a:t>
            </a:r>
          </a:p>
          <a:p>
            <a:pPr>
              <a:buFont typeface="Arial" panose="020B0604020202020204" pitchFamily="34" charset="0"/>
              <a:buChar char="•"/>
            </a:pPr>
            <a:r>
              <a:rPr lang="en-US" sz="1500" dirty="0"/>
              <a:t>Foster collaboration between governments, private entities, and international organizations to fund sustainable healthcare initiatives.</a:t>
            </a:r>
          </a:p>
          <a:p>
            <a:pPr marL="0" indent="0">
              <a:buNone/>
            </a:pPr>
            <a:endParaRPr lang="en-US" sz="1500" dirty="0"/>
          </a:p>
        </p:txBody>
      </p:sp>
    </p:spTree>
    <p:extLst>
      <p:ext uri="{BB962C8B-B14F-4D97-AF65-F5344CB8AC3E}">
        <p14:creationId xmlns:p14="http://schemas.microsoft.com/office/powerpoint/2010/main" val="147407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5750F-63FA-4D59-8161-0E4438443A9C}"/>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077D965F-FCEA-454A-8B5F-4B118528A147}"/>
              </a:ext>
            </a:extLst>
          </p:cNvPr>
          <p:cNvSpPr>
            <a:spLocks noGrp="1"/>
          </p:cNvSpPr>
          <p:nvPr>
            <p:ph idx="1"/>
          </p:nvPr>
        </p:nvSpPr>
        <p:spPr/>
        <p:txBody>
          <a:bodyPr/>
          <a:lstStyle/>
          <a:p>
            <a:r>
              <a:rPr lang="en-US" sz="1500" dirty="0"/>
              <a:t>This project has identified significant disparities in healthcare access between rural and urban areas, despite funding allocations favoring rural regions. </a:t>
            </a:r>
            <a:r>
              <a:rPr lang="en-US" sz="1500" b="1" dirty="0"/>
              <a:t>Infrastructure challenges, workforce shortages, and emergency response delays</a:t>
            </a:r>
            <a:r>
              <a:rPr lang="en-US" sz="1500" dirty="0"/>
              <a:t> remain key barriers to equitable healthcare delivery.</a:t>
            </a:r>
          </a:p>
          <a:p>
            <a:r>
              <a:rPr lang="en-US" sz="1500" dirty="0"/>
              <a:t>To bridge these gaps, a </a:t>
            </a:r>
            <a:r>
              <a:rPr lang="en-US" sz="1500" b="1" dirty="0"/>
              <a:t>data-driven approach</a:t>
            </a:r>
            <a:r>
              <a:rPr lang="en-US" sz="1500" dirty="0"/>
              <a:t> is essential in optimizing resource allocation and improving healthcare efficiency. Addressing these disparities will require </a:t>
            </a:r>
            <a:r>
              <a:rPr lang="en-US" sz="1500" b="1" dirty="0"/>
              <a:t>targeted investments, better emergency response systems, and stronger healthcare workforce support.</a:t>
            </a:r>
            <a:endParaRPr lang="en-US" sz="1500" dirty="0"/>
          </a:p>
          <a:p>
            <a:r>
              <a:rPr lang="en-US" sz="1500" dirty="0"/>
              <a:t>By leveraging these insights, </a:t>
            </a:r>
            <a:r>
              <a:rPr lang="en-US" sz="1500" b="1" dirty="0"/>
              <a:t>policymakers and stakeholders can work towards a more accessible, efficient, and equitable healthcare system</a:t>
            </a:r>
            <a:r>
              <a:rPr lang="en-US" sz="1500" dirty="0"/>
              <a:t> for all populations.</a:t>
            </a:r>
          </a:p>
          <a:p>
            <a:endParaRPr lang="en-US" dirty="0"/>
          </a:p>
        </p:txBody>
      </p:sp>
    </p:spTree>
    <p:extLst>
      <p:ext uri="{BB962C8B-B14F-4D97-AF65-F5344CB8AC3E}">
        <p14:creationId xmlns:p14="http://schemas.microsoft.com/office/powerpoint/2010/main" val="1423760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03D4-80FC-43FF-8710-A05045E59024}"/>
              </a:ext>
            </a:extLst>
          </p:cNvPr>
          <p:cNvSpPr>
            <a:spLocks noGrp="1"/>
          </p:cNvSpPr>
          <p:nvPr>
            <p:ph type="title"/>
          </p:nvPr>
        </p:nvSpPr>
        <p:spPr>
          <a:xfrm>
            <a:off x="838200" y="973669"/>
            <a:ext cx="9142413" cy="706964"/>
          </a:xfrm>
        </p:spPr>
        <p:txBody>
          <a:bodyPr/>
          <a:lstStyle/>
          <a:p>
            <a:r>
              <a:rPr lang="en-US" b="1" dirty="0"/>
              <a:t>OUTLINE</a:t>
            </a:r>
          </a:p>
        </p:txBody>
      </p:sp>
      <p:sp>
        <p:nvSpPr>
          <p:cNvPr id="3" name="Content Placeholder 2">
            <a:extLst>
              <a:ext uri="{FF2B5EF4-FFF2-40B4-BE49-F238E27FC236}">
                <a16:creationId xmlns:a16="http://schemas.microsoft.com/office/drawing/2014/main" id="{C374CA28-7C5F-4F06-94D7-22920DE9190F}"/>
              </a:ext>
            </a:extLst>
          </p:cNvPr>
          <p:cNvSpPr>
            <a:spLocks noGrp="1"/>
          </p:cNvSpPr>
          <p:nvPr>
            <p:ph idx="1"/>
          </p:nvPr>
        </p:nvSpPr>
        <p:spPr>
          <a:xfrm>
            <a:off x="838200" y="2147582"/>
            <a:ext cx="10515600" cy="3953880"/>
          </a:xfrm>
        </p:spPr>
        <p:txBody>
          <a:bodyPr>
            <a:normAutofit/>
          </a:bodyPr>
          <a:lstStyle/>
          <a:p>
            <a:r>
              <a:rPr lang="en-US" dirty="0"/>
              <a:t>Introduction </a:t>
            </a:r>
          </a:p>
          <a:p>
            <a:r>
              <a:rPr lang="en-US" dirty="0"/>
              <a:t>Project Objectives</a:t>
            </a:r>
          </a:p>
          <a:p>
            <a:r>
              <a:rPr lang="en-US" dirty="0"/>
              <a:t>Data Overview</a:t>
            </a:r>
          </a:p>
          <a:p>
            <a:r>
              <a:rPr lang="en-US" dirty="0"/>
              <a:t>Key Business Questions</a:t>
            </a:r>
          </a:p>
          <a:p>
            <a:r>
              <a:rPr lang="en-US" dirty="0"/>
              <a:t>Finding &amp; Visualizations</a:t>
            </a:r>
          </a:p>
          <a:p>
            <a:r>
              <a:rPr lang="en-US" dirty="0"/>
              <a:t>Insights </a:t>
            </a:r>
          </a:p>
          <a:p>
            <a:r>
              <a:rPr lang="en-US" dirty="0"/>
              <a:t>Recommendations</a:t>
            </a:r>
          </a:p>
          <a:p>
            <a:r>
              <a:rPr lang="en-US" dirty="0"/>
              <a:t>Conclusion &amp; Next Steps</a:t>
            </a:r>
          </a:p>
          <a:p>
            <a:endParaRPr lang="en-US" dirty="0"/>
          </a:p>
        </p:txBody>
      </p:sp>
    </p:spTree>
    <p:extLst>
      <p:ext uri="{BB962C8B-B14F-4D97-AF65-F5344CB8AC3E}">
        <p14:creationId xmlns:p14="http://schemas.microsoft.com/office/powerpoint/2010/main" val="3992529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67DF-83C8-4E79-BE7E-C3A5C3E707E0}"/>
              </a:ext>
            </a:extLst>
          </p:cNvPr>
          <p:cNvSpPr>
            <a:spLocks noGrp="1"/>
          </p:cNvSpPr>
          <p:nvPr>
            <p:ph type="title"/>
          </p:nvPr>
        </p:nvSpPr>
        <p:spPr>
          <a:xfrm>
            <a:off x="838200" y="973122"/>
            <a:ext cx="10515600" cy="671119"/>
          </a:xfrm>
        </p:spPr>
        <p:txBody>
          <a:bodyPr/>
          <a:lstStyle/>
          <a:p>
            <a:r>
              <a:rPr lang="en-US" b="1" dirty="0"/>
              <a:t>INTRODUCTION</a:t>
            </a:r>
          </a:p>
        </p:txBody>
      </p:sp>
      <p:sp>
        <p:nvSpPr>
          <p:cNvPr id="3" name="Content Placeholder 2">
            <a:extLst>
              <a:ext uri="{FF2B5EF4-FFF2-40B4-BE49-F238E27FC236}">
                <a16:creationId xmlns:a16="http://schemas.microsoft.com/office/drawing/2014/main" id="{860C09D7-C924-4C0A-A432-BFD13D80FF32}"/>
              </a:ext>
            </a:extLst>
          </p:cNvPr>
          <p:cNvSpPr>
            <a:spLocks noGrp="1"/>
          </p:cNvSpPr>
          <p:nvPr>
            <p:ph idx="1"/>
          </p:nvPr>
        </p:nvSpPr>
        <p:spPr>
          <a:xfrm>
            <a:off x="838200" y="2332139"/>
            <a:ext cx="10515600" cy="3844824"/>
          </a:xfrm>
        </p:spPr>
        <p:txBody>
          <a:bodyPr>
            <a:normAutofit/>
          </a:bodyPr>
          <a:lstStyle/>
          <a:p>
            <a:r>
              <a:rPr lang="en-US" sz="1500" dirty="0"/>
              <a:t>Why is healthcare accessibility important?</a:t>
            </a:r>
          </a:p>
          <a:p>
            <a:pPr marL="0" indent="0" algn="just">
              <a:buNone/>
            </a:pPr>
            <a:r>
              <a:rPr lang="en-US" sz="1500" dirty="0"/>
              <a:t>Healthcare accessibility is essential for improving health outcomes, reducing mortality rates, and ensuring timely medical interventions, especially in emergencies. It helps bridge the gap between urban and rural areas, preventing healthcare inequalities that disproportionately affect low-income and underserved communities. Accessible healthcare also strengthens economies by maintaining a productive workforce and reducing the financial burden of preventable diseases. Quality healthcare services enhance overall well-being, increasing life expectancy and improving maternal and child health. Additionally, strong healthcare systems are crucial for controlling disease outbreaks, ensuring rapid responses to pandemics and public health crises. Ultimately, healthcare accessibility is a fundamental human right that promotes social equity, economic stability, and a healthier global population.</a:t>
            </a:r>
          </a:p>
          <a:p>
            <a:endParaRPr lang="en-US" sz="1500" dirty="0"/>
          </a:p>
        </p:txBody>
      </p:sp>
    </p:spTree>
    <p:extLst>
      <p:ext uri="{BB962C8B-B14F-4D97-AF65-F5344CB8AC3E}">
        <p14:creationId xmlns:p14="http://schemas.microsoft.com/office/powerpoint/2010/main" val="2410839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9AA3-A235-48B1-AF47-3BA61803B5F2}"/>
              </a:ext>
            </a:extLst>
          </p:cNvPr>
          <p:cNvSpPr>
            <a:spLocks noGrp="1"/>
          </p:cNvSpPr>
          <p:nvPr>
            <p:ph type="title"/>
          </p:nvPr>
        </p:nvSpPr>
        <p:spPr>
          <a:xfrm>
            <a:off x="847288" y="973669"/>
            <a:ext cx="9133325" cy="706964"/>
          </a:xfrm>
        </p:spPr>
        <p:txBody>
          <a:bodyPr/>
          <a:lstStyle/>
          <a:p>
            <a:r>
              <a:rPr lang="en-US" b="1" dirty="0"/>
              <a:t>PROJECT OBJECTIVES</a:t>
            </a:r>
          </a:p>
        </p:txBody>
      </p:sp>
      <p:sp>
        <p:nvSpPr>
          <p:cNvPr id="3" name="Content Placeholder 2">
            <a:extLst>
              <a:ext uri="{FF2B5EF4-FFF2-40B4-BE49-F238E27FC236}">
                <a16:creationId xmlns:a16="http://schemas.microsoft.com/office/drawing/2014/main" id="{85A77F65-5A8D-4A83-A637-21DD6AA45DC2}"/>
              </a:ext>
            </a:extLst>
          </p:cNvPr>
          <p:cNvSpPr>
            <a:spLocks noGrp="1"/>
          </p:cNvSpPr>
          <p:nvPr>
            <p:ph idx="1"/>
          </p:nvPr>
        </p:nvSpPr>
        <p:spPr>
          <a:xfrm>
            <a:off x="1154954" y="2294626"/>
            <a:ext cx="9524548" cy="4321834"/>
          </a:xfrm>
        </p:spPr>
        <p:txBody>
          <a:bodyPr>
            <a:normAutofit/>
          </a:bodyPr>
          <a:lstStyle/>
          <a:p>
            <a:r>
              <a:rPr lang="en-US" sz="1500" dirty="0"/>
              <a:t>Objectives- The objectives include: </a:t>
            </a:r>
          </a:p>
          <a:p>
            <a:pPr marL="0" indent="0">
              <a:buNone/>
            </a:pPr>
            <a:endParaRPr lang="en-US" sz="1500" b="1" dirty="0"/>
          </a:p>
          <a:p>
            <a:pPr>
              <a:buFont typeface="Wingdings" panose="05000000000000000000" pitchFamily="2" charset="2"/>
              <a:buChar char="§"/>
            </a:pPr>
            <a:r>
              <a:rPr lang="en-US" sz="1500" dirty="0"/>
              <a:t>Identify Disparities in Healthcare Access</a:t>
            </a:r>
          </a:p>
          <a:p>
            <a:pPr>
              <a:buFont typeface="Wingdings" panose="05000000000000000000" pitchFamily="2" charset="2"/>
              <a:buChar char="§"/>
            </a:pPr>
            <a:r>
              <a:rPr lang="en-US" sz="1500" dirty="0"/>
              <a:t>Evaluate Healthcare Funding Efficiency</a:t>
            </a:r>
          </a:p>
          <a:p>
            <a:pPr>
              <a:buFont typeface="Wingdings" panose="05000000000000000000" pitchFamily="2" charset="2"/>
              <a:buChar char="§"/>
            </a:pPr>
            <a:r>
              <a:rPr lang="en-US" sz="1500" dirty="0"/>
              <a:t>Analyze Emergency Response Systems</a:t>
            </a:r>
          </a:p>
          <a:p>
            <a:pPr>
              <a:buFont typeface="Wingdings" panose="05000000000000000000" pitchFamily="2" charset="2"/>
              <a:buChar char="§"/>
            </a:pPr>
            <a:r>
              <a:rPr lang="en-US" sz="1500" dirty="0"/>
              <a:t>Develop Data-Driven Policy Recommendations  </a:t>
            </a:r>
          </a:p>
          <a:p>
            <a:pPr>
              <a:buFont typeface="Wingdings" panose="05000000000000000000" pitchFamily="2" charset="2"/>
              <a:buChar char="§"/>
            </a:pPr>
            <a:r>
              <a:rPr lang="en-US" sz="1500" dirty="0"/>
              <a:t>Enhance Stakeholder Decision-Making </a:t>
            </a:r>
          </a:p>
          <a:p>
            <a:pPr marL="0" indent="0">
              <a:buNone/>
            </a:pPr>
            <a:endParaRPr lang="en-US" sz="1500" dirty="0"/>
          </a:p>
          <a:p>
            <a:pPr marL="0" indent="0">
              <a:buNone/>
            </a:pPr>
            <a:endParaRPr lang="en-US" sz="1500" dirty="0"/>
          </a:p>
          <a:p>
            <a:endParaRPr lang="en-US" sz="1500" dirty="0"/>
          </a:p>
        </p:txBody>
      </p:sp>
    </p:spTree>
    <p:extLst>
      <p:ext uri="{BB962C8B-B14F-4D97-AF65-F5344CB8AC3E}">
        <p14:creationId xmlns:p14="http://schemas.microsoft.com/office/powerpoint/2010/main" val="148278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F9D1-EFEA-48EC-B7D0-3AC8067D079D}"/>
              </a:ext>
            </a:extLst>
          </p:cNvPr>
          <p:cNvSpPr>
            <a:spLocks noGrp="1"/>
          </p:cNvSpPr>
          <p:nvPr>
            <p:ph type="title"/>
          </p:nvPr>
        </p:nvSpPr>
        <p:spPr>
          <a:xfrm>
            <a:off x="838200" y="964734"/>
            <a:ext cx="10515600" cy="629174"/>
          </a:xfrm>
        </p:spPr>
        <p:txBody>
          <a:bodyPr/>
          <a:lstStyle/>
          <a:p>
            <a:r>
              <a:rPr lang="en-US" b="1" dirty="0"/>
              <a:t>DATA OVERVIEW</a:t>
            </a:r>
          </a:p>
        </p:txBody>
      </p:sp>
      <p:sp>
        <p:nvSpPr>
          <p:cNvPr id="3" name="Content Placeholder 2">
            <a:extLst>
              <a:ext uri="{FF2B5EF4-FFF2-40B4-BE49-F238E27FC236}">
                <a16:creationId xmlns:a16="http://schemas.microsoft.com/office/drawing/2014/main" id="{BCEA3B6B-C05D-41C3-91EC-F9F2C890C271}"/>
              </a:ext>
            </a:extLst>
          </p:cNvPr>
          <p:cNvSpPr>
            <a:spLocks noGrp="1"/>
          </p:cNvSpPr>
          <p:nvPr>
            <p:ph idx="1"/>
          </p:nvPr>
        </p:nvSpPr>
        <p:spPr>
          <a:xfrm>
            <a:off x="838200" y="2365694"/>
            <a:ext cx="10515600" cy="4253219"/>
          </a:xfrm>
        </p:spPr>
        <p:txBody>
          <a:bodyPr>
            <a:normAutofit fontScale="70000" lnSpcReduction="20000"/>
          </a:bodyPr>
          <a:lstStyle/>
          <a:p>
            <a:pPr marL="0" indent="0">
              <a:buNone/>
            </a:pPr>
            <a:r>
              <a:rPr lang="en-US" sz="1300" i="0" u="none" strike="noStrike" dirty="0">
                <a:solidFill>
                  <a:srgbClr val="000000"/>
                </a:solidFill>
                <a:effectLst/>
                <a:cs typeface="Times New Roman" panose="02020603050405020304" pitchFamily="18" charset="0"/>
              </a:rPr>
              <a:t>The Healthcare Accessibility in Africa Dataset provides insights into healthcare facility distribution, workforce capacity, funding allocation, and patient accessibility across multiple regions. The dataset helps identify disparities between urban and rural healthcare services and assess the efficiency of resource allocation.</a:t>
            </a:r>
          </a:p>
          <a:p>
            <a:pPr marL="0" indent="0">
              <a:buNone/>
            </a:pPr>
            <a:r>
              <a:rPr lang="en-US" sz="1300" i="0" u="none" strike="noStrike" dirty="0">
                <a:solidFill>
                  <a:srgbClr val="000000"/>
                </a:solidFill>
                <a:effectLst/>
                <a:cs typeface="Times New Roman" panose="02020603050405020304" pitchFamily="18" charset="0"/>
              </a:rPr>
              <a:t> Key Metrics</a:t>
            </a:r>
          </a:p>
          <a:p>
            <a:r>
              <a:rPr lang="en-US" sz="1300" i="0" u="none" strike="noStrike" dirty="0">
                <a:solidFill>
                  <a:srgbClr val="000000"/>
                </a:solidFill>
                <a:effectLst/>
                <a:cs typeface="Times New Roman" panose="02020603050405020304" pitchFamily="18" charset="0"/>
              </a:rPr>
              <a:t>Facility Name – Unique healthcare center identifier(Region+Facility No.)</a:t>
            </a:r>
          </a:p>
          <a:p>
            <a:r>
              <a:rPr lang="en-US" sz="1300" i="0" u="none" strike="noStrike" dirty="0">
                <a:solidFill>
                  <a:srgbClr val="000000"/>
                </a:solidFill>
                <a:effectLst/>
                <a:cs typeface="Times New Roman" panose="02020603050405020304" pitchFamily="18" charset="0"/>
              </a:rPr>
              <a:t>Region &amp; Country – Location of the facility</a:t>
            </a:r>
          </a:p>
          <a:p>
            <a:r>
              <a:rPr lang="en-US" sz="1300" i="0" u="none" strike="noStrike" dirty="0">
                <a:solidFill>
                  <a:srgbClr val="000000"/>
                </a:solidFill>
                <a:effectLst/>
                <a:cs typeface="Times New Roman" panose="02020603050405020304" pitchFamily="18" charset="0"/>
              </a:rPr>
              <a:t>Facility Type – Hospital, Clinic, or Health Center</a:t>
            </a:r>
          </a:p>
          <a:p>
            <a:r>
              <a:rPr lang="en-US" sz="1300" i="0" u="none" strike="noStrike" dirty="0">
                <a:solidFill>
                  <a:srgbClr val="000000"/>
                </a:solidFill>
                <a:effectLst/>
                <a:cs typeface="Times New Roman" panose="02020603050405020304" pitchFamily="18" charset="0"/>
              </a:rPr>
              <a:t>Number of Doctors &amp; Nurses – Staffing capacity per facility</a:t>
            </a:r>
          </a:p>
          <a:p>
            <a:r>
              <a:rPr lang="en-US" sz="1300" i="0" u="none" strike="noStrike" dirty="0">
                <a:solidFill>
                  <a:srgbClr val="000000"/>
                </a:solidFill>
                <a:effectLst/>
                <a:cs typeface="Times New Roman" panose="02020603050405020304" pitchFamily="18" charset="0"/>
              </a:rPr>
              <a:t>Annual Patient Visits – Measure of healthcare demand</a:t>
            </a:r>
          </a:p>
          <a:p>
            <a:r>
              <a:rPr lang="en-US" sz="1300" i="0" u="none" strike="noStrike" dirty="0">
                <a:solidFill>
                  <a:srgbClr val="000000"/>
                </a:solidFill>
                <a:effectLst/>
                <a:cs typeface="Times New Roman" panose="02020603050405020304" pitchFamily="18" charset="0"/>
              </a:rPr>
              <a:t>Funding Received (USD) – Financial resources allocated per facility</a:t>
            </a:r>
          </a:p>
          <a:p>
            <a:r>
              <a:rPr lang="en-US" sz="1300" i="0" u="none" strike="noStrike" dirty="0">
                <a:solidFill>
                  <a:srgbClr val="000000"/>
                </a:solidFill>
                <a:effectLst/>
                <a:cs typeface="Times New Roman" panose="02020603050405020304" pitchFamily="18" charset="0"/>
              </a:rPr>
              <a:t>Emergency Response Time (mins) – Efficiency of medical services</a:t>
            </a:r>
          </a:p>
          <a:p>
            <a:r>
              <a:rPr lang="en-US" sz="1300" i="0" u="none" strike="noStrike" dirty="0">
                <a:solidFill>
                  <a:srgbClr val="000000"/>
                </a:solidFill>
                <a:effectLst/>
                <a:cs typeface="Times New Roman" panose="02020603050405020304" pitchFamily="18" charset="0"/>
              </a:rPr>
              <a:t>Patient Satisfaction Rate (%) – Quality of healthcare services</a:t>
            </a:r>
          </a:p>
          <a:p>
            <a:r>
              <a:rPr lang="en-US" sz="1300" i="0" u="none" strike="noStrike" dirty="0">
                <a:solidFill>
                  <a:srgbClr val="000000"/>
                </a:solidFill>
                <a:effectLst/>
                <a:cs typeface="Times New Roman" panose="02020603050405020304" pitchFamily="18" charset="0"/>
              </a:rPr>
              <a:t>Urban-Rural</a:t>
            </a:r>
            <a:r>
              <a:rPr lang="en-US" sz="1300" dirty="0">
                <a:solidFill>
                  <a:srgbClr val="000000"/>
                </a:solidFill>
                <a:cs typeface="Times New Roman" panose="02020603050405020304" pitchFamily="18" charset="0"/>
              </a:rPr>
              <a:t>- Rural: Population &lt; 5,000,  Urban: Population ≥ 5,000</a:t>
            </a:r>
            <a:endParaRPr lang="en-US" sz="1300" i="0" u="none" strike="noStrike" dirty="0">
              <a:solidFill>
                <a:srgbClr val="000000"/>
              </a:solidFill>
              <a:effectLst/>
              <a:cs typeface="Times New Roman" panose="02020603050405020304" pitchFamily="18" charset="0"/>
            </a:endParaRPr>
          </a:p>
          <a:p>
            <a:pPr marL="0" indent="0">
              <a:buNone/>
            </a:pPr>
            <a:r>
              <a:rPr lang="en-US" sz="1300" i="0" u="none" strike="noStrike" dirty="0">
                <a:solidFill>
                  <a:srgbClr val="000000"/>
                </a:solidFill>
                <a:effectLst/>
                <a:cs typeface="Times New Roman" panose="02020603050405020304" pitchFamily="18" charset="0"/>
              </a:rPr>
              <a:t>Dataset Size &amp; Scope</a:t>
            </a:r>
          </a:p>
          <a:p>
            <a:r>
              <a:rPr lang="en-US" sz="1300" i="0" u="none" strike="noStrike" dirty="0">
                <a:solidFill>
                  <a:srgbClr val="000000"/>
                </a:solidFill>
                <a:effectLst/>
                <a:cs typeface="Times New Roman" panose="02020603050405020304" pitchFamily="18" charset="0"/>
              </a:rPr>
              <a:t>Total Facilities: 1,998</a:t>
            </a:r>
          </a:p>
          <a:p>
            <a:r>
              <a:rPr lang="en-US" sz="1300" i="0" u="none" strike="noStrike" dirty="0">
                <a:solidFill>
                  <a:srgbClr val="000000"/>
                </a:solidFill>
                <a:effectLst/>
                <a:cs typeface="Times New Roman" panose="02020603050405020304" pitchFamily="18" charset="0"/>
              </a:rPr>
              <a:t>Total Countries Covered: 10</a:t>
            </a:r>
          </a:p>
          <a:p>
            <a:r>
              <a:rPr lang="en-US" sz="1300" i="0" u="none" strike="noStrike" dirty="0">
                <a:solidFill>
                  <a:srgbClr val="000000"/>
                </a:solidFill>
                <a:effectLst/>
                <a:cs typeface="Times New Roman" panose="02020603050405020304" pitchFamily="18" charset="0"/>
              </a:rPr>
              <a:t>Total Regions Covered: </a:t>
            </a:r>
          </a:p>
          <a:p>
            <a:pPr marL="0" indent="0">
              <a:buNone/>
            </a:pPr>
            <a:r>
              <a:rPr lang="en-US" sz="1300" i="0" u="none" strike="noStrike" dirty="0">
                <a:solidFill>
                  <a:srgbClr val="000000"/>
                </a:solidFill>
                <a:effectLst/>
                <a:cs typeface="Times New Roman" panose="02020603050405020304" pitchFamily="18" charset="0"/>
              </a:rPr>
              <a:t>Data Cleaning Summary: Duplicate facility names were removed. Text inconsistencies in Facility Name were standardized.</a:t>
            </a:r>
          </a:p>
          <a:p>
            <a:pPr marL="0" indent="0">
              <a:buNone/>
            </a:pPr>
            <a:r>
              <a:rPr lang="en-US" sz="1300" i="0" u="none" strike="noStrike" dirty="0">
                <a:solidFill>
                  <a:srgbClr val="000000"/>
                </a:solidFill>
                <a:effectLst/>
                <a:cs typeface="Times New Roman" panose="02020603050405020304" pitchFamily="18" charset="0"/>
              </a:rPr>
              <a:t>This dataset serves as the foundation for analyzing healthcare accessibility challenges and funding efficiency across different regions.</a:t>
            </a:r>
            <a:endParaRPr lang="en-US" sz="1300" dirty="0">
              <a:cs typeface="Times New Roman" panose="02020603050405020304" pitchFamily="18" charset="0"/>
            </a:endParaRPr>
          </a:p>
        </p:txBody>
      </p:sp>
    </p:spTree>
    <p:extLst>
      <p:ext uri="{BB962C8B-B14F-4D97-AF65-F5344CB8AC3E}">
        <p14:creationId xmlns:p14="http://schemas.microsoft.com/office/powerpoint/2010/main" val="64555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58BE-B7AE-4CD2-AC39-DADD1B470CFD}"/>
              </a:ext>
            </a:extLst>
          </p:cNvPr>
          <p:cNvSpPr>
            <a:spLocks noGrp="1"/>
          </p:cNvSpPr>
          <p:nvPr>
            <p:ph type="title"/>
          </p:nvPr>
        </p:nvSpPr>
        <p:spPr>
          <a:xfrm>
            <a:off x="780176" y="838199"/>
            <a:ext cx="9200437" cy="842433"/>
          </a:xfrm>
        </p:spPr>
        <p:txBody>
          <a:bodyPr/>
          <a:lstStyle/>
          <a:p>
            <a:r>
              <a:rPr lang="en-US" b="1" dirty="0"/>
              <a:t>KEY BUSINESS QUESTIONS</a:t>
            </a:r>
          </a:p>
        </p:txBody>
      </p:sp>
      <p:sp>
        <p:nvSpPr>
          <p:cNvPr id="3" name="Content Placeholder 2">
            <a:extLst>
              <a:ext uri="{FF2B5EF4-FFF2-40B4-BE49-F238E27FC236}">
                <a16:creationId xmlns:a16="http://schemas.microsoft.com/office/drawing/2014/main" id="{ADDE2DAC-4234-457D-BE30-D7EAA3FA8B8E}"/>
              </a:ext>
            </a:extLst>
          </p:cNvPr>
          <p:cNvSpPr>
            <a:spLocks noGrp="1"/>
          </p:cNvSpPr>
          <p:nvPr>
            <p:ph idx="1"/>
          </p:nvPr>
        </p:nvSpPr>
        <p:spPr>
          <a:xfrm>
            <a:off x="780176" y="2603500"/>
            <a:ext cx="9200437" cy="3416300"/>
          </a:xfrm>
        </p:spPr>
        <p:txBody>
          <a:bodyPr>
            <a:normAutofit/>
          </a:bodyPr>
          <a:lstStyle/>
          <a:p>
            <a:r>
              <a:rPr lang="en-US" sz="1500" dirty="0"/>
              <a:t>1. How does the distribution of healthcare facilities compare between rural and urban regions? </a:t>
            </a:r>
          </a:p>
          <a:p>
            <a:r>
              <a:rPr lang="en-US" sz="1500" dirty="0"/>
              <a:t>2. Are urban healthcare facilities receiving more funding than rural ones? </a:t>
            </a:r>
          </a:p>
          <a:p>
            <a:r>
              <a:rPr lang="en-US" sz="1500" dirty="0"/>
              <a:t>3. Are healthcare facilities with higher funding more likely to have shorter emergency response times? </a:t>
            </a:r>
          </a:p>
          <a:p>
            <a:r>
              <a:rPr lang="en-US" sz="1500" dirty="0"/>
              <a:t>4. Which facility types (hospitals, clinics, health centers) show the highest efficiency in terms of funding per patient visit?</a:t>
            </a:r>
          </a:p>
          <a:p>
            <a:pPr marL="0" indent="0">
              <a:buNone/>
            </a:pPr>
            <a:endParaRPr lang="en-US" sz="1500" dirty="0"/>
          </a:p>
        </p:txBody>
      </p:sp>
    </p:spTree>
    <p:extLst>
      <p:ext uri="{BB962C8B-B14F-4D97-AF65-F5344CB8AC3E}">
        <p14:creationId xmlns:p14="http://schemas.microsoft.com/office/powerpoint/2010/main" val="61404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1EE6-5069-40AD-BC44-F1201556C260}"/>
              </a:ext>
            </a:extLst>
          </p:cNvPr>
          <p:cNvSpPr>
            <a:spLocks noGrp="1"/>
          </p:cNvSpPr>
          <p:nvPr>
            <p:ph type="title"/>
          </p:nvPr>
        </p:nvSpPr>
        <p:spPr/>
        <p:txBody>
          <a:bodyPr/>
          <a:lstStyle/>
          <a:p>
            <a:r>
              <a:rPr lang="en-US" b="1" dirty="0"/>
              <a:t>FINDINGS &amp; VISUALIZATIONS</a:t>
            </a:r>
          </a:p>
        </p:txBody>
      </p:sp>
      <p:pic>
        <p:nvPicPr>
          <p:cNvPr id="5" name="Content Placeholder 4">
            <a:extLst>
              <a:ext uri="{FF2B5EF4-FFF2-40B4-BE49-F238E27FC236}">
                <a16:creationId xmlns:a16="http://schemas.microsoft.com/office/drawing/2014/main" id="{C5E93BDF-AC11-4AD0-BD4A-DC6B8D615B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714" t="30029" r="59825" b="40760"/>
          <a:stretch/>
        </p:blipFill>
        <p:spPr>
          <a:xfrm>
            <a:off x="6849374" y="2562044"/>
            <a:ext cx="4123426" cy="3140015"/>
          </a:xfrm>
        </p:spPr>
      </p:pic>
      <p:sp>
        <p:nvSpPr>
          <p:cNvPr id="6" name="TextBox 5">
            <a:extLst>
              <a:ext uri="{FF2B5EF4-FFF2-40B4-BE49-F238E27FC236}">
                <a16:creationId xmlns:a16="http://schemas.microsoft.com/office/drawing/2014/main" id="{475B36CC-4A30-4687-8F47-661D1AF68A5A}"/>
              </a:ext>
            </a:extLst>
          </p:cNvPr>
          <p:cNvSpPr txBox="1"/>
          <p:nvPr/>
        </p:nvSpPr>
        <p:spPr>
          <a:xfrm>
            <a:off x="964734" y="2330041"/>
            <a:ext cx="5796793" cy="646331"/>
          </a:xfrm>
          <a:prstGeom prst="rect">
            <a:avLst/>
          </a:prstGeom>
          <a:noFill/>
        </p:spPr>
        <p:txBody>
          <a:bodyPr wrap="square" rtlCol="0">
            <a:spAutoFit/>
          </a:bodyPr>
          <a:lstStyle/>
          <a:p>
            <a:endParaRPr lang="en-US" dirty="0"/>
          </a:p>
          <a:p>
            <a:endParaRPr lang="en-US" dirty="0"/>
          </a:p>
        </p:txBody>
      </p:sp>
      <p:sp>
        <p:nvSpPr>
          <p:cNvPr id="10" name="TextBox 9">
            <a:extLst>
              <a:ext uri="{FF2B5EF4-FFF2-40B4-BE49-F238E27FC236}">
                <a16:creationId xmlns:a16="http://schemas.microsoft.com/office/drawing/2014/main" id="{E9D5788D-8569-420C-9E52-57AB02C039BF}"/>
              </a:ext>
            </a:extLst>
          </p:cNvPr>
          <p:cNvSpPr txBox="1"/>
          <p:nvPr/>
        </p:nvSpPr>
        <p:spPr>
          <a:xfrm>
            <a:off x="724776" y="2399052"/>
            <a:ext cx="5796794" cy="124649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tx1"/>
                </a:solidFill>
                <a:effectLst/>
              </a:rPr>
              <a:t>Urban areas have more healthcare facilities than rural areas.</a:t>
            </a:r>
          </a:p>
          <a:p>
            <a:pPr marL="0" marR="0" lvl="0" indent="0" algn="l" defTabSz="914400" rtl="0" eaLnBrk="0" fontAlgn="base" latinLnBrk="0" hangingPunct="0">
              <a:lnSpc>
                <a:spcPct val="100000"/>
              </a:lnSpc>
              <a:spcBef>
                <a:spcPct val="0"/>
              </a:spcBef>
              <a:spcAft>
                <a:spcPct val="0"/>
              </a:spcAft>
              <a:buClrTx/>
              <a:buSzTx/>
              <a:tabLst/>
            </a:pPr>
            <a:r>
              <a:rPr kumimoji="0" lang="en-US" altLang="en-US" sz="1500" b="0" i="0" u="none" strike="noStrike" cap="none" normalizeH="0" baseline="0" dirty="0">
                <a:ln>
                  <a:noFill/>
                </a:ln>
                <a:solidFill>
                  <a:schemeClr val="tx1"/>
                </a:solidFill>
                <a:effectLst/>
              </a:rPr>
              <a:t>There is a disparity in healthcare accessibility between rural and urban areas. More investment may be needed in rural health facilities.</a:t>
            </a:r>
          </a:p>
          <a:p>
            <a:endParaRPr lang="en-US" sz="1500" dirty="0"/>
          </a:p>
        </p:txBody>
      </p:sp>
    </p:spTree>
    <p:extLst>
      <p:ext uri="{BB962C8B-B14F-4D97-AF65-F5344CB8AC3E}">
        <p14:creationId xmlns:p14="http://schemas.microsoft.com/office/powerpoint/2010/main" val="35853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1EE6-5069-40AD-BC44-F1201556C260}"/>
              </a:ext>
            </a:extLst>
          </p:cNvPr>
          <p:cNvSpPr>
            <a:spLocks noGrp="1"/>
          </p:cNvSpPr>
          <p:nvPr>
            <p:ph type="title"/>
          </p:nvPr>
        </p:nvSpPr>
        <p:spPr/>
        <p:txBody>
          <a:bodyPr/>
          <a:lstStyle/>
          <a:p>
            <a:r>
              <a:rPr lang="en-US" b="1" dirty="0"/>
              <a:t>FINDINGS &amp; VISUALIZATIONS</a:t>
            </a:r>
          </a:p>
        </p:txBody>
      </p:sp>
      <p:pic>
        <p:nvPicPr>
          <p:cNvPr id="5" name="Content Placeholder 4">
            <a:extLst>
              <a:ext uri="{FF2B5EF4-FFF2-40B4-BE49-F238E27FC236}">
                <a16:creationId xmlns:a16="http://schemas.microsoft.com/office/drawing/2014/main" id="{39034EF9-2C90-43F4-929E-860796A80C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380" t="25418" r="23903" b="42169"/>
          <a:stretch/>
        </p:blipFill>
        <p:spPr>
          <a:xfrm>
            <a:off x="6780363" y="2404689"/>
            <a:ext cx="4295954" cy="3375010"/>
          </a:xfrm>
        </p:spPr>
      </p:pic>
      <p:sp>
        <p:nvSpPr>
          <p:cNvPr id="10" name="TextBox 9">
            <a:extLst>
              <a:ext uri="{FF2B5EF4-FFF2-40B4-BE49-F238E27FC236}">
                <a16:creationId xmlns:a16="http://schemas.microsoft.com/office/drawing/2014/main" id="{CA7FD786-45ED-4068-9FE1-791F96C366DA}"/>
              </a:ext>
            </a:extLst>
          </p:cNvPr>
          <p:cNvSpPr txBox="1"/>
          <p:nvPr/>
        </p:nvSpPr>
        <p:spPr>
          <a:xfrm>
            <a:off x="879894" y="2404689"/>
            <a:ext cx="5216106"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500" i="0" u="none" strike="noStrike" cap="none" normalizeH="0" baseline="0" dirty="0">
                <a:ln>
                  <a:noFill/>
                </a:ln>
                <a:solidFill>
                  <a:schemeClr val="tx1"/>
                </a:solidFill>
                <a:effectLst/>
              </a:rPr>
              <a:t>Rural areas receive a larger share of funding compared to urban areas.</a:t>
            </a:r>
          </a:p>
          <a:p>
            <a:pPr marL="0" marR="0" lvl="0" indent="0" algn="l" defTabSz="914400" rtl="0" eaLnBrk="0" fontAlgn="base" latinLnBrk="0" hangingPunct="0">
              <a:lnSpc>
                <a:spcPct val="100000"/>
              </a:lnSpc>
              <a:spcBef>
                <a:spcPct val="0"/>
              </a:spcBef>
              <a:spcAft>
                <a:spcPct val="0"/>
              </a:spcAft>
              <a:buClrTx/>
              <a:buSzTx/>
              <a:tabLst/>
            </a:pPr>
            <a:r>
              <a:rPr kumimoji="0" lang="en-US" altLang="en-US" sz="1500" i="0" u="none" strike="noStrike" cap="none" normalizeH="0" baseline="0" dirty="0">
                <a:ln>
                  <a:noFill/>
                </a:ln>
                <a:solidFill>
                  <a:schemeClr val="tx1"/>
                </a:solidFill>
                <a:effectLst/>
              </a:rPr>
              <a:t>Urban areas get less funding despite having more healthcare facilities.</a:t>
            </a:r>
          </a:p>
        </p:txBody>
      </p:sp>
    </p:spTree>
    <p:extLst>
      <p:ext uri="{BB962C8B-B14F-4D97-AF65-F5344CB8AC3E}">
        <p14:creationId xmlns:p14="http://schemas.microsoft.com/office/powerpoint/2010/main" val="225488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1EE6-5069-40AD-BC44-F1201556C260}"/>
              </a:ext>
            </a:extLst>
          </p:cNvPr>
          <p:cNvSpPr>
            <a:spLocks noGrp="1"/>
          </p:cNvSpPr>
          <p:nvPr>
            <p:ph type="title"/>
          </p:nvPr>
        </p:nvSpPr>
        <p:spPr/>
        <p:txBody>
          <a:bodyPr/>
          <a:lstStyle/>
          <a:p>
            <a:r>
              <a:rPr lang="en-US" b="1" dirty="0"/>
              <a:t>FINDINGS &amp; VISUALIZATIONS</a:t>
            </a:r>
          </a:p>
        </p:txBody>
      </p:sp>
      <p:pic>
        <p:nvPicPr>
          <p:cNvPr id="5" name="Content Placeholder 4">
            <a:extLst>
              <a:ext uri="{FF2B5EF4-FFF2-40B4-BE49-F238E27FC236}">
                <a16:creationId xmlns:a16="http://schemas.microsoft.com/office/drawing/2014/main" id="{DA7D7534-B9C1-403E-9C38-CDFD5D1E2ED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47" t="59481" r="78195" b="11820"/>
          <a:stretch/>
        </p:blipFill>
        <p:spPr>
          <a:xfrm>
            <a:off x="6780362" y="2467154"/>
            <a:ext cx="4218317" cy="3347049"/>
          </a:xfrm>
        </p:spPr>
      </p:pic>
      <p:sp>
        <p:nvSpPr>
          <p:cNvPr id="7" name="TextBox 6">
            <a:extLst>
              <a:ext uri="{FF2B5EF4-FFF2-40B4-BE49-F238E27FC236}">
                <a16:creationId xmlns:a16="http://schemas.microsoft.com/office/drawing/2014/main" id="{1234C989-6B7D-45F6-AD90-DEAB4ED7608E}"/>
              </a:ext>
            </a:extLst>
          </p:cNvPr>
          <p:cNvSpPr txBox="1"/>
          <p:nvPr/>
        </p:nvSpPr>
        <p:spPr>
          <a:xfrm>
            <a:off x="810883" y="2467154"/>
            <a:ext cx="5434642" cy="1246495"/>
          </a:xfrm>
          <a:prstGeom prst="rect">
            <a:avLst/>
          </a:prstGeom>
          <a:noFill/>
        </p:spPr>
        <p:txBody>
          <a:bodyPr wrap="square">
            <a:spAutoFit/>
          </a:bodyPr>
          <a:lstStyle/>
          <a:p>
            <a:r>
              <a:rPr lang="en-US" sz="1500" dirty="0"/>
              <a:t>There is a fluctuating pattern in funding received concerning emergency response time.</a:t>
            </a:r>
          </a:p>
          <a:p>
            <a:r>
              <a:rPr lang="en-US" sz="1500" dirty="0"/>
              <a:t>This suggests that funding alone is not enough to improve emergency response times. Other factors, such as infrastructure and staffing, might play a role.</a:t>
            </a:r>
          </a:p>
        </p:txBody>
      </p:sp>
    </p:spTree>
    <p:extLst>
      <p:ext uri="{BB962C8B-B14F-4D97-AF65-F5344CB8AC3E}">
        <p14:creationId xmlns:p14="http://schemas.microsoft.com/office/powerpoint/2010/main" val="1120622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1362</TotalTime>
  <Words>1093</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 Boardroom</vt:lpstr>
      <vt:lpstr>UNRAVELING THE CHALLENGES OF HEALTHCARE ACCESSIBILITY IN AFRICA</vt:lpstr>
      <vt:lpstr>OUTLINE</vt:lpstr>
      <vt:lpstr>INTRODUCTION</vt:lpstr>
      <vt:lpstr>PROJECT OBJECTIVES</vt:lpstr>
      <vt:lpstr>DATA OVERVIEW</vt:lpstr>
      <vt:lpstr>KEY BUSINESS QUESTIONS</vt:lpstr>
      <vt:lpstr>FINDINGS &amp; VISUALIZATIONS</vt:lpstr>
      <vt:lpstr>FINDINGS &amp; VISUALIZATIONS</vt:lpstr>
      <vt:lpstr>FINDINGS &amp; VISUALIZATIONS</vt:lpstr>
      <vt:lpstr>FINDINGS &amp; VISUALIZATIONS</vt:lpstr>
      <vt:lpstr>INSIGHTS</vt:lpstr>
      <vt:lpstr>RECOMMENDATIONS</vt:lpstr>
      <vt:lpstr>RECOMMENDATIONS</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Unraveling the Challenges of Healthcare Accessibility in Africa</dc:title>
  <dc:creator>HP</dc:creator>
  <cp:lastModifiedBy>Uzor Ugoala</cp:lastModifiedBy>
  <cp:revision>39</cp:revision>
  <dcterms:created xsi:type="dcterms:W3CDTF">2025-03-19T07:15:41Z</dcterms:created>
  <dcterms:modified xsi:type="dcterms:W3CDTF">2025-03-30T21:50:55Z</dcterms:modified>
</cp:coreProperties>
</file>