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61" r:id="rId2"/>
    <p:sldId id="257" r:id="rId3"/>
    <p:sldId id="258" r:id="rId4"/>
    <p:sldId id="260" r:id="rId5"/>
    <p:sldId id="259"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C22C01-1F1E-42FF-ACA6-F0570134A30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BADA36E-AF0B-4147-B29C-4555CC10F874}">
      <dgm:prSet/>
      <dgm:spPr/>
      <dgm:t>
        <a:bodyPr/>
        <a:lstStyle/>
        <a:p>
          <a:pPr>
            <a:lnSpc>
              <a:spcPct val="100000"/>
            </a:lnSpc>
          </a:pPr>
          <a:r>
            <a:rPr lang="en-US"/>
            <a:t>Investigate the source of data collection to reduce missing data.</a:t>
          </a:r>
        </a:p>
      </dgm:t>
    </dgm:pt>
    <dgm:pt modelId="{E6FDDE1A-8B67-45FB-B494-953884435B9E}" type="parTrans" cxnId="{45A54B67-28ED-424B-9F15-EB4CBEBB93F5}">
      <dgm:prSet/>
      <dgm:spPr/>
      <dgm:t>
        <a:bodyPr/>
        <a:lstStyle/>
        <a:p>
          <a:endParaRPr lang="en-US"/>
        </a:p>
      </dgm:t>
    </dgm:pt>
    <dgm:pt modelId="{8F9D2D7E-6D0B-44E3-9846-94972A555647}" type="sibTrans" cxnId="{45A54B67-28ED-424B-9F15-EB4CBEBB93F5}">
      <dgm:prSet/>
      <dgm:spPr/>
      <dgm:t>
        <a:bodyPr/>
        <a:lstStyle/>
        <a:p>
          <a:endParaRPr lang="en-US"/>
        </a:p>
      </dgm:t>
    </dgm:pt>
    <dgm:pt modelId="{3377FE9F-AAFE-481C-92EB-44695F324EB0}">
      <dgm:prSet/>
      <dgm:spPr/>
      <dgm:t>
        <a:bodyPr/>
        <a:lstStyle/>
        <a:p>
          <a:pPr>
            <a:lnSpc>
              <a:spcPct val="100000"/>
            </a:lnSpc>
          </a:pPr>
          <a:r>
            <a:rPr lang="en-US"/>
            <a:t>Explore the earliest movement column to see how it affects customer satisfaction.</a:t>
          </a:r>
        </a:p>
      </dgm:t>
    </dgm:pt>
    <dgm:pt modelId="{7049E696-6812-483A-943E-971F8FDC2D2A}" type="parTrans" cxnId="{CE40CABE-5863-403E-981A-84DB2E76849C}">
      <dgm:prSet/>
      <dgm:spPr/>
      <dgm:t>
        <a:bodyPr/>
        <a:lstStyle/>
        <a:p>
          <a:endParaRPr lang="en-US"/>
        </a:p>
      </dgm:t>
    </dgm:pt>
    <dgm:pt modelId="{E4756283-5982-418C-A20C-F804933E1EBF}" type="sibTrans" cxnId="{CE40CABE-5863-403E-981A-84DB2E76849C}">
      <dgm:prSet/>
      <dgm:spPr/>
      <dgm:t>
        <a:bodyPr/>
        <a:lstStyle/>
        <a:p>
          <a:endParaRPr lang="en-US"/>
        </a:p>
      </dgm:t>
    </dgm:pt>
    <dgm:pt modelId="{A23D1BF6-5A5E-4DFA-A232-7D73CFD32C38}">
      <dgm:prSet/>
      <dgm:spPr/>
      <dgm:t>
        <a:bodyPr/>
        <a:lstStyle/>
        <a:p>
          <a:pPr>
            <a:lnSpc>
              <a:spcPct val="100000"/>
            </a:lnSpc>
          </a:pPr>
          <a:r>
            <a:rPr lang="en-US"/>
            <a:t>Investigate reason for withdrawals of applications.</a:t>
          </a:r>
        </a:p>
      </dgm:t>
    </dgm:pt>
    <dgm:pt modelId="{0E1A293C-E115-4B41-9F50-A32B09C9FF08}" type="parTrans" cxnId="{C7BEFF83-956F-494B-A660-0BDF4C821F96}">
      <dgm:prSet/>
      <dgm:spPr/>
      <dgm:t>
        <a:bodyPr/>
        <a:lstStyle/>
        <a:p>
          <a:endParaRPr lang="en-US"/>
        </a:p>
      </dgm:t>
    </dgm:pt>
    <dgm:pt modelId="{9254E7AC-4D12-4D77-8CB0-A2E379F19386}" type="sibTrans" cxnId="{C7BEFF83-956F-494B-A660-0BDF4C821F96}">
      <dgm:prSet/>
      <dgm:spPr/>
      <dgm:t>
        <a:bodyPr/>
        <a:lstStyle/>
        <a:p>
          <a:endParaRPr lang="en-US"/>
        </a:p>
      </dgm:t>
    </dgm:pt>
    <dgm:pt modelId="{FDB6412C-3253-475A-85A8-9B42633F1BFE}">
      <dgm:prSet/>
      <dgm:spPr/>
      <dgm:t>
        <a:bodyPr/>
        <a:lstStyle/>
        <a:p>
          <a:pPr>
            <a:lnSpc>
              <a:spcPct val="100000"/>
            </a:lnSpc>
          </a:pPr>
          <a:r>
            <a:rPr lang="en-US" dirty="0"/>
            <a:t>Conduct a Geospatial Analysis to see the distribution of movement of animals across the United Kingdom.</a:t>
          </a:r>
        </a:p>
      </dgm:t>
    </dgm:pt>
    <dgm:pt modelId="{D71A953F-4372-42BC-84EE-B365DF8AF700}" type="parTrans" cxnId="{77D6908C-A8CD-4DA6-A978-DD1E3E1AFD4D}">
      <dgm:prSet/>
      <dgm:spPr/>
      <dgm:t>
        <a:bodyPr/>
        <a:lstStyle/>
        <a:p>
          <a:endParaRPr lang="en-US"/>
        </a:p>
      </dgm:t>
    </dgm:pt>
    <dgm:pt modelId="{C5B0A834-2DE4-4036-8A96-E8A97F49E251}" type="sibTrans" cxnId="{77D6908C-A8CD-4DA6-A978-DD1E3E1AFD4D}">
      <dgm:prSet/>
      <dgm:spPr/>
      <dgm:t>
        <a:bodyPr/>
        <a:lstStyle/>
        <a:p>
          <a:endParaRPr lang="en-US"/>
        </a:p>
      </dgm:t>
    </dgm:pt>
    <dgm:pt modelId="{CAEF19E6-4782-469F-B0DA-F7BD5956F0C6}">
      <dgm:prSet/>
      <dgm:spPr/>
      <dgm:t>
        <a:bodyPr/>
        <a:lstStyle/>
        <a:p>
          <a:pPr>
            <a:lnSpc>
              <a:spcPct val="100000"/>
            </a:lnSpc>
          </a:pPr>
          <a:r>
            <a:rPr lang="en-US"/>
            <a:t>Investigate the movement trend against climate/weather change.</a:t>
          </a:r>
        </a:p>
      </dgm:t>
    </dgm:pt>
    <dgm:pt modelId="{56B032E6-719E-4C23-80C2-9E768897A9B6}" type="parTrans" cxnId="{1F0B9BD5-4232-4C0C-B3B7-4A9EECC04108}">
      <dgm:prSet/>
      <dgm:spPr/>
      <dgm:t>
        <a:bodyPr/>
        <a:lstStyle/>
        <a:p>
          <a:endParaRPr lang="en-US"/>
        </a:p>
      </dgm:t>
    </dgm:pt>
    <dgm:pt modelId="{C631FAF5-AA3C-4F5E-A311-275C6810CEBD}" type="sibTrans" cxnId="{1F0B9BD5-4232-4C0C-B3B7-4A9EECC04108}">
      <dgm:prSet/>
      <dgm:spPr/>
      <dgm:t>
        <a:bodyPr/>
        <a:lstStyle/>
        <a:p>
          <a:endParaRPr lang="en-US"/>
        </a:p>
      </dgm:t>
    </dgm:pt>
    <dgm:pt modelId="{4FCEE442-33A8-4E00-8152-4F2ABE70364C}">
      <dgm:prSet/>
      <dgm:spPr/>
      <dgm:t>
        <a:bodyPr/>
        <a:lstStyle/>
        <a:p>
          <a:pPr>
            <a:lnSpc>
              <a:spcPct val="100000"/>
            </a:lnSpc>
          </a:pPr>
          <a:r>
            <a:rPr lang="en-US" dirty="0"/>
            <a:t>Investigate the average time it takes to get an approval thereby providing the customer with an expected date of approval at the point of application.</a:t>
          </a:r>
        </a:p>
      </dgm:t>
    </dgm:pt>
    <dgm:pt modelId="{271E7455-9D63-46E5-AF1C-1FA429255AA6}" type="parTrans" cxnId="{0C2004BF-C2B4-4C11-8F5F-08C36CF91393}">
      <dgm:prSet/>
      <dgm:spPr/>
      <dgm:t>
        <a:bodyPr/>
        <a:lstStyle/>
        <a:p>
          <a:endParaRPr lang="en-US"/>
        </a:p>
      </dgm:t>
    </dgm:pt>
    <dgm:pt modelId="{FFF7B05D-B94F-4C74-9B21-DEE4D2E91804}" type="sibTrans" cxnId="{0C2004BF-C2B4-4C11-8F5F-08C36CF91393}">
      <dgm:prSet/>
      <dgm:spPr/>
      <dgm:t>
        <a:bodyPr/>
        <a:lstStyle/>
        <a:p>
          <a:endParaRPr lang="en-US"/>
        </a:p>
      </dgm:t>
    </dgm:pt>
    <dgm:pt modelId="{267BC320-B2E5-483C-B35C-3E575D6CEAE7}" type="pres">
      <dgm:prSet presAssocID="{6AC22C01-1F1E-42FF-ACA6-F0570134A30E}" presName="root" presStyleCnt="0">
        <dgm:presLayoutVars>
          <dgm:dir/>
          <dgm:resizeHandles val="exact"/>
        </dgm:presLayoutVars>
      </dgm:prSet>
      <dgm:spPr/>
    </dgm:pt>
    <dgm:pt modelId="{595B691D-F70A-4AA7-A928-9A43D811E533}" type="pres">
      <dgm:prSet presAssocID="{EBADA36E-AF0B-4147-B29C-4555CC10F874}" presName="compNode" presStyleCnt="0"/>
      <dgm:spPr/>
    </dgm:pt>
    <dgm:pt modelId="{CB937EEF-8303-4B67-A69B-3C36293243CB}" type="pres">
      <dgm:prSet presAssocID="{EBADA36E-AF0B-4147-B29C-4555CC10F87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88B81FFE-966B-43DE-B010-DB14FDA0E894}" type="pres">
      <dgm:prSet presAssocID="{EBADA36E-AF0B-4147-B29C-4555CC10F874}" presName="spaceRect" presStyleCnt="0"/>
      <dgm:spPr/>
    </dgm:pt>
    <dgm:pt modelId="{CFFA9626-A637-4F14-A7AA-1DF5D32D0070}" type="pres">
      <dgm:prSet presAssocID="{EBADA36E-AF0B-4147-B29C-4555CC10F874}" presName="textRect" presStyleLbl="revTx" presStyleIdx="0" presStyleCnt="6">
        <dgm:presLayoutVars>
          <dgm:chMax val="1"/>
          <dgm:chPref val="1"/>
        </dgm:presLayoutVars>
      </dgm:prSet>
      <dgm:spPr/>
    </dgm:pt>
    <dgm:pt modelId="{F6388747-A382-47C7-B785-7FA24380A91A}" type="pres">
      <dgm:prSet presAssocID="{8F9D2D7E-6D0B-44E3-9846-94972A555647}" presName="sibTrans" presStyleCnt="0"/>
      <dgm:spPr/>
    </dgm:pt>
    <dgm:pt modelId="{2717B1D9-4875-44CD-8DD7-F292243E8951}" type="pres">
      <dgm:prSet presAssocID="{3377FE9F-AAFE-481C-92EB-44695F324EB0}" presName="compNode" presStyleCnt="0"/>
      <dgm:spPr/>
    </dgm:pt>
    <dgm:pt modelId="{715BA335-2BAD-4062-94FD-D07FAE0BC87A}" type="pres">
      <dgm:prSet presAssocID="{3377FE9F-AAFE-481C-92EB-44695F324EB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fer"/>
        </a:ext>
      </dgm:extLst>
    </dgm:pt>
    <dgm:pt modelId="{4B9D1F95-5655-450B-ADDA-6A93BD0F7A3B}" type="pres">
      <dgm:prSet presAssocID="{3377FE9F-AAFE-481C-92EB-44695F324EB0}" presName="spaceRect" presStyleCnt="0"/>
      <dgm:spPr/>
    </dgm:pt>
    <dgm:pt modelId="{CBF87D0E-11D2-4BC2-8C07-1F21FC0E7241}" type="pres">
      <dgm:prSet presAssocID="{3377FE9F-AAFE-481C-92EB-44695F324EB0}" presName="textRect" presStyleLbl="revTx" presStyleIdx="1" presStyleCnt="6">
        <dgm:presLayoutVars>
          <dgm:chMax val="1"/>
          <dgm:chPref val="1"/>
        </dgm:presLayoutVars>
      </dgm:prSet>
      <dgm:spPr/>
    </dgm:pt>
    <dgm:pt modelId="{FF5F3BC3-CA32-4A53-B0BE-A020B2F4FC67}" type="pres">
      <dgm:prSet presAssocID="{E4756283-5982-418C-A20C-F804933E1EBF}" presName="sibTrans" presStyleCnt="0"/>
      <dgm:spPr/>
    </dgm:pt>
    <dgm:pt modelId="{E959BE47-7EAF-4986-A360-8B34D32337CB}" type="pres">
      <dgm:prSet presAssocID="{A23D1BF6-5A5E-4DFA-A232-7D73CFD32C38}" presName="compNode" presStyleCnt="0"/>
      <dgm:spPr/>
    </dgm:pt>
    <dgm:pt modelId="{D3BDA49A-6D46-420E-9BF1-68FC70830F54}" type="pres">
      <dgm:prSet presAssocID="{A23D1BF6-5A5E-4DFA-A232-7D73CFD32C3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tective"/>
        </a:ext>
      </dgm:extLst>
    </dgm:pt>
    <dgm:pt modelId="{72D3FA6A-A373-4C51-8504-2E666BE0B038}" type="pres">
      <dgm:prSet presAssocID="{A23D1BF6-5A5E-4DFA-A232-7D73CFD32C38}" presName="spaceRect" presStyleCnt="0"/>
      <dgm:spPr/>
    </dgm:pt>
    <dgm:pt modelId="{60224B2C-AE76-4588-9DE2-92248AAB169B}" type="pres">
      <dgm:prSet presAssocID="{A23D1BF6-5A5E-4DFA-A232-7D73CFD32C38}" presName="textRect" presStyleLbl="revTx" presStyleIdx="2" presStyleCnt="6">
        <dgm:presLayoutVars>
          <dgm:chMax val="1"/>
          <dgm:chPref val="1"/>
        </dgm:presLayoutVars>
      </dgm:prSet>
      <dgm:spPr/>
    </dgm:pt>
    <dgm:pt modelId="{776A5704-201C-41F2-8E28-9432790A2630}" type="pres">
      <dgm:prSet presAssocID="{9254E7AC-4D12-4D77-8CB0-A2E379F19386}" presName="sibTrans" presStyleCnt="0"/>
      <dgm:spPr/>
    </dgm:pt>
    <dgm:pt modelId="{D2E17865-806E-4A22-90A9-81F3127008A0}" type="pres">
      <dgm:prSet presAssocID="{FDB6412C-3253-475A-85A8-9B42633F1BFE}" presName="compNode" presStyleCnt="0"/>
      <dgm:spPr/>
    </dgm:pt>
    <dgm:pt modelId="{B3764305-851C-4A4D-A5ED-9F0CE27E7446}" type="pres">
      <dgm:prSet presAssocID="{FDB6412C-3253-475A-85A8-9B42633F1B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p with pin"/>
        </a:ext>
      </dgm:extLst>
    </dgm:pt>
    <dgm:pt modelId="{D7DB9866-1373-40C5-AD53-B030EBF80428}" type="pres">
      <dgm:prSet presAssocID="{FDB6412C-3253-475A-85A8-9B42633F1BFE}" presName="spaceRect" presStyleCnt="0"/>
      <dgm:spPr/>
    </dgm:pt>
    <dgm:pt modelId="{EA342FCC-D331-4F85-B53E-F419C8091561}" type="pres">
      <dgm:prSet presAssocID="{FDB6412C-3253-475A-85A8-9B42633F1BFE}" presName="textRect" presStyleLbl="revTx" presStyleIdx="3" presStyleCnt="6">
        <dgm:presLayoutVars>
          <dgm:chMax val="1"/>
          <dgm:chPref val="1"/>
        </dgm:presLayoutVars>
      </dgm:prSet>
      <dgm:spPr/>
    </dgm:pt>
    <dgm:pt modelId="{D37B72DF-39D8-417A-826F-3A9025C84752}" type="pres">
      <dgm:prSet presAssocID="{C5B0A834-2DE4-4036-8A96-E8A97F49E251}" presName="sibTrans" presStyleCnt="0"/>
      <dgm:spPr/>
    </dgm:pt>
    <dgm:pt modelId="{0140F397-98D8-4F58-83E0-E5E02E988A9A}" type="pres">
      <dgm:prSet presAssocID="{CAEF19E6-4782-469F-B0DA-F7BD5956F0C6}" presName="compNode" presStyleCnt="0"/>
      <dgm:spPr/>
    </dgm:pt>
    <dgm:pt modelId="{C3280244-7FFC-47AC-B2DD-B173D8B297E5}" type="pres">
      <dgm:prSet presAssocID="{CAEF19E6-4782-469F-B0DA-F7BD5956F0C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rmometer"/>
        </a:ext>
      </dgm:extLst>
    </dgm:pt>
    <dgm:pt modelId="{8EBF3F84-FC4A-494B-9F8D-55A08F92FDC8}" type="pres">
      <dgm:prSet presAssocID="{CAEF19E6-4782-469F-B0DA-F7BD5956F0C6}" presName="spaceRect" presStyleCnt="0"/>
      <dgm:spPr/>
    </dgm:pt>
    <dgm:pt modelId="{9228C303-8792-47D1-A63F-C80E1B973E3C}" type="pres">
      <dgm:prSet presAssocID="{CAEF19E6-4782-469F-B0DA-F7BD5956F0C6}" presName="textRect" presStyleLbl="revTx" presStyleIdx="4" presStyleCnt="6">
        <dgm:presLayoutVars>
          <dgm:chMax val="1"/>
          <dgm:chPref val="1"/>
        </dgm:presLayoutVars>
      </dgm:prSet>
      <dgm:spPr/>
    </dgm:pt>
    <dgm:pt modelId="{058136AB-A395-419C-8E41-53827451E2FA}" type="pres">
      <dgm:prSet presAssocID="{C631FAF5-AA3C-4F5E-A311-275C6810CEBD}" presName="sibTrans" presStyleCnt="0"/>
      <dgm:spPr/>
    </dgm:pt>
    <dgm:pt modelId="{4789C9F1-05A3-47E8-B54B-769C060A3398}" type="pres">
      <dgm:prSet presAssocID="{4FCEE442-33A8-4E00-8152-4F2ABE70364C}" presName="compNode" presStyleCnt="0"/>
      <dgm:spPr/>
    </dgm:pt>
    <dgm:pt modelId="{28F2D150-759D-471D-9653-003642734546}" type="pres">
      <dgm:prSet presAssocID="{4FCEE442-33A8-4E00-8152-4F2ABE7036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opwatch"/>
        </a:ext>
      </dgm:extLst>
    </dgm:pt>
    <dgm:pt modelId="{3499EC8A-C798-4ABA-85ED-1F8433C9C33F}" type="pres">
      <dgm:prSet presAssocID="{4FCEE442-33A8-4E00-8152-4F2ABE70364C}" presName="spaceRect" presStyleCnt="0"/>
      <dgm:spPr/>
    </dgm:pt>
    <dgm:pt modelId="{E38837C3-1F60-402B-B71A-3E58AB0C03B0}" type="pres">
      <dgm:prSet presAssocID="{4FCEE442-33A8-4E00-8152-4F2ABE70364C}" presName="textRect" presStyleLbl="revTx" presStyleIdx="5" presStyleCnt="6">
        <dgm:presLayoutVars>
          <dgm:chMax val="1"/>
          <dgm:chPref val="1"/>
        </dgm:presLayoutVars>
      </dgm:prSet>
      <dgm:spPr/>
    </dgm:pt>
  </dgm:ptLst>
  <dgm:cxnLst>
    <dgm:cxn modelId="{6739D208-4E63-4F39-87ED-0CAC7176BCF8}" type="presOf" srcId="{A23D1BF6-5A5E-4DFA-A232-7D73CFD32C38}" destId="{60224B2C-AE76-4588-9DE2-92248AAB169B}" srcOrd="0" destOrd="0" presId="urn:microsoft.com/office/officeart/2018/2/layout/IconLabelList"/>
    <dgm:cxn modelId="{45A54B67-28ED-424B-9F15-EB4CBEBB93F5}" srcId="{6AC22C01-1F1E-42FF-ACA6-F0570134A30E}" destId="{EBADA36E-AF0B-4147-B29C-4555CC10F874}" srcOrd="0" destOrd="0" parTransId="{E6FDDE1A-8B67-45FB-B494-953884435B9E}" sibTransId="{8F9D2D7E-6D0B-44E3-9846-94972A555647}"/>
    <dgm:cxn modelId="{41480C50-5840-4E6C-ADA5-FEE27966E442}" type="presOf" srcId="{FDB6412C-3253-475A-85A8-9B42633F1BFE}" destId="{EA342FCC-D331-4F85-B53E-F419C8091561}" srcOrd="0" destOrd="0" presId="urn:microsoft.com/office/officeart/2018/2/layout/IconLabelList"/>
    <dgm:cxn modelId="{C7BEFF83-956F-494B-A660-0BDF4C821F96}" srcId="{6AC22C01-1F1E-42FF-ACA6-F0570134A30E}" destId="{A23D1BF6-5A5E-4DFA-A232-7D73CFD32C38}" srcOrd="2" destOrd="0" parTransId="{0E1A293C-E115-4B41-9F50-A32B09C9FF08}" sibTransId="{9254E7AC-4D12-4D77-8CB0-A2E379F19386}"/>
    <dgm:cxn modelId="{AA08E188-7D13-41C2-A500-E4D2F04E49EB}" type="presOf" srcId="{3377FE9F-AAFE-481C-92EB-44695F324EB0}" destId="{CBF87D0E-11D2-4BC2-8C07-1F21FC0E7241}" srcOrd="0" destOrd="0" presId="urn:microsoft.com/office/officeart/2018/2/layout/IconLabelList"/>
    <dgm:cxn modelId="{77D6908C-A8CD-4DA6-A978-DD1E3E1AFD4D}" srcId="{6AC22C01-1F1E-42FF-ACA6-F0570134A30E}" destId="{FDB6412C-3253-475A-85A8-9B42633F1BFE}" srcOrd="3" destOrd="0" parTransId="{D71A953F-4372-42BC-84EE-B365DF8AF700}" sibTransId="{C5B0A834-2DE4-4036-8A96-E8A97F49E251}"/>
    <dgm:cxn modelId="{3CC51CAD-18A7-4192-A4EE-9AC8A0DEE05E}" type="presOf" srcId="{6AC22C01-1F1E-42FF-ACA6-F0570134A30E}" destId="{267BC320-B2E5-483C-B35C-3E575D6CEAE7}" srcOrd="0" destOrd="0" presId="urn:microsoft.com/office/officeart/2018/2/layout/IconLabelList"/>
    <dgm:cxn modelId="{CE40CABE-5863-403E-981A-84DB2E76849C}" srcId="{6AC22C01-1F1E-42FF-ACA6-F0570134A30E}" destId="{3377FE9F-AAFE-481C-92EB-44695F324EB0}" srcOrd="1" destOrd="0" parTransId="{7049E696-6812-483A-943E-971F8FDC2D2A}" sibTransId="{E4756283-5982-418C-A20C-F804933E1EBF}"/>
    <dgm:cxn modelId="{0C2004BF-C2B4-4C11-8F5F-08C36CF91393}" srcId="{6AC22C01-1F1E-42FF-ACA6-F0570134A30E}" destId="{4FCEE442-33A8-4E00-8152-4F2ABE70364C}" srcOrd="5" destOrd="0" parTransId="{271E7455-9D63-46E5-AF1C-1FA429255AA6}" sibTransId="{FFF7B05D-B94F-4C74-9B21-DEE4D2E91804}"/>
    <dgm:cxn modelId="{2494F5C3-A754-4017-9AA1-350602676946}" type="presOf" srcId="{CAEF19E6-4782-469F-B0DA-F7BD5956F0C6}" destId="{9228C303-8792-47D1-A63F-C80E1B973E3C}" srcOrd="0" destOrd="0" presId="urn:microsoft.com/office/officeart/2018/2/layout/IconLabelList"/>
    <dgm:cxn modelId="{A37BB2C9-51FA-4495-9D40-F0F38A950731}" type="presOf" srcId="{EBADA36E-AF0B-4147-B29C-4555CC10F874}" destId="{CFFA9626-A637-4F14-A7AA-1DF5D32D0070}" srcOrd="0" destOrd="0" presId="urn:microsoft.com/office/officeart/2018/2/layout/IconLabelList"/>
    <dgm:cxn modelId="{1F0B9BD5-4232-4C0C-B3B7-4A9EECC04108}" srcId="{6AC22C01-1F1E-42FF-ACA6-F0570134A30E}" destId="{CAEF19E6-4782-469F-B0DA-F7BD5956F0C6}" srcOrd="4" destOrd="0" parTransId="{56B032E6-719E-4C23-80C2-9E768897A9B6}" sibTransId="{C631FAF5-AA3C-4F5E-A311-275C6810CEBD}"/>
    <dgm:cxn modelId="{A047C9D5-F231-4244-A04D-0C27A31FB279}" type="presOf" srcId="{4FCEE442-33A8-4E00-8152-4F2ABE70364C}" destId="{E38837C3-1F60-402B-B71A-3E58AB0C03B0}" srcOrd="0" destOrd="0" presId="urn:microsoft.com/office/officeart/2018/2/layout/IconLabelList"/>
    <dgm:cxn modelId="{B76BABD5-A016-4734-AAD1-3BE95241A6D4}" type="presParOf" srcId="{267BC320-B2E5-483C-B35C-3E575D6CEAE7}" destId="{595B691D-F70A-4AA7-A928-9A43D811E533}" srcOrd="0" destOrd="0" presId="urn:microsoft.com/office/officeart/2018/2/layout/IconLabelList"/>
    <dgm:cxn modelId="{973CE1D4-D2CF-41D4-B16E-786C583B9517}" type="presParOf" srcId="{595B691D-F70A-4AA7-A928-9A43D811E533}" destId="{CB937EEF-8303-4B67-A69B-3C36293243CB}" srcOrd="0" destOrd="0" presId="urn:microsoft.com/office/officeart/2018/2/layout/IconLabelList"/>
    <dgm:cxn modelId="{A3CDEC89-4BE6-4CCF-9834-CBEBE7045D83}" type="presParOf" srcId="{595B691D-F70A-4AA7-A928-9A43D811E533}" destId="{88B81FFE-966B-43DE-B010-DB14FDA0E894}" srcOrd="1" destOrd="0" presId="urn:microsoft.com/office/officeart/2018/2/layout/IconLabelList"/>
    <dgm:cxn modelId="{78548F4D-8B52-47DE-834F-200DBEDEBF26}" type="presParOf" srcId="{595B691D-F70A-4AA7-A928-9A43D811E533}" destId="{CFFA9626-A637-4F14-A7AA-1DF5D32D0070}" srcOrd="2" destOrd="0" presId="urn:microsoft.com/office/officeart/2018/2/layout/IconLabelList"/>
    <dgm:cxn modelId="{1647394B-6F2C-40FC-8C63-33C45112FD26}" type="presParOf" srcId="{267BC320-B2E5-483C-B35C-3E575D6CEAE7}" destId="{F6388747-A382-47C7-B785-7FA24380A91A}" srcOrd="1" destOrd="0" presId="urn:microsoft.com/office/officeart/2018/2/layout/IconLabelList"/>
    <dgm:cxn modelId="{08FE8584-A50F-4B7A-A559-3F377C22618E}" type="presParOf" srcId="{267BC320-B2E5-483C-B35C-3E575D6CEAE7}" destId="{2717B1D9-4875-44CD-8DD7-F292243E8951}" srcOrd="2" destOrd="0" presId="urn:microsoft.com/office/officeart/2018/2/layout/IconLabelList"/>
    <dgm:cxn modelId="{1E17DF64-A533-4D7D-9F1D-F9461C8C4CCA}" type="presParOf" srcId="{2717B1D9-4875-44CD-8DD7-F292243E8951}" destId="{715BA335-2BAD-4062-94FD-D07FAE0BC87A}" srcOrd="0" destOrd="0" presId="urn:microsoft.com/office/officeart/2018/2/layout/IconLabelList"/>
    <dgm:cxn modelId="{BCA78C05-8BD0-44D8-BA6D-0A13A7198B7F}" type="presParOf" srcId="{2717B1D9-4875-44CD-8DD7-F292243E8951}" destId="{4B9D1F95-5655-450B-ADDA-6A93BD0F7A3B}" srcOrd="1" destOrd="0" presId="urn:microsoft.com/office/officeart/2018/2/layout/IconLabelList"/>
    <dgm:cxn modelId="{CC0A58F3-75F6-45E0-A10A-B70D4E517A4E}" type="presParOf" srcId="{2717B1D9-4875-44CD-8DD7-F292243E8951}" destId="{CBF87D0E-11D2-4BC2-8C07-1F21FC0E7241}" srcOrd="2" destOrd="0" presId="urn:microsoft.com/office/officeart/2018/2/layout/IconLabelList"/>
    <dgm:cxn modelId="{093B5F67-31EB-4B79-851D-09E514FA8997}" type="presParOf" srcId="{267BC320-B2E5-483C-B35C-3E575D6CEAE7}" destId="{FF5F3BC3-CA32-4A53-B0BE-A020B2F4FC67}" srcOrd="3" destOrd="0" presId="urn:microsoft.com/office/officeart/2018/2/layout/IconLabelList"/>
    <dgm:cxn modelId="{A40FE228-E35D-4067-8863-8DCD6EE635ED}" type="presParOf" srcId="{267BC320-B2E5-483C-B35C-3E575D6CEAE7}" destId="{E959BE47-7EAF-4986-A360-8B34D32337CB}" srcOrd="4" destOrd="0" presId="urn:microsoft.com/office/officeart/2018/2/layout/IconLabelList"/>
    <dgm:cxn modelId="{32B5F526-53A5-48F4-BAB7-2C583BF2FBF1}" type="presParOf" srcId="{E959BE47-7EAF-4986-A360-8B34D32337CB}" destId="{D3BDA49A-6D46-420E-9BF1-68FC70830F54}" srcOrd="0" destOrd="0" presId="urn:microsoft.com/office/officeart/2018/2/layout/IconLabelList"/>
    <dgm:cxn modelId="{263469D8-6BAD-42FA-964B-85F6B07ACA7C}" type="presParOf" srcId="{E959BE47-7EAF-4986-A360-8B34D32337CB}" destId="{72D3FA6A-A373-4C51-8504-2E666BE0B038}" srcOrd="1" destOrd="0" presId="urn:microsoft.com/office/officeart/2018/2/layout/IconLabelList"/>
    <dgm:cxn modelId="{1CB7294A-2BB2-4DB1-98A1-6556EEEB4832}" type="presParOf" srcId="{E959BE47-7EAF-4986-A360-8B34D32337CB}" destId="{60224B2C-AE76-4588-9DE2-92248AAB169B}" srcOrd="2" destOrd="0" presId="urn:microsoft.com/office/officeart/2018/2/layout/IconLabelList"/>
    <dgm:cxn modelId="{56B2776E-D018-400B-AF94-CB96EB39956D}" type="presParOf" srcId="{267BC320-B2E5-483C-B35C-3E575D6CEAE7}" destId="{776A5704-201C-41F2-8E28-9432790A2630}" srcOrd="5" destOrd="0" presId="urn:microsoft.com/office/officeart/2018/2/layout/IconLabelList"/>
    <dgm:cxn modelId="{F6791E0D-6754-4587-8C48-C1DF2B04F9E1}" type="presParOf" srcId="{267BC320-B2E5-483C-B35C-3E575D6CEAE7}" destId="{D2E17865-806E-4A22-90A9-81F3127008A0}" srcOrd="6" destOrd="0" presId="urn:microsoft.com/office/officeart/2018/2/layout/IconLabelList"/>
    <dgm:cxn modelId="{2B801242-2AA1-4A43-ADE1-18B45521FD59}" type="presParOf" srcId="{D2E17865-806E-4A22-90A9-81F3127008A0}" destId="{B3764305-851C-4A4D-A5ED-9F0CE27E7446}" srcOrd="0" destOrd="0" presId="urn:microsoft.com/office/officeart/2018/2/layout/IconLabelList"/>
    <dgm:cxn modelId="{AC22B1A3-D7DF-4798-B0B5-04E16EBC85FA}" type="presParOf" srcId="{D2E17865-806E-4A22-90A9-81F3127008A0}" destId="{D7DB9866-1373-40C5-AD53-B030EBF80428}" srcOrd="1" destOrd="0" presId="urn:microsoft.com/office/officeart/2018/2/layout/IconLabelList"/>
    <dgm:cxn modelId="{BF9FEE90-F8B3-4B4F-AE01-A22E6DD96C6A}" type="presParOf" srcId="{D2E17865-806E-4A22-90A9-81F3127008A0}" destId="{EA342FCC-D331-4F85-B53E-F419C8091561}" srcOrd="2" destOrd="0" presId="urn:microsoft.com/office/officeart/2018/2/layout/IconLabelList"/>
    <dgm:cxn modelId="{1D4DE91D-3E94-4F22-9A7B-F1EAD812D735}" type="presParOf" srcId="{267BC320-B2E5-483C-B35C-3E575D6CEAE7}" destId="{D37B72DF-39D8-417A-826F-3A9025C84752}" srcOrd="7" destOrd="0" presId="urn:microsoft.com/office/officeart/2018/2/layout/IconLabelList"/>
    <dgm:cxn modelId="{6CE8C7E8-CBEE-48F9-AB4F-745D74049742}" type="presParOf" srcId="{267BC320-B2E5-483C-B35C-3E575D6CEAE7}" destId="{0140F397-98D8-4F58-83E0-E5E02E988A9A}" srcOrd="8" destOrd="0" presId="urn:microsoft.com/office/officeart/2018/2/layout/IconLabelList"/>
    <dgm:cxn modelId="{90981BF7-6970-4837-AC50-406C78EB461E}" type="presParOf" srcId="{0140F397-98D8-4F58-83E0-E5E02E988A9A}" destId="{C3280244-7FFC-47AC-B2DD-B173D8B297E5}" srcOrd="0" destOrd="0" presId="urn:microsoft.com/office/officeart/2018/2/layout/IconLabelList"/>
    <dgm:cxn modelId="{595EC266-C403-43D6-9D01-86951470991B}" type="presParOf" srcId="{0140F397-98D8-4F58-83E0-E5E02E988A9A}" destId="{8EBF3F84-FC4A-494B-9F8D-55A08F92FDC8}" srcOrd="1" destOrd="0" presId="urn:microsoft.com/office/officeart/2018/2/layout/IconLabelList"/>
    <dgm:cxn modelId="{83E92647-5AF6-4733-BBC6-DF8679D67BFE}" type="presParOf" srcId="{0140F397-98D8-4F58-83E0-E5E02E988A9A}" destId="{9228C303-8792-47D1-A63F-C80E1B973E3C}" srcOrd="2" destOrd="0" presId="urn:microsoft.com/office/officeart/2018/2/layout/IconLabelList"/>
    <dgm:cxn modelId="{D1CB3967-41FA-4198-BCCB-0782F4931E54}" type="presParOf" srcId="{267BC320-B2E5-483C-B35C-3E575D6CEAE7}" destId="{058136AB-A395-419C-8E41-53827451E2FA}" srcOrd="9" destOrd="0" presId="urn:microsoft.com/office/officeart/2018/2/layout/IconLabelList"/>
    <dgm:cxn modelId="{BA469FCD-FA78-4B02-A039-80082A4B3950}" type="presParOf" srcId="{267BC320-B2E5-483C-B35C-3E575D6CEAE7}" destId="{4789C9F1-05A3-47E8-B54B-769C060A3398}" srcOrd="10" destOrd="0" presId="urn:microsoft.com/office/officeart/2018/2/layout/IconLabelList"/>
    <dgm:cxn modelId="{E843791D-10DB-4B24-8B0D-590DC735C79C}" type="presParOf" srcId="{4789C9F1-05A3-47E8-B54B-769C060A3398}" destId="{28F2D150-759D-471D-9653-003642734546}" srcOrd="0" destOrd="0" presId="urn:microsoft.com/office/officeart/2018/2/layout/IconLabelList"/>
    <dgm:cxn modelId="{D20C229C-D455-472E-ABA0-38AE4FCBD279}" type="presParOf" srcId="{4789C9F1-05A3-47E8-B54B-769C060A3398}" destId="{3499EC8A-C798-4ABA-85ED-1F8433C9C33F}" srcOrd="1" destOrd="0" presId="urn:microsoft.com/office/officeart/2018/2/layout/IconLabelList"/>
    <dgm:cxn modelId="{DE5FAF22-F9D9-48DD-A924-B8347814196C}" type="presParOf" srcId="{4789C9F1-05A3-47E8-B54B-769C060A3398}" destId="{E38837C3-1F60-402B-B71A-3E58AB0C03B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37EEF-8303-4B67-A69B-3C36293243CB}">
      <dsp:nvSpPr>
        <dsp:cNvPr id="0" name=""/>
        <dsp:cNvSpPr/>
      </dsp:nvSpPr>
      <dsp:spPr>
        <a:xfrm>
          <a:off x="430891" y="330880"/>
          <a:ext cx="697675" cy="6976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FA9626-A637-4F14-A7AA-1DF5D32D0070}">
      <dsp:nvSpPr>
        <dsp:cNvPr id="0" name=""/>
        <dsp:cNvSpPr/>
      </dsp:nvSpPr>
      <dsp:spPr>
        <a:xfrm>
          <a:off x="4534" y="1310071"/>
          <a:ext cx="1550390" cy="89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Investigate the source of data collection to reduce missing data.</a:t>
          </a:r>
        </a:p>
      </dsp:txBody>
      <dsp:txXfrm>
        <a:off x="4534" y="1310071"/>
        <a:ext cx="1550390" cy="897530"/>
      </dsp:txXfrm>
    </dsp:sp>
    <dsp:sp modelId="{715BA335-2BAD-4062-94FD-D07FAE0BC87A}">
      <dsp:nvSpPr>
        <dsp:cNvPr id="0" name=""/>
        <dsp:cNvSpPr/>
      </dsp:nvSpPr>
      <dsp:spPr>
        <a:xfrm>
          <a:off x="2252600" y="330880"/>
          <a:ext cx="697675" cy="6976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F87D0E-11D2-4BC2-8C07-1F21FC0E7241}">
      <dsp:nvSpPr>
        <dsp:cNvPr id="0" name=""/>
        <dsp:cNvSpPr/>
      </dsp:nvSpPr>
      <dsp:spPr>
        <a:xfrm>
          <a:off x="1826243" y="1310071"/>
          <a:ext cx="1550390" cy="89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Explore the earliest movement column to see how it affects customer satisfaction.</a:t>
          </a:r>
        </a:p>
      </dsp:txBody>
      <dsp:txXfrm>
        <a:off x="1826243" y="1310071"/>
        <a:ext cx="1550390" cy="897530"/>
      </dsp:txXfrm>
    </dsp:sp>
    <dsp:sp modelId="{D3BDA49A-6D46-420E-9BF1-68FC70830F54}">
      <dsp:nvSpPr>
        <dsp:cNvPr id="0" name=""/>
        <dsp:cNvSpPr/>
      </dsp:nvSpPr>
      <dsp:spPr>
        <a:xfrm>
          <a:off x="4074309" y="330880"/>
          <a:ext cx="697675" cy="6976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24B2C-AE76-4588-9DE2-92248AAB169B}">
      <dsp:nvSpPr>
        <dsp:cNvPr id="0" name=""/>
        <dsp:cNvSpPr/>
      </dsp:nvSpPr>
      <dsp:spPr>
        <a:xfrm>
          <a:off x="3647952" y="1310071"/>
          <a:ext cx="1550390" cy="89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Investigate reason for withdrawals of applications.</a:t>
          </a:r>
        </a:p>
      </dsp:txBody>
      <dsp:txXfrm>
        <a:off x="3647952" y="1310071"/>
        <a:ext cx="1550390" cy="897530"/>
      </dsp:txXfrm>
    </dsp:sp>
    <dsp:sp modelId="{B3764305-851C-4A4D-A5ED-9F0CE27E7446}">
      <dsp:nvSpPr>
        <dsp:cNvPr id="0" name=""/>
        <dsp:cNvSpPr/>
      </dsp:nvSpPr>
      <dsp:spPr>
        <a:xfrm>
          <a:off x="5896018" y="330880"/>
          <a:ext cx="697675" cy="6976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42FCC-D331-4F85-B53E-F419C8091561}">
      <dsp:nvSpPr>
        <dsp:cNvPr id="0" name=""/>
        <dsp:cNvSpPr/>
      </dsp:nvSpPr>
      <dsp:spPr>
        <a:xfrm>
          <a:off x="5469661" y="1310071"/>
          <a:ext cx="1550390" cy="89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Conduct a Geospatial Analysis to see the distribution of movement of animals across the United Kingdom.</a:t>
          </a:r>
        </a:p>
      </dsp:txBody>
      <dsp:txXfrm>
        <a:off x="5469661" y="1310071"/>
        <a:ext cx="1550390" cy="897530"/>
      </dsp:txXfrm>
    </dsp:sp>
    <dsp:sp modelId="{C3280244-7FFC-47AC-B2DD-B173D8B297E5}">
      <dsp:nvSpPr>
        <dsp:cNvPr id="0" name=""/>
        <dsp:cNvSpPr/>
      </dsp:nvSpPr>
      <dsp:spPr>
        <a:xfrm>
          <a:off x="7717727" y="330880"/>
          <a:ext cx="697675" cy="6976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28C303-8792-47D1-A63F-C80E1B973E3C}">
      <dsp:nvSpPr>
        <dsp:cNvPr id="0" name=""/>
        <dsp:cNvSpPr/>
      </dsp:nvSpPr>
      <dsp:spPr>
        <a:xfrm>
          <a:off x="7291370" y="1310071"/>
          <a:ext cx="1550390" cy="89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Investigate the movement trend against climate/weather change.</a:t>
          </a:r>
        </a:p>
      </dsp:txBody>
      <dsp:txXfrm>
        <a:off x="7291370" y="1310071"/>
        <a:ext cx="1550390" cy="897530"/>
      </dsp:txXfrm>
    </dsp:sp>
    <dsp:sp modelId="{28F2D150-759D-471D-9653-003642734546}">
      <dsp:nvSpPr>
        <dsp:cNvPr id="0" name=""/>
        <dsp:cNvSpPr/>
      </dsp:nvSpPr>
      <dsp:spPr>
        <a:xfrm>
          <a:off x="9539436" y="330880"/>
          <a:ext cx="697675" cy="6976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8837C3-1F60-402B-B71A-3E58AB0C03B0}">
      <dsp:nvSpPr>
        <dsp:cNvPr id="0" name=""/>
        <dsp:cNvSpPr/>
      </dsp:nvSpPr>
      <dsp:spPr>
        <a:xfrm>
          <a:off x="9113079" y="1310071"/>
          <a:ext cx="1550390" cy="89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Investigate the average time it takes to get an approval thereby providing the customer with an expected date of approval at the point of application.</a:t>
          </a:r>
        </a:p>
      </dsp:txBody>
      <dsp:txXfrm>
        <a:off x="9113079" y="1310071"/>
        <a:ext cx="1550390" cy="89753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3/15/2024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10952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3/15/2024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3727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3/15/2024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8522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3/15/2024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9061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3/15/2024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8965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3/15/2024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22046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3/15/2024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8177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3/15/2024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3196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3/15/2024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599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3/15/2024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34054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3/15/2024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6604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3/15/2024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459069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4" name="Rectangle 33">
            <a:extLst>
              <a:ext uri="{FF2B5EF4-FFF2-40B4-BE49-F238E27FC236}">
                <a16:creationId xmlns:a16="http://schemas.microsoft.com/office/drawing/2014/main" id="{1EC502BD-3766-4D83-94CC-391A4CD4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Baby chicks at farm">
            <a:extLst>
              <a:ext uri="{FF2B5EF4-FFF2-40B4-BE49-F238E27FC236}">
                <a16:creationId xmlns:a16="http://schemas.microsoft.com/office/drawing/2014/main" id="{11C32229-DEFA-0B82-8FD1-C8CC40F2D8B9}"/>
              </a:ext>
            </a:extLst>
          </p:cNvPr>
          <p:cNvPicPr>
            <a:picLocks noChangeAspect="1"/>
          </p:cNvPicPr>
          <p:nvPr/>
        </p:nvPicPr>
        <p:blipFill rotWithShape="1">
          <a:blip r:embed="rId2"/>
          <a:srcRect t="15730"/>
          <a:stretch/>
        </p:blipFill>
        <p:spPr>
          <a:xfrm>
            <a:off x="20" y="10"/>
            <a:ext cx="12191977" cy="6857990"/>
          </a:xfrm>
          <a:prstGeom prst="rect">
            <a:avLst/>
          </a:prstGeom>
        </p:spPr>
      </p:pic>
      <p:sp>
        <p:nvSpPr>
          <p:cNvPr id="36" name="Rectangle 35">
            <a:extLst>
              <a:ext uri="{FF2B5EF4-FFF2-40B4-BE49-F238E27FC236}">
                <a16:creationId xmlns:a16="http://schemas.microsoft.com/office/drawing/2014/main" id="{2867CC89-052A-4B89-A1FF-972E522C6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A28806-A3D6-5E49-095D-A772A2CC0420}"/>
              </a:ext>
            </a:extLst>
          </p:cNvPr>
          <p:cNvSpPr>
            <a:spLocks noGrp="1"/>
          </p:cNvSpPr>
          <p:nvPr>
            <p:ph type="title"/>
          </p:nvPr>
        </p:nvSpPr>
        <p:spPr>
          <a:xfrm>
            <a:off x="762000" y="3651624"/>
            <a:ext cx="10668000" cy="1775010"/>
          </a:xfrm>
        </p:spPr>
        <p:txBody>
          <a:bodyPr vert="horz" lIns="91440" tIns="45720" rIns="91440" bIns="45720" rtlCol="0" anchor="b">
            <a:normAutofit/>
          </a:bodyPr>
          <a:lstStyle/>
          <a:p>
            <a:r>
              <a:rPr lang="en-US" sz="5600">
                <a:solidFill>
                  <a:schemeClr val="bg1"/>
                </a:solidFill>
              </a:rPr>
              <a:t>Livestock Migration across the United Kingdom</a:t>
            </a:r>
          </a:p>
        </p:txBody>
      </p:sp>
      <p:sp>
        <p:nvSpPr>
          <p:cNvPr id="3" name="Content Placeholder 2">
            <a:extLst>
              <a:ext uri="{FF2B5EF4-FFF2-40B4-BE49-F238E27FC236}">
                <a16:creationId xmlns:a16="http://schemas.microsoft.com/office/drawing/2014/main" id="{1C6F3FF7-8011-5C0A-583F-DCB51F3CD4CA}"/>
              </a:ext>
            </a:extLst>
          </p:cNvPr>
          <p:cNvSpPr>
            <a:spLocks noGrp="1"/>
          </p:cNvSpPr>
          <p:nvPr>
            <p:ph idx="1"/>
          </p:nvPr>
        </p:nvSpPr>
        <p:spPr>
          <a:xfrm>
            <a:off x="762000" y="5426635"/>
            <a:ext cx="10668000" cy="797860"/>
          </a:xfrm>
        </p:spPr>
        <p:txBody>
          <a:bodyPr vert="horz" lIns="91440" tIns="45720" rIns="91440" bIns="45720" rtlCol="0">
            <a:normAutofit/>
          </a:bodyPr>
          <a:lstStyle/>
          <a:p>
            <a:pPr marL="0" indent="0">
              <a:buNone/>
            </a:pPr>
            <a:r>
              <a:rPr lang="en-US" sz="2400">
                <a:solidFill>
                  <a:schemeClr val="bg1"/>
                </a:solidFill>
              </a:rPr>
              <a:t>Toluwase Idowu</a:t>
            </a:r>
          </a:p>
        </p:txBody>
      </p:sp>
      <p:pic>
        <p:nvPicPr>
          <p:cNvPr id="5" name="Picture 4">
            <a:extLst>
              <a:ext uri="{FF2B5EF4-FFF2-40B4-BE49-F238E27FC236}">
                <a16:creationId xmlns:a16="http://schemas.microsoft.com/office/drawing/2014/main" id="{494B77B7-E04B-4794-F2B4-874A20E35F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36459" y="5091327"/>
            <a:ext cx="2014722" cy="1621726"/>
          </a:xfrm>
          <a:prstGeom prst="rect">
            <a:avLst/>
          </a:prstGeom>
        </p:spPr>
      </p:pic>
    </p:spTree>
    <p:extLst>
      <p:ext uri="{BB962C8B-B14F-4D97-AF65-F5344CB8AC3E}">
        <p14:creationId xmlns:p14="http://schemas.microsoft.com/office/powerpoint/2010/main" val="62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8BA69-815F-BFF6-7C14-ACFEDA73C743}"/>
              </a:ext>
            </a:extLst>
          </p:cNvPr>
          <p:cNvSpPr>
            <a:spLocks noGrp="1"/>
          </p:cNvSpPr>
          <p:nvPr>
            <p:ph type="title"/>
          </p:nvPr>
        </p:nvSpPr>
        <p:spPr>
          <a:xfrm>
            <a:off x="762001" y="755650"/>
            <a:ext cx="3932830" cy="1345115"/>
          </a:xfrm>
        </p:spPr>
        <p:txBody>
          <a:bodyPr>
            <a:normAutofit/>
          </a:bodyPr>
          <a:lstStyle/>
          <a:p>
            <a:r>
              <a:rPr lang="en-GB" dirty="0"/>
              <a:t>Introduction</a:t>
            </a:r>
          </a:p>
        </p:txBody>
      </p:sp>
      <p:sp>
        <p:nvSpPr>
          <p:cNvPr id="3" name="Content Placeholder 2">
            <a:extLst>
              <a:ext uri="{FF2B5EF4-FFF2-40B4-BE49-F238E27FC236}">
                <a16:creationId xmlns:a16="http://schemas.microsoft.com/office/drawing/2014/main" id="{DEB386AE-BBEA-7791-F40D-5188DB4A5E63}"/>
              </a:ext>
            </a:extLst>
          </p:cNvPr>
          <p:cNvSpPr>
            <a:spLocks noGrp="1"/>
          </p:cNvSpPr>
          <p:nvPr>
            <p:ph idx="1"/>
          </p:nvPr>
        </p:nvSpPr>
        <p:spPr>
          <a:xfrm>
            <a:off x="713924" y="1601998"/>
            <a:ext cx="3932830" cy="3884983"/>
          </a:xfrm>
        </p:spPr>
        <p:txBody>
          <a:bodyPr>
            <a:normAutofit lnSpcReduction="10000"/>
          </a:bodyPr>
          <a:lstStyle/>
          <a:p>
            <a:pPr marL="0" indent="0" algn="just">
              <a:lnSpc>
                <a:spcPct val="150000"/>
              </a:lnSpc>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Just like humans,</a:t>
            </a:r>
            <a:r>
              <a:rPr lang="en-US" sz="1600" kern="100" dirty="0">
                <a:latin typeface="Aptos" panose="020B0004020202020204" pitchFamily="34" charset="0"/>
                <a:ea typeface="Aptos" panose="020B0004020202020204" pitchFamily="34" charset="0"/>
                <a:cs typeface="Times New Roman" panose="02020603050405020304" pitchFamily="18" charset="0"/>
              </a:rPr>
              <a:t>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the migrations of Livestock from one place to another is a popular culture across the  world. The United Kingdom is not an exception to this practice and in other to give proper structure and supervision to the migration of animals across the United Kingdom the Animal and Plant Health Agency is given the overseeing authority to ensure these movements are not only recorded but done in the right manner.</a:t>
            </a: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5000"/>
              </a:lnSpc>
            </a:pPr>
            <a:endParaRPr lang="en-GB" sz="1600" dirty="0"/>
          </a:p>
        </p:txBody>
      </p:sp>
      <p:pic>
        <p:nvPicPr>
          <p:cNvPr id="6" name="Picture 5">
            <a:extLst>
              <a:ext uri="{FF2B5EF4-FFF2-40B4-BE49-F238E27FC236}">
                <a16:creationId xmlns:a16="http://schemas.microsoft.com/office/drawing/2014/main" id="{DD88AFBE-F4E2-F6B8-5E75-9F3B456A4114}"/>
              </a:ext>
            </a:extLst>
          </p:cNvPr>
          <p:cNvPicPr>
            <a:picLocks noChangeAspect="1"/>
          </p:cNvPicPr>
          <p:nvPr/>
        </p:nvPicPr>
        <p:blipFill>
          <a:blip r:embed="rId2"/>
          <a:stretch>
            <a:fillRect/>
          </a:stretch>
        </p:blipFill>
        <p:spPr>
          <a:xfrm>
            <a:off x="5401464" y="1371018"/>
            <a:ext cx="6035826" cy="4115963"/>
          </a:xfrm>
          <a:prstGeom prst="rect">
            <a:avLst/>
          </a:prstGeom>
        </p:spPr>
      </p:pic>
    </p:spTree>
    <p:extLst>
      <p:ext uri="{BB962C8B-B14F-4D97-AF65-F5344CB8AC3E}">
        <p14:creationId xmlns:p14="http://schemas.microsoft.com/office/powerpoint/2010/main" val="189827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Freeform: Shape 60">
            <a:extLst>
              <a:ext uri="{FF2B5EF4-FFF2-40B4-BE49-F238E27FC236}">
                <a16:creationId xmlns:a16="http://schemas.microsoft.com/office/drawing/2014/main" id="{A67FFD73-5996-479A-B8EB-EBA3DECC0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43386" cy="6210556"/>
          </a:xfrm>
          <a:custGeom>
            <a:avLst/>
            <a:gdLst>
              <a:gd name="connsiteX0" fmla="*/ 0 w 11443386"/>
              <a:gd name="connsiteY0" fmla="*/ 0 h 6210556"/>
              <a:gd name="connsiteX1" fmla="*/ 7534652 w 11443386"/>
              <a:gd name="connsiteY1" fmla="*/ 0 h 6210556"/>
              <a:gd name="connsiteX2" fmla="*/ 7534652 w 11443386"/>
              <a:gd name="connsiteY2" fmla="*/ 758953 h 6210556"/>
              <a:gd name="connsiteX3" fmla="*/ 11443386 w 11443386"/>
              <a:gd name="connsiteY3" fmla="*/ 758953 h 6210556"/>
              <a:gd name="connsiteX4" fmla="*/ 11443386 w 11443386"/>
              <a:gd name="connsiteY4" fmla="*/ 6210556 h 6210556"/>
              <a:gd name="connsiteX5" fmla="*/ 840766 w 11443386"/>
              <a:gd name="connsiteY5" fmla="*/ 6210556 h 6210556"/>
              <a:gd name="connsiteX6" fmla="*/ 840766 w 11443386"/>
              <a:gd name="connsiteY6" fmla="*/ 6143050 h 6210556"/>
              <a:gd name="connsiteX7" fmla="*/ 0 w 11443386"/>
              <a:gd name="connsiteY7" fmla="*/ 6143050 h 621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3386" h="6210556">
                <a:moveTo>
                  <a:pt x="0" y="0"/>
                </a:moveTo>
                <a:lnTo>
                  <a:pt x="7534652" y="0"/>
                </a:lnTo>
                <a:lnTo>
                  <a:pt x="7534652" y="758953"/>
                </a:lnTo>
                <a:lnTo>
                  <a:pt x="11443386" y="758953"/>
                </a:lnTo>
                <a:lnTo>
                  <a:pt x="11443386" y="6210556"/>
                </a:lnTo>
                <a:lnTo>
                  <a:pt x="840766" y="6210556"/>
                </a:lnTo>
                <a:lnTo>
                  <a:pt x="840766" y="6143050"/>
                </a:lnTo>
                <a:lnTo>
                  <a:pt x="0" y="61430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54FDA1-9AB2-F5B7-A761-EAC82850996D}"/>
              </a:ext>
            </a:extLst>
          </p:cNvPr>
          <p:cNvSpPr>
            <a:spLocks noGrp="1"/>
          </p:cNvSpPr>
          <p:nvPr>
            <p:ph type="title"/>
          </p:nvPr>
        </p:nvSpPr>
        <p:spPr>
          <a:xfrm>
            <a:off x="762000" y="758953"/>
            <a:ext cx="5997270" cy="2028388"/>
          </a:xfrm>
        </p:spPr>
        <p:txBody>
          <a:bodyPr anchor="ctr">
            <a:normAutofit/>
          </a:bodyPr>
          <a:lstStyle/>
          <a:p>
            <a:r>
              <a:rPr lang="en-GB" dirty="0"/>
              <a:t>Data Preparation</a:t>
            </a:r>
          </a:p>
        </p:txBody>
      </p:sp>
      <p:sp>
        <p:nvSpPr>
          <p:cNvPr id="58" name="Content Placeholder 2">
            <a:extLst>
              <a:ext uri="{FF2B5EF4-FFF2-40B4-BE49-F238E27FC236}">
                <a16:creationId xmlns:a16="http://schemas.microsoft.com/office/drawing/2014/main" id="{EC6F785F-44BC-CF82-6E88-E38180BD326D}"/>
              </a:ext>
            </a:extLst>
          </p:cNvPr>
          <p:cNvSpPr>
            <a:spLocks noGrp="1"/>
          </p:cNvSpPr>
          <p:nvPr>
            <p:ph idx="1"/>
          </p:nvPr>
        </p:nvSpPr>
        <p:spPr>
          <a:xfrm>
            <a:off x="748614" y="2254134"/>
            <a:ext cx="5997270" cy="3202674"/>
          </a:xfrm>
        </p:spPr>
        <p:txBody>
          <a:bodyPr anchor="t">
            <a:normAutofit/>
          </a:bodyPr>
          <a:lstStyle/>
          <a:p>
            <a:pPr marL="0" indent="0">
              <a:lnSpc>
                <a:spcPct val="95000"/>
              </a:lnSpc>
              <a:buNone/>
            </a:pPr>
            <a:r>
              <a:rPr lang="en-GB" sz="1800" b="0" i="0" dirty="0">
                <a:effectLst/>
                <a:latin typeface="Söhne"/>
              </a:rPr>
              <a:t>The initial step was to prepare the data to ensure its usability. I verified the provided data against the following criteria:</a:t>
            </a:r>
          </a:p>
          <a:p>
            <a:pPr marL="0" indent="0">
              <a:lnSpc>
                <a:spcPct val="95000"/>
              </a:lnSpc>
              <a:buNone/>
            </a:pPr>
            <a:r>
              <a:rPr lang="en-GB" sz="1800" b="0" i="0" dirty="0">
                <a:effectLst/>
                <a:latin typeface="Söhne"/>
              </a:rPr>
              <a:t>•	Completeness </a:t>
            </a:r>
          </a:p>
          <a:p>
            <a:pPr marL="0" indent="0">
              <a:lnSpc>
                <a:spcPct val="95000"/>
              </a:lnSpc>
              <a:buNone/>
            </a:pPr>
            <a:r>
              <a:rPr lang="en-GB" sz="1800" b="0" i="0" dirty="0">
                <a:effectLst/>
                <a:latin typeface="Söhne"/>
              </a:rPr>
              <a:t>•	Velocity</a:t>
            </a:r>
          </a:p>
          <a:p>
            <a:pPr marL="0" indent="0">
              <a:lnSpc>
                <a:spcPct val="95000"/>
              </a:lnSpc>
              <a:buNone/>
            </a:pPr>
            <a:r>
              <a:rPr lang="en-GB" sz="1800" b="0" i="0" dirty="0">
                <a:effectLst/>
                <a:latin typeface="Söhne"/>
              </a:rPr>
              <a:t>•	Variety</a:t>
            </a:r>
          </a:p>
          <a:p>
            <a:pPr marL="0" indent="0">
              <a:lnSpc>
                <a:spcPct val="95000"/>
              </a:lnSpc>
              <a:buNone/>
            </a:pPr>
            <a:r>
              <a:rPr lang="en-GB" sz="1800" b="0" i="0" dirty="0">
                <a:effectLst/>
                <a:latin typeface="Söhne"/>
              </a:rPr>
              <a:t>•	Volume</a:t>
            </a:r>
          </a:p>
          <a:p>
            <a:pPr marL="0" indent="0">
              <a:lnSpc>
                <a:spcPct val="95000"/>
              </a:lnSpc>
              <a:buNone/>
            </a:pPr>
            <a:r>
              <a:rPr lang="en-US" sz="1800" dirty="0">
                <a:latin typeface="Söhne"/>
              </a:rPr>
              <a:t>Please take note</a:t>
            </a:r>
            <a:r>
              <a:rPr lang="en-US" sz="1800" dirty="0">
                <a:solidFill>
                  <a:srgbClr val="FF0000"/>
                </a:solidFill>
                <a:latin typeface="Söhne"/>
              </a:rPr>
              <a:t>: </a:t>
            </a:r>
            <a:r>
              <a:rPr lang="en-US" sz="1800" dirty="0">
                <a:solidFill>
                  <a:srgbClr val="FF0000"/>
                </a:solidFill>
                <a:latin typeface="Söhne"/>
                <a:ea typeface="Open Sans" panose="020B0606030504020204" pitchFamily="34" charset="0"/>
                <a:cs typeface="Open Sans" panose="020B0606030504020204" pitchFamily="34" charset="0"/>
              </a:rPr>
              <a:t>The Source AIV Number, Destination AIV Number, Source Premise Local Authority, and Destination Premise Local Authority columns contain missing data</a:t>
            </a:r>
            <a:r>
              <a:rPr lang="en-GB" sz="1800" dirty="0">
                <a:solidFill>
                  <a:srgbClr val="FF0000"/>
                </a:solidFill>
                <a:latin typeface="Söhne"/>
                <a:ea typeface="Open Sans" panose="020B0606030504020204" pitchFamily="34" charset="0"/>
                <a:cs typeface="Open Sans" panose="020B0606030504020204" pitchFamily="34" charset="0"/>
              </a:rPr>
              <a:t>.</a:t>
            </a:r>
          </a:p>
        </p:txBody>
      </p:sp>
      <p:pic>
        <p:nvPicPr>
          <p:cNvPr id="26" name="Picture 25">
            <a:extLst>
              <a:ext uri="{FF2B5EF4-FFF2-40B4-BE49-F238E27FC236}">
                <a16:creationId xmlns:a16="http://schemas.microsoft.com/office/drawing/2014/main" id="{FF2B4041-5D88-82F9-7BC7-96BDB68F4A59}"/>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7534655" y="1982311"/>
            <a:ext cx="3133346" cy="1205133"/>
          </a:xfrm>
          <a:prstGeom prst="rect">
            <a:avLst/>
          </a:prstGeom>
        </p:spPr>
      </p:pic>
      <p:pic>
        <p:nvPicPr>
          <p:cNvPr id="7" name="Graphic 6" descr="Checkmark">
            <a:extLst>
              <a:ext uri="{FF2B5EF4-FFF2-40B4-BE49-F238E27FC236}">
                <a16:creationId xmlns:a16="http://schemas.microsoft.com/office/drawing/2014/main" id="{6E9EEFA7-8FF9-BBD2-2E76-09F241918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37998" y="3969341"/>
            <a:ext cx="2126659" cy="2126659"/>
          </a:xfrm>
          <a:prstGeom prst="rect">
            <a:avLst/>
          </a:prstGeom>
        </p:spPr>
      </p:pic>
    </p:spTree>
    <p:extLst>
      <p:ext uri="{BB962C8B-B14F-4D97-AF65-F5344CB8AC3E}">
        <p14:creationId xmlns:p14="http://schemas.microsoft.com/office/powerpoint/2010/main" val="401961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3" name="Rectangle 42">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739A1-F2AD-8C99-B891-1161C3FFC9A9}"/>
              </a:ext>
            </a:extLst>
          </p:cNvPr>
          <p:cNvSpPr>
            <a:spLocks noGrp="1"/>
          </p:cNvSpPr>
          <p:nvPr>
            <p:ph type="title"/>
          </p:nvPr>
        </p:nvSpPr>
        <p:spPr>
          <a:xfrm>
            <a:off x="762000" y="1148536"/>
            <a:ext cx="10668000" cy="964078"/>
          </a:xfrm>
        </p:spPr>
        <p:txBody>
          <a:bodyPr vert="horz" lIns="91440" tIns="45720" rIns="91440" bIns="45720" rtlCol="0" anchor="b">
            <a:normAutofit fontScale="90000"/>
          </a:bodyPr>
          <a:lstStyle/>
          <a:p>
            <a:r>
              <a:rPr lang="en-US" sz="4100" dirty="0"/>
              <a:t>Destination Premise Graph and Movement Trends </a:t>
            </a:r>
          </a:p>
        </p:txBody>
      </p:sp>
      <p:pic>
        <p:nvPicPr>
          <p:cNvPr id="11" name="Picture 10">
            <a:extLst>
              <a:ext uri="{FF2B5EF4-FFF2-40B4-BE49-F238E27FC236}">
                <a16:creationId xmlns:a16="http://schemas.microsoft.com/office/drawing/2014/main" id="{F56B60AD-1122-1CAC-223B-8F10FB38D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6936" y="2884805"/>
            <a:ext cx="4323880" cy="3106367"/>
          </a:xfrm>
          <a:prstGeom prst="rect">
            <a:avLst/>
          </a:prstGeom>
        </p:spPr>
      </p:pic>
      <p:pic>
        <p:nvPicPr>
          <p:cNvPr id="7" name="Picture 6">
            <a:extLst>
              <a:ext uri="{FF2B5EF4-FFF2-40B4-BE49-F238E27FC236}">
                <a16:creationId xmlns:a16="http://schemas.microsoft.com/office/drawing/2014/main" id="{FC2260C5-E607-3CF7-A55E-F560649C184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2200" y="2871567"/>
            <a:ext cx="5425202" cy="3106366"/>
          </a:xfrm>
          <a:prstGeom prst="rect">
            <a:avLst/>
          </a:prstGeom>
        </p:spPr>
      </p:pic>
    </p:spTree>
    <p:extLst>
      <p:ext uri="{BB962C8B-B14F-4D97-AF65-F5344CB8AC3E}">
        <p14:creationId xmlns:p14="http://schemas.microsoft.com/office/powerpoint/2010/main" val="4687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37CEC-5CB1-241B-8852-9FDC81B37CF0}"/>
              </a:ext>
            </a:extLst>
          </p:cNvPr>
          <p:cNvSpPr>
            <a:spLocks noGrp="1"/>
          </p:cNvSpPr>
          <p:nvPr>
            <p:ph type="title"/>
          </p:nvPr>
        </p:nvSpPr>
        <p:spPr>
          <a:xfrm>
            <a:off x="762000" y="1148536"/>
            <a:ext cx="10668000" cy="964078"/>
          </a:xfrm>
        </p:spPr>
        <p:txBody>
          <a:bodyPr vert="horz" lIns="91440" tIns="45720" rIns="91440" bIns="45720" rtlCol="0" anchor="b">
            <a:normAutofit/>
          </a:bodyPr>
          <a:lstStyle/>
          <a:p>
            <a:r>
              <a:rPr lang="en-US" sz="4800" dirty="0"/>
              <a:t>Data Analysis / Visualization</a:t>
            </a:r>
          </a:p>
        </p:txBody>
      </p:sp>
      <p:pic>
        <p:nvPicPr>
          <p:cNvPr id="17" name="Picture 16">
            <a:extLst>
              <a:ext uri="{FF2B5EF4-FFF2-40B4-BE49-F238E27FC236}">
                <a16:creationId xmlns:a16="http://schemas.microsoft.com/office/drawing/2014/main" id="{C8A0ABF0-5F3D-DD07-B4A7-694208D1B8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1721" y="2884805"/>
            <a:ext cx="5211240" cy="3106367"/>
          </a:xfrm>
          <a:prstGeom prst="rect">
            <a:avLst/>
          </a:prstGeom>
        </p:spPr>
      </p:pic>
      <p:pic>
        <p:nvPicPr>
          <p:cNvPr id="13" name="Picture 12" descr="A graph of approval rate analysis&#10;&#10;Description automatically generated">
            <a:extLst>
              <a:ext uri="{FF2B5EF4-FFF2-40B4-BE49-F238E27FC236}">
                <a16:creationId xmlns:a16="http://schemas.microsoft.com/office/drawing/2014/main" id="{22FCB584-10A6-FFC7-6920-E808BAF1271F}"/>
              </a:ext>
            </a:extLst>
          </p:cNvPr>
          <p:cNvPicPr>
            <a:picLocks noChangeAspect="1"/>
          </p:cNvPicPr>
          <p:nvPr/>
        </p:nvPicPr>
        <p:blipFill>
          <a:blip r:embed="rId3"/>
          <a:stretch>
            <a:fillRect/>
          </a:stretch>
        </p:blipFill>
        <p:spPr>
          <a:xfrm>
            <a:off x="6096000" y="2871567"/>
            <a:ext cx="5211240" cy="3119606"/>
          </a:xfrm>
          <a:prstGeom prst="rect">
            <a:avLst/>
          </a:prstGeom>
        </p:spPr>
      </p:pic>
    </p:spTree>
    <p:extLst>
      <p:ext uri="{BB962C8B-B14F-4D97-AF65-F5344CB8AC3E}">
        <p14:creationId xmlns:p14="http://schemas.microsoft.com/office/powerpoint/2010/main" val="14993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AE909-3571-F9F2-DB85-C93A0FCAA4D4}"/>
              </a:ext>
            </a:extLst>
          </p:cNvPr>
          <p:cNvSpPr>
            <a:spLocks noGrp="1"/>
          </p:cNvSpPr>
          <p:nvPr>
            <p:ph type="title"/>
          </p:nvPr>
        </p:nvSpPr>
        <p:spPr>
          <a:xfrm>
            <a:off x="762000" y="1148536"/>
            <a:ext cx="10668000" cy="964078"/>
          </a:xfrm>
        </p:spPr>
        <p:txBody>
          <a:bodyPr vert="horz" lIns="91440" tIns="45720" rIns="91440" bIns="45720" rtlCol="0" anchor="b">
            <a:normAutofit/>
          </a:bodyPr>
          <a:lstStyle/>
          <a:p>
            <a:r>
              <a:rPr lang="en-US" sz="4400"/>
              <a:t>Source and Destination Premise Analysis</a:t>
            </a:r>
          </a:p>
        </p:txBody>
      </p:sp>
      <p:pic>
        <p:nvPicPr>
          <p:cNvPr id="5" name="Content Placeholder 4" descr="A graph of a number of local analysis&#10;&#10;Description automatically generated with medium confidence">
            <a:extLst>
              <a:ext uri="{FF2B5EF4-FFF2-40B4-BE49-F238E27FC236}">
                <a16:creationId xmlns:a16="http://schemas.microsoft.com/office/drawing/2014/main" id="{B4FA668E-7299-9579-EEF1-EEA2497FC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953" y="3143619"/>
            <a:ext cx="4954523" cy="2588738"/>
          </a:xfrm>
          <a:prstGeom prst="rect">
            <a:avLst/>
          </a:prstGeom>
        </p:spPr>
      </p:pic>
      <p:pic>
        <p:nvPicPr>
          <p:cNvPr id="7" name="Picture 6" descr="A graph with blue squares&#10;&#10;Description automatically generated">
            <a:extLst>
              <a:ext uri="{FF2B5EF4-FFF2-40B4-BE49-F238E27FC236}">
                <a16:creationId xmlns:a16="http://schemas.microsoft.com/office/drawing/2014/main" id="{9D3945C0-D600-4873-F8FB-AD6DA3E75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428" y="3162199"/>
            <a:ext cx="4954524" cy="2551579"/>
          </a:xfrm>
          <a:prstGeom prst="rect">
            <a:avLst/>
          </a:prstGeom>
        </p:spPr>
      </p:pic>
    </p:spTree>
    <p:extLst>
      <p:ext uri="{BB962C8B-B14F-4D97-AF65-F5344CB8AC3E}">
        <p14:creationId xmlns:p14="http://schemas.microsoft.com/office/powerpoint/2010/main" val="17635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0E405-8175-3BAB-0756-C44BC5AC55D6}"/>
              </a:ext>
            </a:extLst>
          </p:cNvPr>
          <p:cNvSpPr>
            <a:spLocks noGrp="1"/>
          </p:cNvSpPr>
          <p:nvPr>
            <p:ph type="title"/>
          </p:nvPr>
        </p:nvSpPr>
        <p:spPr>
          <a:xfrm>
            <a:off x="761999" y="1517903"/>
            <a:ext cx="10668002" cy="1345115"/>
          </a:xfrm>
        </p:spPr>
        <p:txBody>
          <a:bodyPr>
            <a:normAutofit/>
          </a:bodyPr>
          <a:lstStyle/>
          <a:p>
            <a:r>
              <a:rPr lang="en-GB" dirty="0"/>
              <a:t>Recommendations</a:t>
            </a:r>
            <a:endParaRPr lang="en-GB"/>
          </a:p>
        </p:txBody>
      </p:sp>
      <p:graphicFrame>
        <p:nvGraphicFramePr>
          <p:cNvPr id="5" name="Content Placeholder 2">
            <a:extLst>
              <a:ext uri="{FF2B5EF4-FFF2-40B4-BE49-F238E27FC236}">
                <a16:creationId xmlns:a16="http://schemas.microsoft.com/office/drawing/2014/main" id="{E1591522-ED34-704A-4293-01DC48309437}"/>
              </a:ext>
            </a:extLst>
          </p:cNvPr>
          <p:cNvGraphicFramePr>
            <a:graphicFrameLocks noGrp="1"/>
          </p:cNvGraphicFramePr>
          <p:nvPr>
            <p:ph idx="1"/>
            <p:extLst>
              <p:ext uri="{D42A27DB-BD31-4B8C-83A1-F6EECF244321}">
                <p14:modId xmlns:p14="http://schemas.microsoft.com/office/powerpoint/2010/main" val="1836056748"/>
              </p:ext>
            </p:extLst>
          </p:nvPr>
        </p:nvGraphicFramePr>
        <p:xfrm>
          <a:off x="761999" y="3043450"/>
          <a:ext cx="10668004" cy="2538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75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5165A-29C3-E90C-07FF-038F7357DD59}"/>
              </a:ext>
            </a:extLst>
          </p:cNvPr>
          <p:cNvSpPr>
            <a:spLocks noGrp="1"/>
          </p:cNvSpPr>
          <p:nvPr>
            <p:ph type="title"/>
          </p:nvPr>
        </p:nvSpPr>
        <p:spPr>
          <a:xfrm>
            <a:off x="1517903" y="1461686"/>
            <a:ext cx="4680595" cy="2853164"/>
          </a:xfrm>
        </p:spPr>
        <p:txBody>
          <a:bodyPr vert="horz" lIns="91440" tIns="45720" rIns="91440" bIns="45720" rtlCol="0" anchor="ctr">
            <a:normAutofit/>
          </a:bodyPr>
          <a:lstStyle/>
          <a:p>
            <a:r>
              <a:rPr lang="en-US" sz="6000"/>
              <a:t>Questions</a:t>
            </a:r>
          </a:p>
        </p:txBody>
      </p:sp>
      <p:pic>
        <p:nvPicPr>
          <p:cNvPr id="7" name="Graphic 6" descr="Help">
            <a:extLst>
              <a:ext uri="{FF2B5EF4-FFF2-40B4-BE49-F238E27FC236}">
                <a16:creationId xmlns:a16="http://schemas.microsoft.com/office/drawing/2014/main" id="{27AC5843-2DEB-BDCF-736A-9996B67597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2761" y="1514857"/>
            <a:ext cx="3828287" cy="3828287"/>
          </a:xfrm>
          <a:prstGeom prst="rect">
            <a:avLst/>
          </a:prstGeom>
        </p:spPr>
      </p:pic>
    </p:spTree>
    <p:extLst>
      <p:ext uri="{BB962C8B-B14F-4D97-AF65-F5344CB8AC3E}">
        <p14:creationId xmlns:p14="http://schemas.microsoft.com/office/powerpoint/2010/main" val="1801284520"/>
      </p:ext>
    </p:extLst>
  </p:cSld>
  <p:clrMapOvr>
    <a:masterClrMapping/>
  </p:clrMapOvr>
</p:sld>
</file>

<file path=ppt/theme/theme1.xml><?xml version="1.0" encoding="utf-8"?>
<a:theme xmlns:a="http://schemas.openxmlformats.org/drawingml/2006/main" name="PrismaticVTI">
  <a:themeElements>
    <a:clrScheme name="AnalogousFromLightSeed_2SEEDS">
      <a:dk1>
        <a:srgbClr val="000000"/>
      </a:dk1>
      <a:lt1>
        <a:srgbClr val="FFFFFF"/>
      </a:lt1>
      <a:dk2>
        <a:srgbClr val="413124"/>
      </a:dk2>
      <a:lt2>
        <a:srgbClr val="E8E5E2"/>
      </a:lt2>
      <a:accent1>
        <a:srgbClr val="6CA2CD"/>
      </a:accent1>
      <a:accent2>
        <a:srgbClr val="6EAEAF"/>
      </a:accent2>
      <a:accent3>
        <a:srgbClr val="8692D6"/>
      </a:accent3>
      <a:accent4>
        <a:srgbClr val="CD6F6C"/>
      </a:accent4>
      <a:accent5>
        <a:srgbClr val="CD986C"/>
      </a:accent5>
      <a:accent6>
        <a:srgbClr val="AEA35B"/>
      </a:accent6>
      <a:hlink>
        <a:srgbClr val="A0795A"/>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599</TotalTime>
  <Words>250</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Aharoni</vt:lpstr>
      <vt:lpstr>Aptos</vt:lpstr>
      <vt:lpstr>Arial</vt:lpstr>
      <vt:lpstr>Avenir Next LT Pro</vt:lpstr>
      <vt:lpstr>Söhne</vt:lpstr>
      <vt:lpstr>PrismaticVTI</vt:lpstr>
      <vt:lpstr>Livestock Migration across the United Kingdom</vt:lpstr>
      <vt:lpstr>Introduction</vt:lpstr>
      <vt:lpstr>Data Preparation</vt:lpstr>
      <vt:lpstr>Destination Premise Graph and Movement Trends </vt:lpstr>
      <vt:lpstr>Data Analysis / Visualization</vt:lpstr>
      <vt:lpstr>Source and Destination Premise Analysis</vt:lpstr>
      <vt:lpstr>Recommendations</vt:lpstr>
      <vt:lpstr>Questions</vt:lpstr>
    </vt:vector>
  </TitlesOfParts>
  <Company>Southampton City Council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POULTRY TRANSPORTATION</dc:title>
  <dc:creator>Makinde, Kehinde</dc:creator>
  <cp:lastModifiedBy>Toluwase Idowu</cp:lastModifiedBy>
  <cp:revision>9</cp:revision>
  <dcterms:created xsi:type="dcterms:W3CDTF">2024-03-13T21:53:43Z</dcterms:created>
  <dcterms:modified xsi:type="dcterms:W3CDTF">2024-03-15T12:06:22Z</dcterms:modified>
</cp:coreProperties>
</file>