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304" r:id="rId9"/>
    <p:sldId id="305" r:id="rId10"/>
    <p:sldId id="306" r:id="rId11"/>
    <p:sldId id="307" r:id="rId12"/>
    <p:sldId id="308" r:id="rId13"/>
    <p:sldId id="316" r:id="rId14"/>
    <p:sldId id="311" r:id="rId15"/>
    <p:sldId id="312" r:id="rId16"/>
    <p:sldId id="313" r:id="rId17"/>
    <p:sldId id="314" r:id="rId18"/>
    <p:sldId id="315" r:id="rId19"/>
    <p:sldId id="30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lyan63/homework_da/tree/main/final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Исследование рынка «цифровых» профессий по данным с сайта 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hh.ru</a:t>
            </a: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.</a:t>
            </a:r>
            <a:endParaRPr lang="ru-RU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Головачев Анатолий Владимирович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34A64-76F0-43FC-8199-7C13E0408AC1}"/>
              </a:ext>
            </a:extLst>
          </p:cNvPr>
          <p:cNvSpPr txBox="1"/>
          <p:nvPr/>
        </p:nvSpPr>
        <p:spPr>
          <a:xfrm>
            <a:off x="685797" y="6080969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 что зависимость если и есть, то очень не большая. В зависимости от профессии даже без опыта можно получить достойную зарплату по меркам региона.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A89A6-F201-46A9-8635-30F86A69D945}"/>
              </a:ext>
            </a:extLst>
          </p:cNvPr>
          <p:cNvSpPr txBox="1"/>
          <p:nvPr/>
        </p:nvSpPr>
        <p:spPr>
          <a:xfrm>
            <a:off x="685797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зависимость средней зарплаты в профессии от опыта.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904C9F-884C-4F92-B0CA-16C022E9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14" y="1760376"/>
            <a:ext cx="7747457" cy="4136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1B08E-F53E-4E37-BB76-16B470F8C051}"/>
              </a:ext>
            </a:extLst>
          </p:cNvPr>
          <p:cNvSpPr txBox="1"/>
          <p:nvPr/>
        </p:nvSpPr>
        <p:spPr>
          <a:xfrm>
            <a:off x="685800" y="6080969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 что зависимость если и есть, то очень не большая. В зависимости от профессии даже без опыта можно получить достойную зарплату по меркам региона.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D06C3-F850-4F3F-BFBD-1F925192D5B6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зависимость средней зарплаты в профессии от опыта.</a:t>
            </a:r>
          </a:p>
        </p:txBody>
      </p:sp>
    </p:spTree>
    <p:extLst>
      <p:ext uri="{BB962C8B-B14F-4D97-AF65-F5344CB8AC3E}">
        <p14:creationId xmlns:p14="http://schemas.microsoft.com/office/powerpoint/2010/main" val="36676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5E167-17C6-4051-9D30-098E85F77AFA}"/>
              </a:ext>
            </a:extLst>
          </p:cNvPr>
          <p:cNvSpPr txBox="1"/>
          <p:nvPr/>
        </p:nvSpPr>
        <p:spPr>
          <a:xfrm>
            <a:off x="685800" y="6080969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SQL и Python входят в топ 4 самых востребованных навыков.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70AA1-5DE8-42D2-A664-106D4601E2FB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Определим топ 20 востребованных навыков в «цифровых» профессиях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25CD77-B665-4222-9484-21E9CFCD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2" y="1684770"/>
            <a:ext cx="8829187" cy="44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F764-CFF5-48D9-86C4-30893C5CD8C1}"/>
              </a:ext>
            </a:extLst>
          </p:cNvPr>
          <p:cNvSpPr txBox="1"/>
          <p:nvPr/>
        </p:nvSpPr>
        <p:spPr>
          <a:xfrm>
            <a:off x="685800" y="6080969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</a:t>
            </a:r>
            <a:r>
              <a:rPr lang="en-US" dirty="0"/>
              <a:t>SQL, Java, </a:t>
            </a:r>
            <a:r>
              <a:rPr lang="ru-RU" dirty="0"/>
              <a:t>Тестирование,</a:t>
            </a:r>
            <a:r>
              <a:rPr lang="en-US" dirty="0"/>
              <a:t> Python, Jira</a:t>
            </a:r>
            <a:r>
              <a:rPr lang="ru-RU" dirty="0"/>
              <a:t> вместе дают практически 50% (47,5) навыков на рынке. Значит это в настоящие время самые актуальные навыки.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FFCA7-DEFE-4182-8061-5193115B800C}"/>
              </a:ext>
            </a:extLst>
          </p:cNvPr>
          <p:cNvSpPr txBox="1"/>
          <p:nvPr/>
        </p:nvSpPr>
        <p:spPr>
          <a:xfrm>
            <a:off x="685800" y="131543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график процентов наиболее востребованных навыков в виде круговой диаграммы.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37CFCE-34AB-44E3-B49F-64A4C9EB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19" y="1849321"/>
            <a:ext cx="8787853" cy="39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6080969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 исключением 1С(он всегда хорошо оплачивался) самыми оплачиваемыми навыками являются </a:t>
            </a:r>
            <a:r>
              <a:rPr lang="ru-RU" dirty="0" err="1"/>
              <a:t>soft</a:t>
            </a:r>
            <a:r>
              <a:rPr lang="ru-RU" dirty="0"/>
              <a:t> навыки (ведение документации, планирование, презентации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Определим самые оплачиваемые навыки по среднему уровню зарплат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A687ED-5527-4451-914E-28C906AD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7" y="1608413"/>
            <a:ext cx="9174938" cy="45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5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6080969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доли </a:t>
            </a:r>
            <a:r>
              <a:rPr lang="en-US" dirty="0"/>
              <a:t>soft </a:t>
            </a:r>
            <a:r>
              <a:rPr lang="ru-RU" dirty="0"/>
              <a:t>навыков равны.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график процентов наиболее оплачиваемых навыков в виде круговой диаграммы.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C9C1A7-A7C9-4A11-90E1-5A04ADB4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63" y="1856317"/>
            <a:ext cx="8344274" cy="39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1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6080969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данные навыки более востребованы в регионах.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Оценим количество вакансий по городам с навыками SQL и Python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7D853B-5277-4BF3-8B27-8658795F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684770"/>
            <a:ext cx="918338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5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6080969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графика видим, что возможность удаленной работы больше распространена в городах отличных от Москвы, что можно так же считать последствием пандемии.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Оценим возможности работы на удаленке по городам.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2C235D-2630-4CB7-8742-D49445B0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71" y="1684770"/>
            <a:ext cx="8861057" cy="44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3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C6280F-3BCB-4B8C-9D8B-171738D2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85" y="2096315"/>
            <a:ext cx="8775608" cy="4083607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85D96-E559-460F-8A52-103D81B9E716}"/>
              </a:ext>
            </a:extLst>
          </p:cNvPr>
          <p:cNvSpPr txBox="1"/>
          <p:nvPr/>
        </p:nvSpPr>
        <p:spPr>
          <a:xfrm>
            <a:off x="685800" y="6080969"/>
            <a:ext cx="11279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Видим по метрике MAPE и графикам, что наша модель не удачна, предсказания зарплаты по описанию дают слишком много факторов (</a:t>
            </a:r>
            <a:r>
              <a:rPr lang="ru-RU" sz="1600" dirty="0" err="1"/>
              <a:t>feature</a:t>
            </a:r>
            <a:r>
              <a:rPr lang="ru-RU" sz="1600" dirty="0"/>
              <a:t>) и из-за этого вероятно получается модель как переобученная, почти по всем городам предсказанные зарплаты вошли в пул уже известных зарплат.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Попробуем предсказать начальный уровень зарплат, на основании описания вакансий. Чистой воды эксперимент. Для этого используем модель </a:t>
            </a:r>
            <a:r>
              <a:rPr lang="en-US" sz="1600" dirty="0" err="1"/>
              <a:t>GradientBoostingRegressor</a:t>
            </a:r>
            <a:r>
              <a:rPr lang="en-US" sz="1600" dirty="0"/>
              <a:t>()</a:t>
            </a:r>
            <a:r>
              <a:rPr lang="ru-RU" sz="1600" dirty="0"/>
              <a:t>.</a:t>
            </a:r>
          </a:p>
          <a:p>
            <a:r>
              <a:rPr lang="ru-RU" sz="1600" dirty="0"/>
              <a:t>Качество модели по метрике MAPE: 0.008. Отобразим на графике данные до применение модели и после</a:t>
            </a:r>
          </a:p>
        </p:txBody>
      </p:sp>
    </p:spTree>
    <p:extLst>
      <p:ext uri="{BB962C8B-B14F-4D97-AF65-F5344CB8AC3E}">
        <p14:creationId xmlns:p14="http://schemas.microsoft.com/office/powerpoint/2010/main" val="108036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Вывод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0426-9114-44C2-943D-D2DF8BC8BB1C}"/>
              </a:ext>
            </a:extLst>
          </p:cNvPr>
          <p:cNvSpPr txBox="1"/>
          <p:nvPr/>
        </p:nvSpPr>
        <p:spPr>
          <a:xfrm>
            <a:off x="685800" y="1315438"/>
            <a:ext cx="93544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 итогу анализа «цифровых» вакансий можно сделать 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Возможности удаленной работы больше подставлены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Начальный уровень зарплат в столице все так же остается выше, чем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Верхняя граница зарплат догоняет столичные, последствия пандемии и развития удаленной работы.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Нет прямой зависимости количества навыков и уровнем зарплат.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и Python входят в топ 4 востребованных навыков.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и Python широко требуются в регионах.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Построение модели предсказания зарплаты по описанию вакансии показала свою несостоятельность. </a:t>
            </a:r>
          </a:p>
        </p:txBody>
      </p:sp>
    </p:spTree>
    <p:extLst>
      <p:ext uri="{BB962C8B-B14F-4D97-AF65-F5344CB8AC3E}">
        <p14:creationId xmlns:p14="http://schemas.microsoft.com/office/powerpoint/2010/main" val="280005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96001-B915-410F-9764-1863FC385C0B}"/>
              </a:ext>
            </a:extLst>
          </p:cNvPr>
          <p:cNvSpPr txBox="1"/>
          <p:nvPr/>
        </p:nvSpPr>
        <p:spPr>
          <a:xfrm>
            <a:off x="1955074" y="3237802"/>
            <a:ext cx="8281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3454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 lnSpcReduction="1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Головачев Анатолий Владимирович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Образование: 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Поволжская государственная социально-гуманитарная академия (Самарский  Государственный Педагогический Университет). Квалификация Учитель Математики по специальности Математика.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b="1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6 лет в </a:t>
            </a:r>
            <a:r>
              <a:rPr lang="ru-RU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МЦТП Удаленная поддержка АРМ. Последние 3 года представитель ЦИТПРМП в ИТ проектах банка: Перевод массовых специальностей на </a:t>
            </a:r>
            <a:r>
              <a:rPr lang="en-US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VDI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 Ключевое достижение в </a:t>
            </a:r>
            <a:r>
              <a:rPr lang="ru-RU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Победитель конкурса лучший по профессии 2022.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Город: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Самара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Контакты: </a:t>
            </a:r>
            <a:r>
              <a:rPr lang="en-US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Golovachev.a.vl@sberbank.ru</a:t>
            </a:r>
            <a:endParaRPr lang="ru-RU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Изучение наиболее востребованных специальностей и навыков в сфере «цифровых» профессий.</a:t>
            </a:r>
            <a:endParaRPr lang="en-US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https://github.com/Tolyan63/homework_da/tree/main/final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sz="48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A55BB-3B3B-48D7-B181-D1789A59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006876"/>
            <a:ext cx="9782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Tqdm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– загрузка данных.</a:t>
            </a:r>
          </a:p>
          <a:p>
            <a:r>
              <a:rPr lang="ru-RU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numpy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– работа с таблицами.</a:t>
            </a:r>
          </a:p>
          <a:p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NLTK, </a:t>
            </a:r>
            <a:r>
              <a:rPr lang="en-US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pymorphy2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– форматирование и нормализация текста</a:t>
            </a:r>
          </a:p>
          <a:p>
            <a:r>
              <a:rPr lang="ru-RU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SKLearn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– бинаризация текстовых данных, построение моделей</a:t>
            </a:r>
          </a:p>
          <a:p>
            <a:r>
              <a:rPr lang="ru-RU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Plotly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matplotlib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seaborn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– отображение данных на графиках</a:t>
            </a:r>
          </a:p>
          <a:p>
            <a:r>
              <a:rPr lang="en-US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Datetime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– для работы с форматом дата время</a:t>
            </a:r>
          </a:p>
          <a:p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 иные библиотеки </a:t>
            </a:r>
            <a:r>
              <a:rPr lang="en-US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endParaRPr lang="ru-RU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C6F0-2AB0-48EA-B8F9-C3FD47DD2F5B}"/>
              </a:ext>
            </a:extLst>
          </p:cNvPr>
          <p:cNvSpPr txBox="1"/>
          <p:nvPr/>
        </p:nvSpPr>
        <p:spPr>
          <a:xfrm>
            <a:off x="685799" y="1369832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начального уровня зарплат в выбранных городах.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0DCD42-E330-4985-A486-B384C7D6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739164"/>
            <a:ext cx="9564435" cy="4572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655CE-FBF6-4D6F-AA71-7B20A123E5F8}"/>
              </a:ext>
            </a:extLst>
          </p:cNvPr>
          <p:cNvSpPr txBox="1"/>
          <p:nvPr/>
        </p:nvSpPr>
        <p:spPr>
          <a:xfrm>
            <a:off x="685798" y="6127136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Отчетливо видна закономерность, в столицах минимальный порог зарплат выше регионов</a:t>
            </a:r>
          </a:p>
        </p:txBody>
      </p:sp>
    </p:spTree>
    <p:extLst>
      <p:ext uri="{BB962C8B-B14F-4D97-AF65-F5344CB8AC3E}">
        <p14:creationId xmlns:p14="http://schemas.microsoft.com/office/powerpoint/2010/main" val="174825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BF9C6-6DAB-4C35-A54D-4A81245A1FF8}"/>
              </a:ext>
            </a:extLst>
          </p:cNvPr>
          <p:cNvSpPr txBox="1"/>
          <p:nvPr/>
        </p:nvSpPr>
        <p:spPr>
          <a:xfrm>
            <a:off x="685799" y="1369832"/>
            <a:ext cx="93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верхнего уровня зарплат в выбранных городах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D15640-1AC0-4AF0-BEF1-EA5D3F23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1714040"/>
            <a:ext cx="9669224" cy="4772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11D6B-5778-4081-A18C-B6744E71ACF9}"/>
              </a:ext>
            </a:extLst>
          </p:cNvPr>
          <p:cNvSpPr txBox="1"/>
          <p:nvPr/>
        </p:nvSpPr>
        <p:spPr>
          <a:xfrm>
            <a:off x="685798" y="6127136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Отчетливо видно что верхняя граница зарплат в регионах сильно выросла, так на рынок повлиял </a:t>
            </a:r>
            <a:r>
              <a:rPr lang="en-US" dirty="0"/>
              <a:t>Covid-19</a:t>
            </a:r>
            <a:r>
              <a:rPr lang="ru-RU" dirty="0"/>
              <a:t>. Появилось много удаленных столичных ставок в регионах.</a:t>
            </a:r>
          </a:p>
        </p:txBody>
      </p:sp>
    </p:spTree>
    <p:extLst>
      <p:ext uri="{BB962C8B-B14F-4D97-AF65-F5344CB8AC3E}">
        <p14:creationId xmlns:p14="http://schemas.microsoft.com/office/powerpoint/2010/main" val="292700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9D891F-5795-44B8-92D0-2E811763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1" y="1821984"/>
            <a:ext cx="7642683" cy="4197583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Графики и выводы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63663-7FD7-4A26-9587-B1406F1F87EF}"/>
              </a:ext>
            </a:extLst>
          </p:cNvPr>
          <p:cNvSpPr txBox="1"/>
          <p:nvPr/>
        </p:nvSpPr>
        <p:spPr>
          <a:xfrm>
            <a:off x="685798" y="6127136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 количества навыков зарплата не зависит на прямую, могут требовать много различных навыков, но зарплата будет не высокой.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BB8F8-E851-43D2-912C-46D62A113519}"/>
              </a:ext>
            </a:extLst>
          </p:cNvPr>
          <p:cNvSpPr txBox="1"/>
          <p:nvPr/>
        </p:nvSpPr>
        <p:spPr>
          <a:xfrm>
            <a:off x="685797" y="1315438"/>
            <a:ext cx="935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Посмотрим на диаграмму рассеивания уровня зарплат в зависимости от количества требуемых навыков</a:t>
            </a:r>
          </a:p>
        </p:txBody>
      </p:sp>
    </p:spTree>
    <p:extLst>
      <p:ext uri="{BB962C8B-B14F-4D97-AF65-F5344CB8AC3E}">
        <p14:creationId xmlns:p14="http://schemas.microsoft.com/office/powerpoint/2010/main" val="2991609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731</Words>
  <Application>Microsoft Office PowerPoint</Application>
  <PresentationFormat>Широкоэкранный</PresentationFormat>
  <Paragraphs>68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Anatoliy Golovachev</cp:lastModifiedBy>
  <cp:revision>25</cp:revision>
  <dcterms:created xsi:type="dcterms:W3CDTF">2021-02-19T10:44:02Z</dcterms:created>
  <dcterms:modified xsi:type="dcterms:W3CDTF">2023-05-07T12:46:59Z</dcterms:modified>
</cp:coreProperties>
</file>