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304" r:id="rId9"/>
    <p:sldId id="305" r:id="rId10"/>
    <p:sldId id="306" r:id="rId11"/>
    <p:sldId id="307" r:id="rId12"/>
    <p:sldId id="308" r:id="rId13"/>
    <p:sldId id="316" r:id="rId14"/>
    <p:sldId id="311" r:id="rId15"/>
    <p:sldId id="312" r:id="rId16"/>
    <p:sldId id="313" r:id="rId17"/>
    <p:sldId id="317" r:id="rId18"/>
    <p:sldId id="314" r:id="rId19"/>
    <p:sldId id="318" r:id="rId20"/>
    <p:sldId id="315" r:id="rId21"/>
    <p:sldId id="30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lyan63/homework_da/tree/main/final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hh.ru/specializations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+mn-lt"/>
              </a:rPr>
              <a:t>Исследование рынка «цифровых» профессий по данным с сайта </a:t>
            </a:r>
            <a:r>
              <a:rPr lang="en-US" sz="5400" b="1" dirty="0">
                <a:solidFill>
                  <a:srgbClr val="333F48"/>
                </a:solidFill>
                <a:latin typeface="+mn-lt"/>
              </a:rPr>
              <a:t>hh.ru</a:t>
            </a:r>
            <a:r>
              <a:rPr lang="ru-RU" sz="5400" b="1" dirty="0">
                <a:solidFill>
                  <a:srgbClr val="333F48"/>
                </a:solidFill>
                <a:latin typeface="+mn-lt"/>
              </a:rPr>
              <a:t>.</a:t>
            </a:r>
            <a:endParaRPr lang="ru-RU" dirty="0">
              <a:latin typeface="+mn-lt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cs typeface="SB Sans Text Light"/>
              </a:rPr>
              <a:t>Головачев Анатолий Владимирович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904C9F-884C-4F92-B0CA-16C022E9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14" y="1608413"/>
            <a:ext cx="7747457" cy="4136128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1B08E-F53E-4E37-BB76-16B470F8C051}"/>
              </a:ext>
            </a:extLst>
          </p:cNvPr>
          <p:cNvSpPr txBox="1"/>
          <p:nvPr/>
        </p:nvSpPr>
        <p:spPr>
          <a:xfrm>
            <a:off x="685795" y="5651966"/>
            <a:ext cx="11262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зависимость если и есть, то очень не большая и не в каждой профессии. В зависимости от профессии даже без опыта можно получить достойную зарплату по меркам регионов.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D06C3-F850-4F3F-BFBD-1F925192D5B6}"/>
              </a:ext>
            </a:extLst>
          </p:cNvPr>
          <p:cNvSpPr txBox="1"/>
          <p:nvPr/>
        </p:nvSpPr>
        <p:spPr>
          <a:xfrm>
            <a:off x="685795" y="1239081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зависимость средней начальной зарплаты в профессии в зависимости от опыта.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80A4D-45F7-4584-ADBE-4DAEBB4315E6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6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25CD77-B665-4222-9484-21E9CFCD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2" y="1608413"/>
            <a:ext cx="8829187" cy="4451536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5E167-17C6-4051-9D30-098E85F77AFA}"/>
              </a:ext>
            </a:extLst>
          </p:cNvPr>
          <p:cNvSpPr txBox="1"/>
          <p:nvPr/>
        </p:nvSpPr>
        <p:spPr>
          <a:xfrm>
            <a:off x="685800" y="5999792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SQL и Python входят в топ 4 самых востребованных навыков.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70AA1-5DE8-42D2-A664-106D4601E2FB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Определим топ 20 востребованных навыков в «цифровых» профессиях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39598-6340-4E63-A2A8-AFB94F40655E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780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97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37CFCE-34AB-44E3-B49F-64A4C9EB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19" y="1753896"/>
            <a:ext cx="8787853" cy="3990403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F764-CFF5-48D9-86C4-30893C5CD8C1}"/>
              </a:ext>
            </a:extLst>
          </p:cNvPr>
          <p:cNvSpPr txBox="1"/>
          <p:nvPr/>
        </p:nvSpPr>
        <p:spPr>
          <a:xfrm>
            <a:off x="685800" y="5728912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</a:t>
            </a:r>
            <a:r>
              <a:rPr lang="en-US" dirty="0"/>
              <a:t>SQL, Java, </a:t>
            </a:r>
            <a:r>
              <a:rPr lang="ru-RU" dirty="0"/>
              <a:t>Тестирование,</a:t>
            </a:r>
            <a:r>
              <a:rPr lang="en-US" dirty="0"/>
              <a:t> Python, Jira</a:t>
            </a:r>
            <a:r>
              <a:rPr lang="ru-RU" dirty="0"/>
              <a:t> вместе дают практически 50% (47,5) навыков на рынке. Значит это в настоящие время самые актуальные навыки.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FFCA7-DEFE-4182-8061-5193115B800C}"/>
              </a:ext>
            </a:extLst>
          </p:cNvPr>
          <p:cNvSpPr txBox="1"/>
          <p:nvPr/>
        </p:nvSpPr>
        <p:spPr>
          <a:xfrm>
            <a:off x="685800" y="131543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график процентов наиболее востребованных навыков в виде круговой диаграммы.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C47BA-6635-4EF6-AF2E-3B6CBF31B2CF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0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A687ED-5527-4451-914E-28C906AD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7" y="1608414"/>
            <a:ext cx="9174938" cy="43482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578680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 исключением 1С(он всегда хорошо оплачивался) самыми оплачиваемыми навыками являются </a:t>
            </a:r>
            <a:r>
              <a:rPr lang="ru-RU" dirty="0" err="1"/>
              <a:t>soft</a:t>
            </a:r>
            <a:r>
              <a:rPr lang="ru-RU" dirty="0"/>
              <a:t> навыки (ведение документации, планирование, презентации и </a:t>
            </a:r>
            <a:r>
              <a:rPr lang="ru-RU" dirty="0" err="1"/>
              <a:t>тд</a:t>
            </a:r>
            <a:r>
              <a:rPr lang="ru-RU" dirty="0"/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Определим самые оплачиваемые навыки по среднему уровню начальных зарплат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CECD2-1EB9-41E2-80F1-12EFDD5112DC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</a:p>
        </p:txBody>
      </p:sp>
    </p:spTree>
    <p:extLst>
      <p:ext uri="{BB962C8B-B14F-4D97-AF65-F5344CB8AC3E}">
        <p14:creationId xmlns:p14="http://schemas.microsoft.com/office/powerpoint/2010/main" val="332205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5990524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доли </a:t>
            </a:r>
            <a:r>
              <a:rPr lang="en-US" dirty="0"/>
              <a:t>soft </a:t>
            </a:r>
            <a:r>
              <a:rPr lang="ru-RU" dirty="0"/>
              <a:t>навыков равны.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график процентов наиболее оплачиваемых навыков в виде круговой диаграммы.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C9C1A7-A7C9-4A11-90E1-5A04ADB4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63" y="1856317"/>
            <a:ext cx="8344274" cy="3903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F339D-BE6F-40FE-9537-5EF0EDBE0394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</a:p>
        </p:txBody>
      </p:sp>
    </p:spTree>
    <p:extLst>
      <p:ext uri="{BB962C8B-B14F-4D97-AF65-F5344CB8AC3E}">
        <p14:creationId xmlns:p14="http://schemas.microsoft.com/office/powerpoint/2010/main" val="79461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5990524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данные навыки более востребованы в регионах.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Оценим количество вакансий по городам с навыками SQL и Python.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7D853B-5277-4BF3-8B27-8658795F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684770"/>
            <a:ext cx="9183382" cy="4210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BEB33-98B3-41D9-A56F-515E2499D022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780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75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2C235D-2630-4CB7-8742-D49445B0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71" y="1500104"/>
            <a:ext cx="8861057" cy="4411834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799" y="577343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возможность удаленной работы больше распространена в городах отличных от Москвы, что можно так же считать последствием пандемии.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Оценим возможности работы на удаленке по городам.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8D7E-1CEB-4588-AEB2-9178E37E58CD}"/>
              </a:ext>
            </a:extLst>
          </p:cNvPr>
          <p:cNvSpPr txBox="1"/>
          <p:nvPr/>
        </p:nvSpPr>
        <p:spPr>
          <a:xfrm>
            <a:off x="685795" y="63598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1120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23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1091401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Попробуем предсказать начальный уровень зарплат, на основании описания вакансий. </a:t>
            </a:r>
          </a:p>
          <a:p>
            <a:r>
              <a:rPr lang="ru-RU" sz="1600" dirty="0"/>
              <a:t>Эксперимент. </a:t>
            </a:r>
          </a:p>
          <a:p>
            <a:r>
              <a:rPr lang="ru-RU" sz="1600" dirty="0"/>
              <a:t>Для этого используем модель </a:t>
            </a:r>
            <a:r>
              <a:rPr lang="en-US" sz="1600" dirty="0" err="1"/>
              <a:t>GradientBoostingRegressor</a:t>
            </a:r>
            <a:r>
              <a:rPr lang="en-US" sz="1600" dirty="0"/>
              <a:t>()</a:t>
            </a:r>
            <a:r>
              <a:rPr lang="ru-RU" sz="1600" dirty="0"/>
              <a:t>.</a:t>
            </a:r>
          </a:p>
          <a:p>
            <a:r>
              <a:rPr lang="ru-RU" sz="1600" dirty="0"/>
              <a:t>После построения модели, оценим ее по двум метрикам: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MAPE - </a:t>
            </a:r>
            <a:r>
              <a:rPr lang="en-US" sz="1600" dirty="0"/>
              <a:t>Mean Absolute Percentage Error</a:t>
            </a:r>
            <a:r>
              <a:rPr lang="ru-RU" sz="1600" dirty="0"/>
              <a:t> средняя абсолютная ошибка в процентах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RMSE</a:t>
            </a:r>
            <a:r>
              <a:rPr lang="ru-RU" sz="1600" dirty="0"/>
              <a:t> - </a:t>
            </a:r>
            <a:r>
              <a:rPr lang="en-US" sz="1600" dirty="0"/>
              <a:t>Root Mean Square Error </a:t>
            </a:r>
            <a:r>
              <a:rPr lang="ru-RU" sz="1600" dirty="0"/>
              <a:t> среднеквадратичная ошибка</a:t>
            </a:r>
          </a:p>
          <a:p>
            <a:r>
              <a:rPr lang="ru-RU" sz="1600" i="1" dirty="0"/>
              <a:t>На обучающей выборке: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/>
              <a:t>MAPE </a:t>
            </a:r>
            <a:r>
              <a:rPr lang="en-US" sz="1600" i="1" dirty="0"/>
              <a:t>~ 0,005</a:t>
            </a:r>
            <a:endParaRPr lang="ru-RU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RMSE</a:t>
            </a:r>
            <a:r>
              <a:rPr lang="ru-RU" sz="1600" i="1" dirty="0"/>
              <a:t> – извлеченный квадратный  корень </a:t>
            </a:r>
            <a:r>
              <a:rPr lang="en-US" sz="1600" i="1" dirty="0"/>
              <a:t>~ 82,17</a:t>
            </a:r>
            <a:endParaRPr lang="ru-RU" sz="1600" i="1" dirty="0"/>
          </a:p>
          <a:p>
            <a:r>
              <a:rPr lang="ru-RU" sz="1600" i="1" dirty="0"/>
              <a:t>На тестовой выборке: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/>
              <a:t>MAPE </a:t>
            </a:r>
            <a:r>
              <a:rPr lang="en-US" sz="1600" i="1" dirty="0"/>
              <a:t>~ 0,008</a:t>
            </a:r>
            <a:endParaRPr lang="ru-RU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RMSE</a:t>
            </a:r>
            <a:r>
              <a:rPr lang="ru-RU" sz="1600" i="1" dirty="0"/>
              <a:t> – извлеченный квадратный  корень </a:t>
            </a:r>
            <a:r>
              <a:rPr lang="en-US" sz="1600" i="1" dirty="0"/>
              <a:t> ~91,48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ru-RU" sz="1600" dirty="0"/>
              <a:t>Из данных показателей можно сделать вывод, что модель переобучена, показатели близки к идеальным. Вероятно причиной является большое число слов по которым строится модель, и слишком мала обучающая и тестовая выборка, в сумме всего 600 строк.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3700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C6280F-3BCB-4B8C-9D8B-171738D2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96" y="1669595"/>
            <a:ext cx="8775608" cy="4083607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5790687"/>
            <a:ext cx="11279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Видим по графикам, что наша модель не удачна, предсказания зарплаты по описанию почти по всем городам предсказанные зарплаты вошли в пул уже известных зарплат.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Предскажем нижний порог зарплат нашей моделью для оставшихся 520 вакансий и отобразим на графике данные до применение модели и после:</a:t>
            </a:r>
          </a:p>
        </p:txBody>
      </p:sp>
    </p:spTree>
    <p:extLst>
      <p:ext uri="{BB962C8B-B14F-4D97-AF65-F5344CB8AC3E}">
        <p14:creationId xmlns:p14="http://schemas.microsoft.com/office/powerpoint/2010/main" val="108036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E34966-E21D-4FB2-8A68-8D03DAE3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1653992"/>
            <a:ext cx="6906589" cy="4344006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Посмотрим на топ 20 самых весомых слов из нашей модели: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F56D2-5DAA-4DD2-B647-CC6BDFB22AD3}"/>
              </a:ext>
            </a:extLst>
          </p:cNvPr>
          <p:cNvSpPr txBox="1"/>
          <p:nvPr/>
        </p:nvSpPr>
        <p:spPr>
          <a:xfrm>
            <a:off x="685800" y="5879945"/>
            <a:ext cx="9354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Итоговый вывод: на такой малой выборке делать предсказание по тексту не стоит. Обучающая выборка должна на порядок превышать число слов в описании, на которых будет строиться модель, иначе происходит переобучение.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292144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>
                <a:cs typeface="SB Sans Text Light" panose="020B0303040504020204" pitchFamily="34" charset="0"/>
              </a:rPr>
              <a:t>Головачев Анатолий Владимирович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Образование: </a:t>
            </a:r>
            <a:r>
              <a:rPr lang="ru-RU" sz="2400" dirty="0">
                <a:cs typeface="SB Sans Text Light" panose="020B0303040504020204" pitchFamily="34" charset="0"/>
              </a:rPr>
              <a:t>Поволжская государственная социально-гуманитарная академия (Самарский  Государственный Педагогический Университет). Квалификация Учитель Математики по специальности Математика.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Опыт в </a:t>
            </a:r>
            <a:r>
              <a:rPr lang="ru-RU" sz="2400" b="1" dirty="0" err="1">
                <a:cs typeface="SB Sans Text Light" panose="020B0303040504020204" pitchFamily="34" charset="0"/>
              </a:rPr>
              <a:t>Сбере</a:t>
            </a:r>
            <a:r>
              <a:rPr lang="ru-RU" sz="2400" dirty="0">
                <a:cs typeface="SB Sans Text Light" panose="020B0303040504020204" pitchFamily="34" charset="0"/>
              </a:rPr>
              <a:t>: 6 лет в </a:t>
            </a:r>
            <a:r>
              <a:rPr lang="ru-RU" sz="2400" dirty="0" err="1">
                <a:cs typeface="SB Sans Text Light" panose="020B0303040504020204" pitchFamily="34" charset="0"/>
              </a:rPr>
              <a:t>Сбере</a:t>
            </a:r>
            <a:r>
              <a:rPr lang="ru-RU" sz="2400" dirty="0">
                <a:cs typeface="SB Sans Text Light" panose="020B0303040504020204" pitchFamily="34" charset="0"/>
              </a:rPr>
              <a:t>, МЦТП Удаленная поддержка АРМ. Последние 3 года представитель ЦИТПРМП в ИТ проектах банка: Перевод массовых специальностей на </a:t>
            </a:r>
            <a:r>
              <a:rPr lang="en-US" sz="2400" dirty="0">
                <a:cs typeface="SB Sans Text Light" panose="020B0303040504020204" pitchFamily="34" charset="0"/>
              </a:rPr>
              <a:t>VDI</a:t>
            </a:r>
            <a:r>
              <a:rPr lang="ru-RU" sz="2400" dirty="0">
                <a:cs typeface="SB Sans Text Light" panose="020B0303040504020204" pitchFamily="34" charset="0"/>
              </a:rPr>
              <a:t>. </a:t>
            </a:r>
            <a:endParaRPr lang="en-US" sz="24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Ключевые достижение в </a:t>
            </a:r>
            <a:r>
              <a:rPr lang="ru-RU" sz="2400" b="1" dirty="0" err="1">
                <a:cs typeface="SB Sans Text Light" panose="020B0303040504020204" pitchFamily="34" charset="0"/>
              </a:rPr>
              <a:t>Сбере</a:t>
            </a:r>
            <a:r>
              <a:rPr lang="ru-RU" sz="2400" b="1" dirty="0">
                <a:cs typeface="SB Sans Text Light" panose="020B0303040504020204" pitchFamily="34" charset="0"/>
              </a:rPr>
              <a:t>: </a:t>
            </a:r>
            <a:r>
              <a:rPr lang="ru-RU" sz="2400" dirty="0">
                <a:cs typeface="SB Sans Text Light" panose="020B0303040504020204" pitchFamily="34" charset="0"/>
              </a:rPr>
              <a:t>Успешная миграция более 10 тысяч пользователей на </a:t>
            </a:r>
            <a:r>
              <a:rPr lang="en-US" sz="2400" dirty="0">
                <a:cs typeface="SB Sans Text Light" panose="020B0303040504020204" pitchFamily="34" charset="0"/>
              </a:rPr>
              <a:t>VDI</a:t>
            </a:r>
            <a:r>
              <a:rPr lang="ru-RU" sz="2400" dirty="0">
                <a:cs typeface="SB Sans Text Light" panose="020B0303040504020204" pitchFamily="34" charset="0"/>
              </a:rPr>
              <a:t>, победитель конкурса лучший по профессии 2022.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Город:</a:t>
            </a:r>
            <a:r>
              <a:rPr lang="ru-RU" sz="2400" dirty="0">
                <a:cs typeface="SB Sans Text Light" panose="020B0303040504020204" pitchFamily="34" charset="0"/>
              </a:rPr>
              <a:t> Самара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Контакты: </a:t>
            </a:r>
            <a:r>
              <a:rPr lang="en-US" sz="2400" b="1" dirty="0">
                <a:cs typeface="SB Sans Text Light" panose="020B0303040504020204" pitchFamily="34" charset="0"/>
              </a:rPr>
              <a:t>Golovachev.a.vl@sberbank.ru</a:t>
            </a:r>
            <a:endParaRPr lang="ru-RU" sz="2400" b="1" dirty="0"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Вывод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 итогу анализа «цифровых» вакансий можно сделать 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Возможности удаленной работы больше подставлены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Начальный уровень зарплат в столице все так же остается выше, чем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Верхняя граница зарплат догоняет столичные, последствия пандемии и развития удаленной работы.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Нет прямой зависимости количества навыков и уровнем зарплат.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и Python входят в топ 4 востребованных навыков.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и Python широко требуются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Высоко оплачиваются </a:t>
            </a:r>
            <a:r>
              <a:rPr lang="en-US" sz="2400" dirty="0"/>
              <a:t>soft </a:t>
            </a:r>
            <a:r>
              <a:rPr lang="ru-RU" sz="2400" dirty="0"/>
              <a:t>навыки.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Построение модели предсказания зарплаты по описанию вакансии показала свою несостоятельность</a:t>
            </a:r>
            <a:r>
              <a:rPr lang="en-US" sz="2400" dirty="0"/>
              <a:t> </a:t>
            </a:r>
            <a:r>
              <a:rPr lang="ru-RU" sz="2400" dirty="0"/>
              <a:t>на малом количестве данных для обучения. </a:t>
            </a:r>
          </a:p>
        </p:txBody>
      </p:sp>
    </p:spTree>
    <p:extLst>
      <p:ext uri="{BB962C8B-B14F-4D97-AF65-F5344CB8AC3E}">
        <p14:creationId xmlns:p14="http://schemas.microsoft.com/office/powerpoint/2010/main" val="280005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96001-B915-410F-9764-1863FC385C0B}"/>
              </a:ext>
            </a:extLst>
          </p:cNvPr>
          <p:cNvSpPr txBox="1"/>
          <p:nvPr/>
        </p:nvSpPr>
        <p:spPr>
          <a:xfrm>
            <a:off x="1955074" y="3237802"/>
            <a:ext cx="8281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3454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>
                <a:cs typeface="SB Sans Text Light" panose="020B0303040504020204" pitchFamily="34" charset="0"/>
              </a:rPr>
              <a:t>Изучение наиболее востребованных специальностей и навыков в сфере «цифровых» профессий.</a:t>
            </a:r>
            <a:endParaRPr lang="en-US" sz="24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>
                <a:cs typeface="SB Sans Text Light" panose="020B0303040504020204" pitchFamily="34" charset="0"/>
              </a:rPr>
              <a:t>Оценка уровня зарплат в регионах и столице.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dirty="0">
                <a:cs typeface="SB Sans Text Light" panose="020B0303040504020204" pitchFamily="34" charset="0"/>
              </a:rPr>
              <a:t>Провести эксперимент по построению модели предсказания уровня заработной платы по описанию вакансии.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4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2400" dirty="0">
                <a:cs typeface="SB Sans Text Light" panose="020B0303040504020204" pitchFamily="34" charset="0"/>
                <a:hlinkClick r:id="rId2"/>
              </a:rPr>
              <a:t>https://github.com/Tolyan63/homework_da/tree/main/final</a:t>
            </a:r>
            <a:r>
              <a:rPr lang="ru-RU" sz="2400" dirty="0">
                <a:cs typeface="SB Sans Text Light" panose="020B0303040504020204" pitchFamily="34" charset="0"/>
              </a:rPr>
              <a:t> </a:t>
            </a:r>
            <a:endParaRPr lang="ru-RU" sz="4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endParaRPr lang="ru-RU" sz="1400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A55BB-3B3B-48D7-B181-D1789A59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006876"/>
            <a:ext cx="9782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EE366-146F-48DD-AF6F-824013A849BE}"/>
              </a:ext>
            </a:extLst>
          </p:cNvPr>
          <p:cNvSpPr txBox="1"/>
          <p:nvPr/>
        </p:nvSpPr>
        <p:spPr>
          <a:xfrm>
            <a:off x="685799" y="1214238"/>
            <a:ext cx="10820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Данные получены</a:t>
            </a:r>
            <a:r>
              <a:rPr lang="en-US" sz="2400" dirty="0">
                <a:cs typeface="SB Sans Text Light" panose="020B0303040504020204" pitchFamily="34" charset="0"/>
              </a:rPr>
              <a:t>:</a:t>
            </a:r>
            <a:r>
              <a:rPr lang="ru-RU" sz="2400" dirty="0">
                <a:cs typeface="SB Sans Text Light" panose="020B0303040504020204" pitchFamily="34" charset="0"/>
              </a:rPr>
              <a:t> с </a:t>
            </a:r>
            <a:r>
              <a:rPr lang="en-US" sz="2400" dirty="0">
                <a:cs typeface="SB Sans Text Light" panose="020B0303040504020204" pitchFamily="34" charset="0"/>
              </a:rPr>
              <a:t>hh.ru</a:t>
            </a:r>
            <a:r>
              <a:rPr lang="ru-RU" sz="2400" dirty="0">
                <a:cs typeface="SB Sans Text Light" panose="020B0303040504020204" pitchFamily="34" charset="0"/>
              </a:rPr>
              <a:t>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Выбраны регионы: </a:t>
            </a:r>
            <a:r>
              <a:rPr lang="ru-RU" sz="2400" dirty="0">
                <a:cs typeface="SB Sans Text Light" panose="020B0303040504020204" pitchFamily="34" charset="0"/>
              </a:rPr>
              <a:t>Москва, Санкт-Петербург, Новосибирск, Екатеринбург, Нижний Новгород, Самара, Тула. Две столицы и регионы присутствия моего подразделения в </a:t>
            </a:r>
            <a:r>
              <a:rPr lang="ru-RU" sz="2400" dirty="0" err="1">
                <a:cs typeface="SB Sans Text Light" panose="020B0303040504020204" pitchFamily="34" charset="0"/>
              </a:rPr>
              <a:t>Сбере</a:t>
            </a:r>
            <a:r>
              <a:rPr lang="ru-RU" sz="2400" dirty="0">
                <a:cs typeface="SB Sans Text Light" panose="020B0303040504020204" pitchFamily="34" charset="0"/>
              </a:rPr>
              <a:t>.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Получено:</a:t>
            </a:r>
            <a:r>
              <a:rPr lang="ru-RU" sz="2400" dirty="0">
                <a:cs typeface="SB Sans Text Light" panose="020B0303040504020204" pitchFamily="34" charset="0"/>
              </a:rPr>
              <a:t> 14000 вакансий.</a:t>
            </a:r>
          </a:p>
          <a:p>
            <a:pPr defTabSz="360000" fontAlgn="base"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Отобрано: </a:t>
            </a:r>
            <a:r>
              <a:rPr lang="ru-RU" sz="2400" dirty="0">
                <a:cs typeface="SB Sans Text Light" panose="020B0303040504020204" pitchFamily="34" charset="0"/>
              </a:rPr>
              <a:t>1120 вакансий, по специализации: </a:t>
            </a:r>
            <a:r>
              <a:rPr lang="ru-RU" sz="2400" i="1" dirty="0">
                <a:cs typeface="SB Sans Text Light" panose="020B0303040504020204" pitchFamily="34" charset="0"/>
              </a:rPr>
              <a:t>'Тестировщик', 'Программист, разработчик’, 'Специалист технической поддержки’, 'Продуктовый аналитик', 'Руководитель группы разработки’, 'Системный администратор’, 'Менеджер продукта’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Данные по ЗП: </a:t>
            </a:r>
            <a:r>
              <a:rPr lang="ru-RU" sz="2400" dirty="0">
                <a:cs typeface="SB Sans Text Light" panose="020B0303040504020204" pitchFamily="34" charset="0"/>
              </a:rPr>
              <a:t>Нижняя граница зарплат указана для 600 вакансий, верхняя только для 300.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Даты данных: </a:t>
            </a:r>
            <a:r>
              <a:rPr lang="ru-RU" sz="2400" dirty="0">
                <a:cs typeface="SB Sans Text Light" panose="020B0303040504020204" pitchFamily="34" charset="0"/>
              </a:rPr>
              <a:t>вакансии скачены 30 апреля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D3BCB-67F8-413C-AABB-9CBBA68A90EB}"/>
              </a:ext>
            </a:extLst>
          </p:cNvPr>
          <p:cNvSpPr txBox="1"/>
          <p:nvPr/>
        </p:nvSpPr>
        <p:spPr>
          <a:xfrm>
            <a:off x="685797" y="5666959"/>
            <a:ext cx="1014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cs typeface="SB Sans Text Light" panose="020B0303040504020204" pitchFamily="34" charset="0"/>
              </a:rPr>
              <a:t>Отбирал из всего возможного списка специализации полученного с </a:t>
            </a:r>
            <a:r>
              <a:rPr lang="en-US" sz="1800" dirty="0">
                <a:cs typeface="SB Sans Text Light" panose="020B0303040504020204" pitchFamily="34" charset="0"/>
                <a:hlinkClick r:id="rId2"/>
              </a:rPr>
              <a:t>https://api.hh.ru/specializations</a:t>
            </a:r>
            <a:r>
              <a:rPr lang="ru-RU" sz="1800" dirty="0">
                <a:cs typeface="SB Sans Text Light" panose="020B0303040504020204" pitchFamily="34" charset="0"/>
              </a:rPr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SB Sans Text Light" panose="020B0303040504020204" pitchFamily="34" charset="0"/>
              </a:rPr>
              <a:t>Python</a:t>
            </a:r>
            <a:r>
              <a:rPr lang="ru-RU" sz="2400" b="1" dirty="0">
                <a:cs typeface="SB Sans Text Light" panose="020B0303040504020204" pitchFamily="34" charset="0"/>
              </a:rPr>
              <a:t> и его различные библиотеки</a:t>
            </a:r>
            <a:r>
              <a:rPr lang="ru-RU" sz="2400" dirty="0">
                <a:cs typeface="SB Sans Text Light" panose="020B0303040504020204" pitchFamily="34" charset="0"/>
              </a:rPr>
              <a:t>:</a:t>
            </a:r>
          </a:p>
          <a:p>
            <a:r>
              <a:rPr lang="en-US" sz="2400" dirty="0" err="1">
                <a:cs typeface="SB Sans Text Light" panose="020B0303040504020204" pitchFamily="34" charset="0"/>
              </a:rPr>
              <a:t>Tqdm</a:t>
            </a:r>
            <a:r>
              <a:rPr lang="ru-RU" sz="2400" dirty="0">
                <a:cs typeface="SB Sans Text Light" panose="020B0303040504020204" pitchFamily="34" charset="0"/>
              </a:rPr>
              <a:t> – загрузка данных.</a:t>
            </a:r>
          </a:p>
          <a:p>
            <a:r>
              <a:rPr lang="ru-RU" sz="2400" dirty="0" err="1">
                <a:cs typeface="SB Sans Text Light" panose="020B0303040504020204" pitchFamily="34" charset="0"/>
              </a:rPr>
              <a:t>Pandas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 err="1">
                <a:cs typeface="SB Sans Text Light" panose="020B0303040504020204" pitchFamily="34" charset="0"/>
              </a:rPr>
              <a:t>numpy</a:t>
            </a:r>
            <a:r>
              <a:rPr lang="ru-RU" sz="2400" dirty="0">
                <a:cs typeface="SB Sans Text Light" panose="020B0303040504020204" pitchFamily="34" charset="0"/>
              </a:rPr>
              <a:t> – работа с таблицами.</a:t>
            </a:r>
          </a:p>
          <a:p>
            <a:r>
              <a:rPr lang="ru-RU" sz="2400" dirty="0">
                <a:cs typeface="SB Sans Text Light" panose="020B0303040504020204" pitchFamily="34" charset="0"/>
              </a:rPr>
              <a:t>NLTK, </a:t>
            </a:r>
            <a:r>
              <a:rPr lang="en-US" sz="2400" dirty="0">
                <a:cs typeface="SB Sans Text Light" panose="020B0303040504020204" pitchFamily="34" charset="0"/>
              </a:rPr>
              <a:t>pymorphy2</a:t>
            </a:r>
            <a:r>
              <a:rPr lang="ru-RU" sz="2400" dirty="0">
                <a:cs typeface="SB Sans Text Light" panose="020B0303040504020204" pitchFamily="34" charset="0"/>
              </a:rPr>
              <a:t> – форматирование и нормализация текста.</a:t>
            </a:r>
          </a:p>
          <a:p>
            <a:r>
              <a:rPr lang="ru-RU" sz="2400" dirty="0" err="1">
                <a:cs typeface="SB Sans Text Light" panose="020B0303040504020204" pitchFamily="34" charset="0"/>
              </a:rPr>
              <a:t>SKLearn</a:t>
            </a:r>
            <a:r>
              <a:rPr lang="ru-RU" sz="2400" dirty="0">
                <a:cs typeface="SB Sans Text Light" panose="020B0303040504020204" pitchFamily="34" charset="0"/>
              </a:rPr>
              <a:t> – бинаризация текстовых данных, построение моделей.</a:t>
            </a:r>
          </a:p>
          <a:p>
            <a:r>
              <a:rPr lang="ru-RU" sz="2400" dirty="0" err="1">
                <a:cs typeface="SB Sans Text Light" panose="020B0303040504020204" pitchFamily="34" charset="0"/>
              </a:rPr>
              <a:t>Plotly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>
                <a:cs typeface="SB Sans Text Light" panose="020B0303040504020204" pitchFamily="34" charset="0"/>
              </a:rPr>
              <a:t>matplotlib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>
                <a:cs typeface="SB Sans Text Light" panose="020B0303040504020204" pitchFamily="34" charset="0"/>
              </a:rPr>
              <a:t>seaborn</a:t>
            </a:r>
            <a:r>
              <a:rPr lang="ru-RU" sz="2400" dirty="0">
                <a:cs typeface="SB Sans Text Light" panose="020B0303040504020204" pitchFamily="34" charset="0"/>
              </a:rPr>
              <a:t> – отображение данных на графиках.</a:t>
            </a:r>
          </a:p>
          <a:p>
            <a:r>
              <a:rPr lang="en-US" sz="2400" dirty="0">
                <a:cs typeface="SB Sans Text Light" panose="020B0303040504020204" pitchFamily="34" charset="0"/>
              </a:rPr>
              <a:t>Datetime</a:t>
            </a:r>
            <a:r>
              <a:rPr lang="ru-RU" sz="2400" dirty="0">
                <a:cs typeface="SB Sans Text Light" panose="020B0303040504020204" pitchFamily="34" charset="0"/>
              </a:rPr>
              <a:t> – для работы с форматом дата время.</a:t>
            </a:r>
          </a:p>
          <a:p>
            <a:r>
              <a:rPr lang="ru-RU" sz="2400" dirty="0">
                <a:cs typeface="SB Sans Text Light" panose="020B0303040504020204" pitchFamily="34" charset="0"/>
              </a:rPr>
              <a:t>И иные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C6F0-2AB0-48EA-B8F9-C3FD47DD2F5B}"/>
              </a:ext>
            </a:extLst>
          </p:cNvPr>
          <p:cNvSpPr txBox="1"/>
          <p:nvPr/>
        </p:nvSpPr>
        <p:spPr>
          <a:xfrm>
            <a:off x="685799" y="1369832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начального уровня зарплат в городах.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0DCD42-E330-4985-A486-B384C7D6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699146"/>
            <a:ext cx="9564435" cy="4572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655CE-FBF6-4D6F-AA71-7B20A123E5F8}"/>
              </a:ext>
            </a:extLst>
          </p:cNvPr>
          <p:cNvSpPr txBox="1"/>
          <p:nvPr/>
        </p:nvSpPr>
        <p:spPr>
          <a:xfrm>
            <a:off x="685798" y="6127136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Отчетливо видна закономерность, в столицах минимальный порог зарплат выше регионов.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34573-41D1-4826-AD6A-95A2D70F283B}"/>
              </a:ext>
            </a:extLst>
          </p:cNvPr>
          <p:cNvSpPr txBox="1"/>
          <p:nvPr/>
        </p:nvSpPr>
        <p:spPr>
          <a:xfrm>
            <a:off x="685798" y="64164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25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D15640-1AC0-4AF0-BEF1-EA5D3F23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6" y="1451766"/>
            <a:ext cx="9421047" cy="4650192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BF9C6-6DAB-4C35-A54D-4A81245A1FF8}"/>
              </a:ext>
            </a:extLst>
          </p:cNvPr>
          <p:cNvSpPr txBox="1"/>
          <p:nvPr/>
        </p:nvSpPr>
        <p:spPr>
          <a:xfrm>
            <a:off x="685799" y="1369832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верхнего уровня зарплат в городах.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11D6B-5778-4081-A18C-B6744E71ACF9}"/>
              </a:ext>
            </a:extLst>
          </p:cNvPr>
          <p:cNvSpPr txBox="1"/>
          <p:nvPr/>
        </p:nvSpPr>
        <p:spPr>
          <a:xfrm>
            <a:off x="685797" y="5778793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Отчетливо видно что верхняя граница зарплат в регионах сильно выросла, так на рынок повлиял </a:t>
            </a:r>
            <a:r>
              <a:rPr lang="en-US" dirty="0"/>
              <a:t>Covid-19</a:t>
            </a:r>
            <a:r>
              <a:rPr lang="ru-RU" dirty="0"/>
              <a:t>. Появилось много удаленных столичных ставок в регионах.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8FDF0-4901-43E1-99A6-5420AD2F5243}"/>
              </a:ext>
            </a:extLst>
          </p:cNvPr>
          <p:cNvSpPr txBox="1"/>
          <p:nvPr/>
        </p:nvSpPr>
        <p:spPr>
          <a:xfrm>
            <a:off x="685798" y="642512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300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0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9D891F-5795-44B8-92D0-2E811763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1" y="1821984"/>
            <a:ext cx="7642683" cy="4197583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63663-7FD7-4A26-9587-B1406F1F87EF}"/>
              </a:ext>
            </a:extLst>
          </p:cNvPr>
          <p:cNvSpPr txBox="1"/>
          <p:nvPr/>
        </p:nvSpPr>
        <p:spPr>
          <a:xfrm>
            <a:off x="685797" y="5879782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 количества навыков зарплата не зависит на прямую, могут требовать много различных навыков, но зарплата будет невысокой.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BB8F8-E851-43D2-912C-46D62A113519}"/>
              </a:ext>
            </a:extLst>
          </p:cNvPr>
          <p:cNvSpPr txBox="1"/>
          <p:nvPr/>
        </p:nvSpPr>
        <p:spPr>
          <a:xfrm>
            <a:off x="685797" y="131543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на диаграмму рассеивания начального уровня зарплат в зависимости от количества требуемых навыков.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08FA-79F0-4AD8-BC7C-447319CD28F0}"/>
              </a:ext>
            </a:extLst>
          </p:cNvPr>
          <p:cNvSpPr txBox="1"/>
          <p:nvPr/>
        </p:nvSpPr>
        <p:spPr>
          <a:xfrm>
            <a:off x="685797" y="6526113"/>
            <a:ext cx="9050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Построено по информации из 600 вакансий, где указан нижний порог зарплат.</a:t>
            </a:r>
          </a:p>
        </p:txBody>
      </p:sp>
    </p:spTree>
    <p:extLst>
      <p:ext uri="{BB962C8B-B14F-4D97-AF65-F5344CB8AC3E}">
        <p14:creationId xmlns:p14="http://schemas.microsoft.com/office/powerpoint/2010/main" val="2991609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1070</Words>
  <Application>Microsoft Office PowerPoint</Application>
  <PresentationFormat>Широкоэкранный</PresentationFormat>
  <Paragraphs>106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SB Sans Display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Anatoliy Golovachev</cp:lastModifiedBy>
  <cp:revision>39</cp:revision>
  <dcterms:created xsi:type="dcterms:W3CDTF">2021-02-19T10:44:02Z</dcterms:created>
  <dcterms:modified xsi:type="dcterms:W3CDTF">2023-05-14T09:31:38Z</dcterms:modified>
</cp:coreProperties>
</file>