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82B0A7-636C-48A8-AFFE-05ADBFBB1F9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9A3E0A-0FD4-4822-B3EA-F139B25AE8F9}">
      <dgm:prSet/>
      <dgm:spPr/>
      <dgm:t>
        <a:bodyPr/>
        <a:lstStyle/>
        <a:p>
          <a:r>
            <a:rPr lang="en-US"/>
            <a:t>Informations éparpillées sur de nombreux agendas culturels</a:t>
          </a:r>
        </a:p>
      </dgm:t>
    </dgm:pt>
    <dgm:pt modelId="{5E3BF358-E637-41E9-B676-885F2F3C6402}" type="parTrans" cxnId="{9666977A-BB9E-4EE0-AD1B-CCA2A4AF5414}">
      <dgm:prSet/>
      <dgm:spPr/>
      <dgm:t>
        <a:bodyPr/>
        <a:lstStyle/>
        <a:p>
          <a:endParaRPr lang="en-US"/>
        </a:p>
      </dgm:t>
    </dgm:pt>
    <dgm:pt modelId="{92E2BEC3-C883-4370-BA34-C12B2F02E900}" type="sibTrans" cxnId="{9666977A-BB9E-4EE0-AD1B-CCA2A4AF5414}">
      <dgm:prSet/>
      <dgm:spPr/>
      <dgm:t>
        <a:bodyPr/>
        <a:lstStyle/>
        <a:p>
          <a:endParaRPr lang="en-US"/>
        </a:p>
      </dgm:t>
    </dgm:pt>
    <dgm:pt modelId="{BD25B69B-C971-47F8-8F23-5A7DE2A48549}">
      <dgm:prSet/>
      <dgm:spPr/>
      <dgm:t>
        <a:bodyPr/>
        <a:lstStyle/>
        <a:p>
          <a:r>
            <a:rPr lang="en-US"/>
            <a:t>Les utilisateurs posent des questions naturelles (« Que faire à Paris ce week-end ? »)</a:t>
          </a:r>
        </a:p>
      </dgm:t>
    </dgm:pt>
    <dgm:pt modelId="{E36AEDD9-B11B-4EEE-AB67-B86248C72037}" type="parTrans" cxnId="{033684DD-394A-403D-AFFC-FCA7DF12E20D}">
      <dgm:prSet/>
      <dgm:spPr/>
      <dgm:t>
        <a:bodyPr/>
        <a:lstStyle/>
        <a:p>
          <a:endParaRPr lang="en-US"/>
        </a:p>
      </dgm:t>
    </dgm:pt>
    <dgm:pt modelId="{845F8745-6F86-4580-81C9-0E169B20ADAD}" type="sibTrans" cxnId="{033684DD-394A-403D-AFFC-FCA7DF12E20D}">
      <dgm:prSet/>
      <dgm:spPr/>
      <dgm:t>
        <a:bodyPr/>
        <a:lstStyle/>
        <a:p>
          <a:endParaRPr lang="en-US"/>
        </a:p>
      </dgm:t>
    </dgm:pt>
    <dgm:pt modelId="{AF66DB86-7176-4EB1-9900-B8A9F93E9112}">
      <dgm:prSet/>
      <dgm:spPr/>
      <dgm:t>
        <a:bodyPr/>
        <a:lstStyle/>
        <a:p>
          <a:r>
            <a:rPr lang="en-US"/>
            <a:t>Attentes : rapidité, exactitude, liens sources, confidentialité</a:t>
          </a:r>
        </a:p>
      </dgm:t>
    </dgm:pt>
    <dgm:pt modelId="{25D842B1-D51B-42EE-A54D-724DDCD2E196}" type="parTrans" cxnId="{973BFA67-B22F-4715-B77A-27ED05F1BB3F}">
      <dgm:prSet/>
      <dgm:spPr/>
      <dgm:t>
        <a:bodyPr/>
        <a:lstStyle/>
        <a:p>
          <a:endParaRPr lang="en-US"/>
        </a:p>
      </dgm:t>
    </dgm:pt>
    <dgm:pt modelId="{E6ECFEC9-A53A-46FF-9958-70BEDE25BF87}" type="sibTrans" cxnId="{973BFA67-B22F-4715-B77A-27ED05F1BB3F}">
      <dgm:prSet/>
      <dgm:spPr/>
      <dgm:t>
        <a:bodyPr/>
        <a:lstStyle/>
        <a:p>
          <a:endParaRPr lang="en-US"/>
        </a:p>
      </dgm:t>
    </dgm:pt>
    <dgm:pt modelId="{B78AC33C-710D-4B46-8B21-4E9673830A30}" type="pres">
      <dgm:prSet presAssocID="{CD82B0A7-636C-48A8-AFFE-05ADBFBB1F99}" presName="outerComposite" presStyleCnt="0">
        <dgm:presLayoutVars>
          <dgm:chMax val="5"/>
          <dgm:dir/>
          <dgm:resizeHandles val="exact"/>
        </dgm:presLayoutVars>
      </dgm:prSet>
      <dgm:spPr/>
    </dgm:pt>
    <dgm:pt modelId="{05FD78C9-87A6-4D3E-A22E-47BAA8E392FF}" type="pres">
      <dgm:prSet presAssocID="{CD82B0A7-636C-48A8-AFFE-05ADBFBB1F99}" presName="dummyMaxCanvas" presStyleCnt="0">
        <dgm:presLayoutVars/>
      </dgm:prSet>
      <dgm:spPr/>
    </dgm:pt>
    <dgm:pt modelId="{2A03C3E1-0F09-4562-8901-2F82EE41A1BD}" type="pres">
      <dgm:prSet presAssocID="{CD82B0A7-636C-48A8-AFFE-05ADBFBB1F99}" presName="ThreeNodes_1" presStyleLbl="node1" presStyleIdx="0" presStyleCnt="3">
        <dgm:presLayoutVars>
          <dgm:bulletEnabled val="1"/>
        </dgm:presLayoutVars>
      </dgm:prSet>
      <dgm:spPr/>
    </dgm:pt>
    <dgm:pt modelId="{50148593-33E4-4A67-BC4B-B91844C22FCE}" type="pres">
      <dgm:prSet presAssocID="{CD82B0A7-636C-48A8-AFFE-05ADBFBB1F99}" presName="ThreeNodes_2" presStyleLbl="node1" presStyleIdx="1" presStyleCnt="3">
        <dgm:presLayoutVars>
          <dgm:bulletEnabled val="1"/>
        </dgm:presLayoutVars>
      </dgm:prSet>
      <dgm:spPr/>
    </dgm:pt>
    <dgm:pt modelId="{6B8286E3-702F-49EF-99B9-F6D5169BF645}" type="pres">
      <dgm:prSet presAssocID="{CD82B0A7-636C-48A8-AFFE-05ADBFBB1F99}" presName="ThreeNodes_3" presStyleLbl="node1" presStyleIdx="2" presStyleCnt="3">
        <dgm:presLayoutVars>
          <dgm:bulletEnabled val="1"/>
        </dgm:presLayoutVars>
      </dgm:prSet>
      <dgm:spPr/>
    </dgm:pt>
    <dgm:pt modelId="{4E2A7D62-9B64-4A59-845A-40EBC3299122}" type="pres">
      <dgm:prSet presAssocID="{CD82B0A7-636C-48A8-AFFE-05ADBFBB1F99}" presName="ThreeConn_1-2" presStyleLbl="fgAccFollowNode1" presStyleIdx="0" presStyleCnt="2">
        <dgm:presLayoutVars>
          <dgm:bulletEnabled val="1"/>
        </dgm:presLayoutVars>
      </dgm:prSet>
      <dgm:spPr/>
    </dgm:pt>
    <dgm:pt modelId="{8718471B-08B9-48D1-B75F-182501827242}" type="pres">
      <dgm:prSet presAssocID="{CD82B0A7-636C-48A8-AFFE-05ADBFBB1F99}" presName="ThreeConn_2-3" presStyleLbl="fgAccFollowNode1" presStyleIdx="1" presStyleCnt="2">
        <dgm:presLayoutVars>
          <dgm:bulletEnabled val="1"/>
        </dgm:presLayoutVars>
      </dgm:prSet>
      <dgm:spPr/>
    </dgm:pt>
    <dgm:pt modelId="{C8ED4401-431C-4323-80D7-2C8392EC14E3}" type="pres">
      <dgm:prSet presAssocID="{CD82B0A7-636C-48A8-AFFE-05ADBFBB1F99}" presName="ThreeNodes_1_text" presStyleLbl="node1" presStyleIdx="2" presStyleCnt="3">
        <dgm:presLayoutVars>
          <dgm:bulletEnabled val="1"/>
        </dgm:presLayoutVars>
      </dgm:prSet>
      <dgm:spPr/>
    </dgm:pt>
    <dgm:pt modelId="{7E8FCF71-151A-4023-8D99-66537BD5D0EB}" type="pres">
      <dgm:prSet presAssocID="{CD82B0A7-636C-48A8-AFFE-05ADBFBB1F99}" presName="ThreeNodes_2_text" presStyleLbl="node1" presStyleIdx="2" presStyleCnt="3">
        <dgm:presLayoutVars>
          <dgm:bulletEnabled val="1"/>
        </dgm:presLayoutVars>
      </dgm:prSet>
      <dgm:spPr/>
    </dgm:pt>
    <dgm:pt modelId="{BFA2FE71-3307-44B1-9215-A003DD99677F}" type="pres">
      <dgm:prSet presAssocID="{CD82B0A7-636C-48A8-AFFE-05ADBFBB1F9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7990B2A-780A-4B80-806E-7783C8E3EC1B}" type="presOf" srcId="{CD82B0A7-636C-48A8-AFFE-05ADBFBB1F99}" destId="{B78AC33C-710D-4B46-8B21-4E9673830A30}" srcOrd="0" destOrd="0" presId="urn:microsoft.com/office/officeart/2005/8/layout/vProcess5"/>
    <dgm:cxn modelId="{8EDDBF5D-83A0-401C-8692-1E0DD528E634}" type="presOf" srcId="{845F8745-6F86-4580-81C9-0E169B20ADAD}" destId="{8718471B-08B9-48D1-B75F-182501827242}" srcOrd="0" destOrd="0" presId="urn:microsoft.com/office/officeart/2005/8/layout/vProcess5"/>
    <dgm:cxn modelId="{1C665142-AEC3-4386-80C7-21D280CAA05F}" type="presOf" srcId="{1D9A3E0A-0FD4-4822-B3EA-F139B25AE8F9}" destId="{2A03C3E1-0F09-4562-8901-2F82EE41A1BD}" srcOrd="0" destOrd="0" presId="urn:microsoft.com/office/officeart/2005/8/layout/vProcess5"/>
    <dgm:cxn modelId="{973BFA67-B22F-4715-B77A-27ED05F1BB3F}" srcId="{CD82B0A7-636C-48A8-AFFE-05ADBFBB1F99}" destId="{AF66DB86-7176-4EB1-9900-B8A9F93E9112}" srcOrd="2" destOrd="0" parTransId="{25D842B1-D51B-42EE-A54D-724DDCD2E196}" sibTransId="{E6ECFEC9-A53A-46FF-9958-70BEDE25BF87}"/>
    <dgm:cxn modelId="{30B2E96D-AC18-4A7F-9951-B975311F66A9}" type="presOf" srcId="{BD25B69B-C971-47F8-8F23-5A7DE2A48549}" destId="{7E8FCF71-151A-4023-8D99-66537BD5D0EB}" srcOrd="1" destOrd="0" presId="urn:microsoft.com/office/officeart/2005/8/layout/vProcess5"/>
    <dgm:cxn modelId="{2A975875-1535-4B35-9974-E63D6CB800E4}" type="presOf" srcId="{AF66DB86-7176-4EB1-9900-B8A9F93E9112}" destId="{6B8286E3-702F-49EF-99B9-F6D5169BF645}" srcOrd="0" destOrd="0" presId="urn:microsoft.com/office/officeart/2005/8/layout/vProcess5"/>
    <dgm:cxn modelId="{9666977A-BB9E-4EE0-AD1B-CCA2A4AF5414}" srcId="{CD82B0A7-636C-48A8-AFFE-05ADBFBB1F99}" destId="{1D9A3E0A-0FD4-4822-B3EA-F139B25AE8F9}" srcOrd="0" destOrd="0" parTransId="{5E3BF358-E637-41E9-B676-885F2F3C6402}" sibTransId="{92E2BEC3-C883-4370-BA34-C12B2F02E900}"/>
    <dgm:cxn modelId="{ED55E387-6D1B-4B6D-9BD0-47FF0A3D5694}" type="presOf" srcId="{92E2BEC3-C883-4370-BA34-C12B2F02E900}" destId="{4E2A7D62-9B64-4A59-845A-40EBC3299122}" srcOrd="0" destOrd="0" presId="urn:microsoft.com/office/officeart/2005/8/layout/vProcess5"/>
    <dgm:cxn modelId="{C52A42B9-7DFA-483A-9463-BE938B71305E}" type="presOf" srcId="{BD25B69B-C971-47F8-8F23-5A7DE2A48549}" destId="{50148593-33E4-4A67-BC4B-B91844C22FCE}" srcOrd="0" destOrd="0" presId="urn:microsoft.com/office/officeart/2005/8/layout/vProcess5"/>
    <dgm:cxn modelId="{14C87BC1-6BC9-48FA-8764-FE326D604FA2}" type="presOf" srcId="{AF66DB86-7176-4EB1-9900-B8A9F93E9112}" destId="{BFA2FE71-3307-44B1-9215-A003DD99677F}" srcOrd="1" destOrd="0" presId="urn:microsoft.com/office/officeart/2005/8/layout/vProcess5"/>
    <dgm:cxn modelId="{033684DD-394A-403D-AFFC-FCA7DF12E20D}" srcId="{CD82B0A7-636C-48A8-AFFE-05ADBFBB1F99}" destId="{BD25B69B-C971-47F8-8F23-5A7DE2A48549}" srcOrd="1" destOrd="0" parTransId="{E36AEDD9-B11B-4EEE-AB67-B86248C72037}" sibTransId="{845F8745-6F86-4580-81C9-0E169B20ADAD}"/>
    <dgm:cxn modelId="{FFBC43E0-6FD2-4FB5-A006-597764BEF721}" type="presOf" srcId="{1D9A3E0A-0FD4-4822-B3EA-F139B25AE8F9}" destId="{C8ED4401-431C-4323-80D7-2C8392EC14E3}" srcOrd="1" destOrd="0" presId="urn:microsoft.com/office/officeart/2005/8/layout/vProcess5"/>
    <dgm:cxn modelId="{C0093032-29FE-4180-996D-F925622F1F36}" type="presParOf" srcId="{B78AC33C-710D-4B46-8B21-4E9673830A30}" destId="{05FD78C9-87A6-4D3E-A22E-47BAA8E392FF}" srcOrd="0" destOrd="0" presId="urn:microsoft.com/office/officeart/2005/8/layout/vProcess5"/>
    <dgm:cxn modelId="{75A87BB1-DE62-4261-9D52-9D03E8F2A897}" type="presParOf" srcId="{B78AC33C-710D-4B46-8B21-4E9673830A30}" destId="{2A03C3E1-0F09-4562-8901-2F82EE41A1BD}" srcOrd="1" destOrd="0" presId="urn:microsoft.com/office/officeart/2005/8/layout/vProcess5"/>
    <dgm:cxn modelId="{77719EB8-61BA-4F95-B7D7-B056F3A5004E}" type="presParOf" srcId="{B78AC33C-710D-4B46-8B21-4E9673830A30}" destId="{50148593-33E4-4A67-BC4B-B91844C22FCE}" srcOrd="2" destOrd="0" presId="urn:microsoft.com/office/officeart/2005/8/layout/vProcess5"/>
    <dgm:cxn modelId="{3680CEA5-27FA-4259-A616-31FA51AF44E7}" type="presParOf" srcId="{B78AC33C-710D-4B46-8B21-4E9673830A30}" destId="{6B8286E3-702F-49EF-99B9-F6D5169BF645}" srcOrd="3" destOrd="0" presId="urn:microsoft.com/office/officeart/2005/8/layout/vProcess5"/>
    <dgm:cxn modelId="{99B11DBF-4B71-4334-B903-3F2DC37F7BA2}" type="presParOf" srcId="{B78AC33C-710D-4B46-8B21-4E9673830A30}" destId="{4E2A7D62-9B64-4A59-845A-40EBC3299122}" srcOrd="4" destOrd="0" presId="urn:microsoft.com/office/officeart/2005/8/layout/vProcess5"/>
    <dgm:cxn modelId="{2B4412C0-4E69-489D-92E1-12C518E821A3}" type="presParOf" srcId="{B78AC33C-710D-4B46-8B21-4E9673830A30}" destId="{8718471B-08B9-48D1-B75F-182501827242}" srcOrd="5" destOrd="0" presId="urn:microsoft.com/office/officeart/2005/8/layout/vProcess5"/>
    <dgm:cxn modelId="{AD073201-7EA1-40DA-9FAC-CCA4CFF03990}" type="presParOf" srcId="{B78AC33C-710D-4B46-8B21-4E9673830A30}" destId="{C8ED4401-431C-4323-80D7-2C8392EC14E3}" srcOrd="6" destOrd="0" presId="urn:microsoft.com/office/officeart/2005/8/layout/vProcess5"/>
    <dgm:cxn modelId="{B7D6939A-7918-4328-A15B-4F729C4CC1FA}" type="presParOf" srcId="{B78AC33C-710D-4B46-8B21-4E9673830A30}" destId="{7E8FCF71-151A-4023-8D99-66537BD5D0EB}" srcOrd="7" destOrd="0" presId="urn:microsoft.com/office/officeart/2005/8/layout/vProcess5"/>
    <dgm:cxn modelId="{3A257BBE-6BAD-4470-9009-D82512682F42}" type="presParOf" srcId="{B78AC33C-710D-4B46-8B21-4E9673830A30}" destId="{BFA2FE71-3307-44B1-9215-A003DD99677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48DFD-ED4C-47FA-A80A-A6A5391DF8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049067-2906-41CC-BDFE-320A7051F5E4}">
      <dgm:prSet/>
      <dgm:spPr/>
      <dgm:t>
        <a:bodyPr/>
        <a:lstStyle/>
        <a:p>
          <a:r>
            <a:rPr lang="en-US"/>
            <a:t>Récupérer les passages pertinents via recherche sémantique</a:t>
          </a:r>
        </a:p>
      </dgm:t>
    </dgm:pt>
    <dgm:pt modelId="{B4251156-F222-42C4-8E47-17097B6D01EA}" type="parTrans" cxnId="{545015C3-F02B-49F3-967A-23F94E89055C}">
      <dgm:prSet/>
      <dgm:spPr/>
      <dgm:t>
        <a:bodyPr/>
        <a:lstStyle/>
        <a:p>
          <a:endParaRPr lang="en-US"/>
        </a:p>
      </dgm:t>
    </dgm:pt>
    <dgm:pt modelId="{67473E72-4649-4AC0-A3DB-F07E85F072B8}" type="sibTrans" cxnId="{545015C3-F02B-49F3-967A-23F94E89055C}">
      <dgm:prSet/>
      <dgm:spPr/>
      <dgm:t>
        <a:bodyPr/>
        <a:lstStyle/>
        <a:p>
          <a:endParaRPr lang="en-US"/>
        </a:p>
      </dgm:t>
    </dgm:pt>
    <dgm:pt modelId="{481E90A0-53E4-433C-B4E3-8F3174115E45}">
      <dgm:prSet/>
      <dgm:spPr/>
      <dgm:t>
        <a:bodyPr/>
        <a:lstStyle/>
        <a:p>
          <a:r>
            <a:rPr lang="en-US"/>
            <a:t>Augmenter la question avec ce contexte</a:t>
          </a:r>
        </a:p>
      </dgm:t>
    </dgm:pt>
    <dgm:pt modelId="{F061AAA9-D46C-4B48-AC3C-F529579DEB7A}" type="parTrans" cxnId="{7D6C8ADC-63B6-4156-99B8-3CA3C21C8D64}">
      <dgm:prSet/>
      <dgm:spPr/>
      <dgm:t>
        <a:bodyPr/>
        <a:lstStyle/>
        <a:p>
          <a:endParaRPr lang="en-US"/>
        </a:p>
      </dgm:t>
    </dgm:pt>
    <dgm:pt modelId="{21E22DC9-BA73-4945-A6B4-6A98BD6FA222}" type="sibTrans" cxnId="{7D6C8ADC-63B6-4156-99B8-3CA3C21C8D64}">
      <dgm:prSet/>
      <dgm:spPr/>
      <dgm:t>
        <a:bodyPr/>
        <a:lstStyle/>
        <a:p>
          <a:endParaRPr lang="en-US"/>
        </a:p>
      </dgm:t>
    </dgm:pt>
    <dgm:pt modelId="{8ED12CFB-5716-4FE7-94FA-5DCA1F887854}">
      <dgm:prSet/>
      <dgm:spPr/>
      <dgm:t>
        <a:bodyPr/>
        <a:lstStyle/>
        <a:p>
          <a:r>
            <a:rPr lang="en-US"/>
            <a:t>Générer une réponse naturelle et sourcée</a:t>
          </a:r>
        </a:p>
      </dgm:t>
    </dgm:pt>
    <dgm:pt modelId="{4100CADD-AE93-408B-86D4-34E739252F8B}" type="parTrans" cxnId="{9F52F6CB-E75D-424D-B4D6-1B7B2F56D6A4}">
      <dgm:prSet/>
      <dgm:spPr/>
      <dgm:t>
        <a:bodyPr/>
        <a:lstStyle/>
        <a:p>
          <a:endParaRPr lang="en-US"/>
        </a:p>
      </dgm:t>
    </dgm:pt>
    <dgm:pt modelId="{9D8E9C26-E96C-450F-9584-C1E5D876D11D}" type="sibTrans" cxnId="{9F52F6CB-E75D-424D-B4D6-1B7B2F56D6A4}">
      <dgm:prSet/>
      <dgm:spPr/>
      <dgm:t>
        <a:bodyPr/>
        <a:lstStyle/>
        <a:p>
          <a:endParaRPr lang="en-US"/>
        </a:p>
      </dgm:t>
    </dgm:pt>
    <dgm:pt modelId="{813B5A12-7B19-46A4-8F73-4CE153AFB6A1}" type="pres">
      <dgm:prSet presAssocID="{C3E48DFD-ED4C-47FA-A80A-A6A5391DF856}" presName="linear" presStyleCnt="0">
        <dgm:presLayoutVars>
          <dgm:animLvl val="lvl"/>
          <dgm:resizeHandles val="exact"/>
        </dgm:presLayoutVars>
      </dgm:prSet>
      <dgm:spPr/>
    </dgm:pt>
    <dgm:pt modelId="{D532FA2B-923C-466D-B3D9-B5A12D25819B}" type="pres">
      <dgm:prSet presAssocID="{31049067-2906-41CC-BDFE-320A7051F5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B8C8412-065C-48EB-B555-408D0955DA1F}" type="pres">
      <dgm:prSet presAssocID="{67473E72-4649-4AC0-A3DB-F07E85F072B8}" presName="spacer" presStyleCnt="0"/>
      <dgm:spPr/>
    </dgm:pt>
    <dgm:pt modelId="{BE132AA3-597D-4AE3-932A-F141659C883F}" type="pres">
      <dgm:prSet presAssocID="{481E90A0-53E4-433C-B4E3-8F3174115E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480257-2BF0-4C1C-BB53-AD6A3693E567}" type="pres">
      <dgm:prSet presAssocID="{21E22DC9-BA73-4945-A6B4-6A98BD6FA222}" presName="spacer" presStyleCnt="0"/>
      <dgm:spPr/>
    </dgm:pt>
    <dgm:pt modelId="{E7F8169D-6F2E-449B-961A-863CF8E3E9C2}" type="pres">
      <dgm:prSet presAssocID="{8ED12CFB-5716-4FE7-94FA-5DCA1F8878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B5E119-6AD6-4DC7-8A3F-4E56E3137EF4}" type="presOf" srcId="{481E90A0-53E4-433C-B4E3-8F3174115E45}" destId="{BE132AA3-597D-4AE3-932A-F141659C883F}" srcOrd="0" destOrd="0" presId="urn:microsoft.com/office/officeart/2005/8/layout/vList2"/>
    <dgm:cxn modelId="{99CB7C24-D22B-4A60-80A9-27CE6E9A4ED3}" type="presOf" srcId="{8ED12CFB-5716-4FE7-94FA-5DCA1F887854}" destId="{E7F8169D-6F2E-449B-961A-863CF8E3E9C2}" srcOrd="0" destOrd="0" presId="urn:microsoft.com/office/officeart/2005/8/layout/vList2"/>
    <dgm:cxn modelId="{8DA71F3A-A0B6-4779-A522-E667CCA87523}" type="presOf" srcId="{C3E48DFD-ED4C-47FA-A80A-A6A5391DF856}" destId="{813B5A12-7B19-46A4-8F73-4CE153AFB6A1}" srcOrd="0" destOrd="0" presId="urn:microsoft.com/office/officeart/2005/8/layout/vList2"/>
    <dgm:cxn modelId="{B5526B6C-00AF-4128-9BB4-E3409298727C}" type="presOf" srcId="{31049067-2906-41CC-BDFE-320A7051F5E4}" destId="{D532FA2B-923C-466D-B3D9-B5A12D25819B}" srcOrd="0" destOrd="0" presId="urn:microsoft.com/office/officeart/2005/8/layout/vList2"/>
    <dgm:cxn modelId="{545015C3-F02B-49F3-967A-23F94E89055C}" srcId="{C3E48DFD-ED4C-47FA-A80A-A6A5391DF856}" destId="{31049067-2906-41CC-BDFE-320A7051F5E4}" srcOrd="0" destOrd="0" parTransId="{B4251156-F222-42C4-8E47-17097B6D01EA}" sibTransId="{67473E72-4649-4AC0-A3DB-F07E85F072B8}"/>
    <dgm:cxn modelId="{9F52F6CB-E75D-424D-B4D6-1B7B2F56D6A4}" srcId="{C3E48DFD-ED4C-47FA-A80A-A6A5391DF856}" destId="{8ED12CFB-5716-4FE7-94FA-5DCA1F887854}" srcOrd="2" destOrd="0" parTransId="{4100CADD-AE93-408B-86D4-34E739252F8B}" sibTransId="{9D8E9C26-E96C-450F-9584-C1E5D876D11D}"/>
    <dgm:cxn modelId="{7D6C8ADC-63B6-4156-99B8-3CA3C21C8D64}" srcId="{C3E48DFD-ED4C-47FA-A80A-A6A5391DF856}" destId="{481E90A0-53E4-433C-B4E3-8F3174115E45}" srcOrd="1" destOrd="0" parTransId="{F061AAA9-D46C-4B48-AC3C-F529579DEB7A}" sibTransId="{21E22DC9-BA73-4945-A6B4-6A98BD6FA222}"/>
    <dgm:cxn modelId="{D3C54E37-8569-4F79-978E-61F0F4DD2E60}" type="presParOf" srcId="{813B5A12-7B19-46A4-8F73-4CE153AFB6A1}" destId="{D532FA2B-923C-466D-B3D9-B5A12D25819B}" srcOrd="0" destOrd="0" presId="urn:microsoft.com/office/officeart/2005/8/layout/vList2"/>
    <dgm:cxn modelId="{E0220AA7-99A7-4119-A8DB-18D026446F0D}" type="presParOf" srcId="{813B5A12-7B19-46A4-8F73-4CE153AFB6A1}" destId="{0B8C8412-065C-48EB-B555-408D0955DA1F}" srcOrd="1" destOrd="0" presId="urn:microsoft.com/office/officeart/2005/8/layout/vList2"/>
    <dgm:cxn modelId="{2C05B6D3-E510-4BDF-895B-B521338A867B}" type="presParOf" srcId="{813B5A12-7B19-46A4-8F73-4CE153AFB6A1}" destId="{BE132AA3-597D-4AE3-932A-F141659C883F}" srcOrd="2" destOrd="0" presId="urn:microsoft.com/office/officeart/2005/8/layout/vList2"/>
    <dgm:cxn modelId="{1413F07C-5C9B-4050-A126-3A8D8FA9E754}" type="presParOf" srcId="{813B5A12-7B19-46A4-8F73-4CE153AFB6A1}" destId="{3D480257-2BF0-4C1C-BB53-AD6A3693E567}" srcOrd="3" destOrd="0" presId="urn:microsoft.com/office/officeart/2005/8/layout/vList2"/>
    <dgm:cxn modelId="{F11C01B1-E66A-48B9-9D81-87CADBE550BC}" type="presParOf" srcId="{813B5A12-7B19-46A4-8F73-4CE153AFB6A1}" destId="{E7F8169D-6F2E-449B-961A-863CF8E3E9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03C3E1-0F09-4562-8901-2F82EE41A1BD}">
      <dsp:nvSpPr>
        <dsp:cNvPr id="0" name=""/>
        <dsp:cNvSpPr/>
      </dsp:nvSpPr>
      <dsp:spPr>
        <a:xfrm>
          <a:off x="0" y="0"/>
          <a:ext cx="6196667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Informations éparpillées sur de nombreux agendas culturels</a:t>
          </a:r>
        </a:p>
      </dsp:txBody>
      <dsp:txXfrm>
        <a:off x="35346" y="35346"/>
        <a:ext cx="4894418" cy="1136125"/>
      </dsp:txXfrm>
    </dsp:sp>
    <dsp:sp modelId="{50148593-33E4-4A67-BC4B-B91844C22FCE}">
      <dsp:nvSpPr>
        <dsp:cNvPr id="0" name=""/>
        <dsp:cNvSpPr/>
      </dsp:nvSpPr>
      <dsp:spPr>
        <a:xfrm>
          <a:off x="546764" y="1407953"/>
          <a:ext cx="6196667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 utilisateurs posent des questions naturelles (« Que faire à Paris ce week-end ? »)</a:t>
          </a:r>
        </a:p>
      </dsp:txBody>
      <dsp:txXfrm>
        <a:off x="582110" y="1443299"/>
        <a:ext cx="4794779" cy="1136125"/>
      </dsp:txXfrm>
    </dsp:sp>
    <dsp:sp modelId="{6B8286E3-702F-49EF-99B9-F6D5169BF645}">
      <dsp:nvSpPr>
        <dsp:cNvPr id="0" name=""/>
        <dsp:cNvSpPr/>
      </dsp:nvSpPr>
      <dsp:spPr>
        <a:xfrm>
          <a:off x="1093529" y="2815907"/>
          <a:ext cx="6196667" cy="12068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Attentes : rapidité, exactitude, liens sources, confidentialité</a:t>
          </a:r>
        </a:p>
      </dsp:txBody>
      <dsp:txXfrm>
        <a:off x="1128875" y="2851253"/>
        <a:ext cx="4794779" cy="1136125"/>
      </dsp:txXfrm>
    </dsp:sp>
    <dsp:sp modelId="{4E2A7D62-9B64-4A59-845A-40EBC3299122}">
      <dsp:nvSpPr>
        <dsp:cNvPr id="0" name=""/>
        <dsp:cNvSpPr/>
      </dsp:nvSpPr>
      <dsp:spPr>
        <a:xfrm>
          <a:off x="5412236" y="915169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88733" y="915169"/>
        <a:ext cx="431437" cy="590284"/>
      </dsp:txXfrm>
    </dsp:sp>
    <dsp:sp modelId="{8718471B-08B9-48D1-B75F-182501827242}">
      <dsp:nvSpPr>
        <dsp:cNvPr id="0" name=""/>
        <dsp:cNvSpPr/>
      </dsp:nvSpPr>
      <dsp:spPr>
        <a:xfrm>
          <a:off x="5959000" y="2315078"/>
          <a:ext cx="784431" cy="784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5497" y="2315078"/>
        <a:ext cx="431437" cy="590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2FA2B-923C-466D-B3D9-B5A12D25819B}">
      <dsp:nvSpPr>
        <dsp:cNvPr id="0" name=""/>
        <dsp:cNvSpPr/>
      </dsp:nvSpPr>
      <dsp:spPr>
        <a:xfrm>
          <a:off x="0" y="31929"/>
          <a:ext cx="4231481" cy="1559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Récupérer les passages pertinents via recherche sémantique</a:t>
          </a:r>
        </a:p>
      </dsp:txBody>
      <dsp:txXfrm>
        <a:off x="76134" y="108063"/>
        <a:ext cx="4079213" cy="1407342"/>
      </dsp:txXfrm>
    </dsp:sp>
    <dsp:sp modelId="{BE132AA3-597D-4AE3-932A-F141659C883F}">
      <dsp:nvSpPr>
        <dsp:cNvPr id="0" name=""/>
        <dsp:cNvSpPr/>
      </dsp:nvSpPr>
      <dsp:spPr>
        <a:xfrm>
          <a:off x="0" y="1680819"/>
          <a:ext cx="4231481" cy="155961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Augmenter la question avec ce contexte</a:t>
          </a:r>
        </a:p>
      </dsp:txBody>
      <dsp:txXfrm>
        <a:off x="76134" y="1756953"/>
        <a:ext cx="4079213" cy="1407342"/>
      </dsp:txXfrm>
    </dsp:sp>
    <dsp:sp modelId="{E7F8169D-6F2E-449B-961A-863CF8E3E9C2}">
      <dsp:nvSpPr>
        <dsp:cNvPr id="0" name=""/>
        <dsp:cNvSpPr/>
      </dsp:nvSpPr>
      <dsp:spPr>
        <a:xfrm>
          <a:off x="0" y="3329710"/>
          <a:ext cx="4231481" cy="155961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Générer une réponse naturelle et sourcée</a:t>
          </a:r>
        </a:p>
      </dsp:txBody>
      <dsp:txXfrm>
        <a:off x="76134" y="3405844"/>
        <a:ext cx="4079213" cy="14073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7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3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4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1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2007" y="620720"/>
            <a:ext cx="483186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2590" y="1105351"/>
            <a:ext cx="4107803" cy="3023981"/>
          </a:xfrm>
        </p:spPr>
        <p:txBody>
          <a:bodyPr anchor="b">
            <a:normAutofit/>
          </a:bodyPr>
          <a:lstStyle/>
          <a:p>
            <a:pPr algn="l"/>
            <a:r>
              <a:rPr lang="fr-FR" sz="3800">
                <a:solidFill>
                  <a:schemeClr val="bg1"/>
                </a:solidFill>
              </a:rPr>
              <a:t>Puls-Events — Chat RAG pour événements 2024–2025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2590" y="4297556"/>
            <a:ext cx="4107803" cy="1431695"/>
          </a:xfrm>
        </p:spPr>
        <p:txBody>
          <a:bodyPr anchor="t">
            <a:norm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LangChain · FAISS · Mistral API / Ollama · FastAPI · Streamlit · Docker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07470" y="4214336"/>
            <a:ext cx="38404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REST (FastAPI)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POST /ask : </a:t>
            </a:r>
            <a:r>
              <a:rPr sz="2400" dirty="0" err="1"/>
              <a:t>répond</a:t>
            </a:r>
            <a:r>
              <a:rPr sz="2400" dirty="0"/>
              <a:t> à la question avec </a:t>
            </a:r>
            <a:r>
              <a:rPr sz="2400" dirty="0" err="1"/>
              <a:t>contexte</a:t>
            </a:r>
            <a:r>
              <a:rPr sz="2400" dirty="0"/>
              <a:t> &amp; ranking</a:t>
            </a:r>
          </a:p>
          <a:p>
            <a:r>
              <a:rPr sz="2400" dirty="0"/>
              <a:t>POST /rebuild : </a:t>
            </a:r>
            <a:r>
              <a:rPr sz="2400" dirty="0" err="1"/>
              <a:t>reconstruit</a:t>
            </a:r>
            <a:r>
              <a:rPr sz="2400" dirty="0"/>
              <a:t> </a:t>
            </a:r>
            <a:r>
              <a:rPr sz="2400" dirty="0" err="1"/>
              <a:t>l’index</a:t>
            </a:r>
            <a:r>
              <a:rPr sz="2400" dirty="0"/>
              <a:t> FAISS</a:t>
            </a:r>
          </a:p>
          <a:p>
            <a:r>
              <a:rPr sz="2400" dirty="0"/>
              <a:t>Docs : /docs (Swagger)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Service API</a:t>
            </a:r>
          </a:p>
          <a:p>
            <a:pPr lvl="1"/>
            <a:r>
              <a:t>- src/api/app.py</a:t>
            </a:r>
          </a:p>
          <a:p>
            <a:pPr lvl="1"/>
            <a:r>
              <a:t>- Démarrage : poetry run uvicorn src.api.app:app --reload --port 8000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Interface </a:t>
            </a:r>
            <a:r>
              <a:rPr dirty="0" err="1"/>
              <a:t>Streamlit</a:t>
            </a:r>
            <a:r>
              <a:rPr dirty="0"/>
              <a:t> (</a:t>
            </a:r>
            <a:r>
              <a:rPr dirty="0" err="1"/>
              <a:t>démos</a:t>
            </a:r>
            <a:r>
              <a:rPr dirty="0"/>
              <a:t> &amp; </a:t>
            </a:r>
            <a:r>
              <a:rPr dirty="0" err="1"/>
              <a:t>réglages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Chat, sliders (</a:t>
            </a:r>
            <a:r>
              <a:rPr sz="2400" dirty="0" err="1"/>
              <a:t>température</a:t>
            </a:r>
            <a:r>
              <a:rPr sz="2400" dirty="0"/>
              <a:t>, k, MMR), </a:t>
            </a:r>
            <a:r>
              <a:rPr sz="2400" dirty="0" err="1"/>
              <a:t>sélecteur</a:t>
            </a:r>
            <a:r>
              <a:rPr sz="2400" dirty="0"/>
              <a:t> Mistral/</a:t>
            </a:r>
            <a:r>
              <a:rPr sz="2400" dirty="0" err="1"/>
              <a:t>Ollama</a:t>
            </a:r>
            <a:endParaRPr sz="2400" dirty="0"/>
          </a:p>
          <a:p>
            <a:r>
              <a:rPr sz="2400" dirty="0" err="1"/>
              <a:t>Affichage</a:t>
            </a:r>
            <a:r>
              <a:rPr sz="2400" dirty="0"/>
              <a:t> des passages (score, rang, lien)</a:t>
            </a:r>
          </a:p>
          <a:p>
            <a:r>
              <a:rPr sz="2400" dirty="0"/>
              <a:t>Bouton ‘Rebuild index’ (</a:t>
            </a:r>
            <a:r>
              <a:rPr sz="2400" dirty="0" err="1"/>
              <a:t>optionnel</a:t>
            </a:r>
            <a:r>
              <a:rPr sz="2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UI</a:t>
            </a:r>
          </a:p>
          <a:p>
            <a:pPr lvl="1"/>
            <a:r>
              <a:t>- src/streamlit.py</a:t>
            </a:r>
          </a:p>
          <a:p>
            <a:pPr lvl="1"/>
            <a:r>
              <a:t>- Lancement : poetry run python -m streamlit run src/streamlit.py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&amp; secrets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.env : </a:t>
            </a:r>
            <a:r>
              <a:rPr sz="2400" dirty="0" err="1"/>
              <a:t>clés</a:t>
            </a:r>
            <a:r>
              <a:rPr sz="2400" dirty="0"/>
              <a:t> API, </a:t>
            </a:r>
            <a:r>
              <a:rPr sz="2400" dirty="0" err="1"/>
              <a:t>modèles</a:t>
            </a:r>
            <a:r>
              <a:rPr sz="2400" dirty="0"/>
              <a:t>, dossiers, </a:t>
            </a:r>
            <a:r>
              <a:rPr sz="2400" dirty="0" err="1"/>
              <a:t>filtres</a:t>
            </a:r>
            <a:r>
              <a:rPr sz="2400" dirty="0"/>
              <a:t> (</a:t>
            </a:r>
            <a:r>
              <a:rPr sz="2400" dirty="0" err="1"/>
              <a:t>région</a:t>
            </a:r>
            <a:r>
              <a:rPr sz="2400" dirty="0"/>
              <a:t>/</a:t>
            </a:r>
            <a:r>
              <a:rPr sz="2400" dirty="0" err="1"/>
              <a:t>ville</a:t>
            </a:r>
            <a:r>
              <a:rPr sz="2400" dirty="0"/>
              <a:t>, dates)</a:t>
            </a:r>
          </a:p>
          <a:p>
            <a:r>
              <a:rPr sz="2400" dirty="0"/>
              <a:t>settings </a:t>
            </a:r>
            <a:r>
              <a:rPr sz="2400" dirty="0" err="1"/>
              <a:t>centralisés</a:t>
            </a:r>
            <a:r>
              <a:rPr sz="2400" dirty="0"/>
              <a:t> (lecture .env et </a:t>
            </a:r>
            <a:r>
              <a:rPr sz="2400" dirty="0" err="1"/>
              <a:t>création</a:t>
            </a:r>
            <a:r>
              <a:rPr sz="2400" dirty="0"/>
              <a:t> dossiers)</a:t>
            </a:r>
          </a:p>
          <a:p>
            <a:r>
              <a:rPr sz="2400" dirty="0" err="1"/>
              <a:t>Ollama</a:t>
            </a:r>
            <a:r>
              <a:rPr sz="2400" dirty="0"/>
              <a:t> : OLLAMA_BASE_URL (Docker : host.docker.internal:11434)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Fichiers de config</a:t>
            </a:r>
          </a:p>
          <a:p>
            <a:pPr lvl="1"/>
            <a:r>
              <a:t>- src/config.py</a:t>
            </a:r>
          </a:p>
          <a:p>
            <a:pPr lvl="1"/>
            <a:r>
              <a:t>- .env / .env.example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(app + 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Une image </a:t>
            </a:r>
            <a:r>
              <a:rPr sz="2400" dirty="0" err="1"/>
              <a:t>réutilisée</a:t>
            </a:r>
            <a:r>
              <a:rPr sz="2400" dirty="0"/>
              <a:t> par 2 services : app (</a:t>
            </a:r>
            <a:r>
              <a:rPr sz="2400" dirty="0" err="1"/>
              <a:t>FastAPI</a:t>
            </a:r>
            <a:r>
              <a:rPr sz="2400" dirty="0"/>
              <a:t>) &amp; </a:t>
            </a:r>
            <a:r>
              <a:rPr sz="2400" dirty="0" err="1"/>
              <a:t>streamlit</a:t>
            </a:r>
            <a:r>
              <a:rPr sz="2400" dirty="0"/>
              <a:t> (UI)</a:t>
            </a:r>
          </a:p>
          <a:p>
            <a:r>
              <a:rPr sz="2400" dirty="0"/>
              <a:t>Volumes </a:t>
            </a:r>
            <a:r>
              <a:rPr sz="2400" dirty="0" err="1"/>
              <a:t>partagés</a:t>
            </a:r>
            <a:r>
              <a:rPr sz="2400" dirty="0"/>
              <a:t> : ./data et ./artifacts (index unique et </a:t>
            </a:r>
            <a:r>
              <a:rPr sz="2400" dirty="0" err="1"/>
              <a:t>persistant</a:t>
            </a:r>
            <a:r>
              <a:rPr sz="2400" dirty="0"/>
              <a:t>)</a:t>
            </a:r>
          </a:p>
          <a:p>
            <a:r>
              <a:rPr sz="2400" dirty="0" err="1"/>
              <a:t>Accès</a:t>
            </a:r>
            <a:r>
              <a:rPr sz="2400" dirty="0"/>
              <a:t> </a:t>
            </a:r>
            <a:r>
              <a:rPr sz="2400" dirty="0" err="1"/>
              <a:t>Ollama</a:t>
            </a:r>
            <a:r>
              <a:rPr sz="2400" dirty="0"/>
              <a:t> </a:t>
            </a:r>
            <a:r>
              <a:rPr sz="2400" dirty="0" err="1"/>
              <a:t>hôte</a:t>
            </a:r>
            <a:r>
              <a:rPr sz="2400" dirty="0"/>
              <a:t> : host.docker.internal:11434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Fichiers Docker</a:t>
            </a:r>
          </a:p>
          <a:p>
            <a:pPr lvl="1"/>
            <a:r>
              <a:t>- Dockerfile</a:t>
            </a:r>
          </a:p>
          <a:p>
            <a:pPr lvl="1"/>
            <a:r>
              <a:t>- docker-compose.yaml (ports 8000 / 8501, volumes, env)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Qualité &amp; évaluation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Smoke tests API &amp; index (tests/test_api_smoke.py, tests/test_index.py)</a:t>
            </a:r>
          </a:p>
          <a:p>
            <a:r>
              <a:rPr sz="2400" dirty="0" err="1"/>
              <a:t>Évaluation</a:t>
            </a:r>
            <a:r>
              <a:rPr sz="2400" dirty="0"/>
              <a:t> RAG (</a:t>
            </a:r>
            <a:r>
              <a:rPr sz="2400" dirty="0" err="1"/>
              <a:t>démo</a:t>
            </a:r>
            <a:r>
              <a:rPr sz="2400" dirty="0"/>
              <a:t>) : Ragas + </a:t>
            </a:r>
            <a:r>
              <a:rPr sz="2400" dirty="0" err="1"/>
              <a:t>dataset.jsonl</a:t>
            </a:r>
            <a:endParaRPr sz="2400" dirty="0"/>
          </a:p>
          <a:p>
            <a:r>
              <a:rPr sz="2400" dirty="0"/>
              <a:t>Objectif : </a:t>
            </a:r>
            <a:r>
              <a:rPr sz="2400" dirty="0" err="1"/>
              <a:t>vérifier</a:t>
            </a:r>
            <a:r>
              <a:rPr sz="2400" dirty="0"/>
              <a:t> </a:t>
            </a:r>
            <a:r>
              <a:rPr sz="2400" dirty="0" err="1"/>
              <a:t>précision</a:t>
            </a:r>
            <a:r>
              <a:rPr sz="2400" dirty="0"/>
              <a:t>/rappel </a:t>
            </a:r>
            <a:r>
              <a:rPr sz="2400" dirty="0" err="1"/>
              <a:t>contextuels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Tests / Eval</a:t>
            </a:r>
          </a:p>
          <a:p>
            <a:pPr lvl="1"/>
            <a:r>
              <a:t>- tests/dataset.jsonl</a:t>
            </a:r>
          </a:p>
          <a:p>
            <a:pPr lvl="1"/>
            <a:r>
              <a:t>- src/scripts/ragas_ollama_demo.py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Bénéfices, limites, 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Bénéfices</a:t>
            </a:r>
            <a:r>
              <a:rPr sz="2400" dirty="0"/>
              <a:t> : pertinence </a:t>
            </a:r>
            <a:r>
              <a:rPr sz="2400" dirty="0" err="1"/>
              <a:t>réelle</a:t>
            </a:r>
            <a:r>
              <a:rPr sz="2400" dirty="0"/>
              <a:t>, transparence, mode cloud </a:t>
            </a:r>
            <a:r>
              <a:rPr sz="2400" dirty="0" err="1"/>
              <a:t>ou</a:t>
            </a:r>
            <a:r>
              <a:rPr sz="2400" dirty="0"/>
              <a:t> local, Docker prêt</a:t>
            </a:r>
          </a:p>
          <a:p>
            <a:r>
              <a:rPr sz="2400" dirty="0" err="1"/>
              <a:t>Limites</a:t>
            </a:r>
            <a:r>
              <a:rPr sz="2400" dirty="0"/>
              <a:t> : </a:t>
            </a:r>
            <a:r>
              <a:rPr sz="2400" dirty="0" err="1"/>
              <a:t>dépendance</a:t>
            </a:r>
            <a:r>
              <a:rPr sz="2400" dirty="0"/>
              <a:t> aux sources, arbitrage </a:t>
            </a:r>
            <a:r>
              <a:rPr sz="2400" dirty="0" err="1"/>
              <a:t>latence</a:t>
            </a:r>
            <a:r>
              <a:rPr sz="2400" dirty="0"/>
              <a:t>/</a:t>
            </a:r>
            <a:r>
              <a:rPr sz="2400" dirty="0" err="1"/>
              <a:t>coût</a:t>
            </a:r>
            <a:endParaRPr sz="2400" dirty="0"/>
          </a:p>
          <a:p>
            <a:r>
              <a:rPr sz="2400" dirty="0"/>
              <a:t>Suites : hybrid retrieval (FAISS ∪ BM25), </a:t>
            </a:r>
            <a:r>
              <a:rPr sz="2400" dirty="0" err="1"/>
              <a:t>reranker</a:t>
            </a:r>
            <a:r>
              <a:rPr sz="2400" dirty="0"/>
              <a:t> </a:t>
            </a:r>
            <a:r>
              <a:rPr sz="2400" dirty="0" err="1"/>
              <a:t>temporel</a:t>
            </a:r>
            <a:r>
              <a:rPr sz="2400" dirty="0"/>
              <a:t>, </a:t>
            </a:r>
            <a:r>
              <a:rPr sz="2400" dirty="0" err="1"/>
              <a:t>filtres</a:t>
            </a:r>
            <a:r>
              <a:rPr sz="2400" dirty="0"/>
              <a:t> </a:t>
            </a:r>
            <a:r>
              <a:rPr sz="2400" dirty="0" err="1"/>
              <a:t>géo</a:t>
            </a:r>
            <a:r>
              <a:rPr sz="2400" dirty="0"/>
              <a:t> </a:t>
            </a:r>
            <a:r>
              <a:rPr sz="2400" dirty="0" err="1"/>
              <a:t>avancés</a:t>
            </a:r>
            <a:r>
              <a:rPr sz="2400" dirty="0"/>
              <a:t>, caches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Le besoin (problème utilisateur)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129E37-1239-33D4-37B8-6EF9F30E5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94749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RAG en un coup d’œil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15422" y="5903912"/>
            <a:ext cx="533716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rPr lang="en-GB" dirty="0"/>
              <a:t>Code </a:t>
            </a:r>
            <a:r>
              <a:rPr lang="en-GB" dirty="0" err="1"/>
              <a:t>associé</a:t>
            </a:r>
            <a:r>
              <a:rPr lang="en-GB" dirty="0"/>
              <a:t> : Pipeline </a:t>
            </a:r>
            <a:r>
              <a:rPr lang="en-GB" dirty="0" err="1"/>
              <a:t>cœur</a:t>
            </a:r>
            <a:endParaRPr lang="en-GB" dirty="0"/>
          </a:p>
          <a:p>
            <a:pPr lvl="1"/>
            <a:r>
              <a:rPr lang="en-GB" dirty="0"/>
              <a:t>- </a:t>
            </a:r>
            <a:r>
              <a:rPr lang="en-GB" dirty="0" err="1"/>
              <a:t>Récupération</a:t>
            </a:r>
            <a:r>
              <a:rPr lang="en-GB" dirty="0"/>
              <a:t> &amp; Index : src/scripts/build_index.py</a:t>
            </a:r>
          </a:p>
          <a:p>
            <a:pPr lvl="1"/>
            <a:r>
              <a:rPr lang="en-GB" dirty="0"/>
              <a:t>- </a:t>
            </a:r>
            <a:r>
              <a:rPr lang="en-GB" dirty="0" err="1"/>
              <a:t>Moteur</a:t>
            </a:r>
            <a:r>
              <a:rPr lang="en-GB" dirty="0"/>
              <a:t> de </a:t>
            </a:r>
            <a:r>
              <a:rPr lang="en-GB" dirty="0" err="1"/>
              <a:t>réponse</a:t>
            </a:r>
            <a:r>
              <a:rPr lang="en-GB" dirty="0"/>
              <a:t> : src/scripts/query_rag.py</a:t>
            </a:r>
          </a:p>
          <a:p>
            <a:pPr>
              <a:defRPr sz="1400" b="1">
                <a:solidFill>
                  <a:srgbClr val="0066CC"/>
                </a:solidFill>
              </a:defRPr>
            </a:pPr>
            <a:endParaRPr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CF1E3E0-B08B-BAAA-C1F8-B5455BCA1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294101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Données &amp; ingestion (OpenAgenda via Opendatasoft)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Filtrage</a:t>
            </a:r>
            <a:r>
              <a:rPr sz="2400" dirty="0"/>
              <a:t> </a:t>
            </a:r>
            <a:r>
              <a:rPr sz="2400" dirty="0" err="1"/>
              <a:t>temporel</a:t>
            </a:r>
            <a:r>
              <a:rPr sz="2400" dirty="0"/>
              <a:t> (2024–2025) + </a:t>
            </a:r>
            <a:r>
              <a:rPr sz="2400" dirty="0" err="1"/>
              <a:t>géographique</a:t>
            </a:r>
            <a:r>
              <a:rPr sz="2400" dirty="0"/>
              <a:t> (</a:t>
            </a:r>
            <a:r>
              <a:rPr sz="2400" dirty="0" err="1"/>
              <a:t>région</a:t>
            </a:r>
            <a:r>
              <a:rPr sz="2400" dirty="0"/>
              <a:t>/</a:t>
            </a:r>
            <a:r>
              <a:rPr sz="2400" dirty="0" err="1"/>
              <a:t>ville</a:t>
            </a:r>
            <a:r>
              <a:rPr sz="2400" dirty="0"/>
              <a:t>)</a:t>
            </a:r>
          </a:p>
          <a:p>
            <a:r>
              <a:rPr sz="2400" dirty="0"/>
              <a:t>Auto-</a:t>
            </a:r>
            <a:r>
              <a:rPr sz="2400" dirty="0" err="1"/>
              <a:t>détection</a:t>
            </a:r>
            <a:r>
              <a:rPr sz="2400" dirty="0"/>
              <a:t> du champ date (ex. </a:t>
            </a:r>
            <a:r>
              <a:rPr sz="2400" dirty="0" err="1"/>
              <a:t>date_start</a:t>
            </a:r>
            <a:r>
              <a:rPr sz="2400" dirty="0"/>
              <a:t>)</a:t>
            </a:r>
          </a:p>
          <a:p>
            <a:r>
              <a:rPr sz="2400" dirty="0"/>
              <a:t>Sortie : Parquet (compact, </a:t>
            </a:r>
            <a:r>
              <a:rPr sz="2400" dirty="0" err="1"/>
              <a:t>typé</a:t>
            </a:r>
            <a:r>
              <a:rPr sz="2400" dirty="0"/>
              <a:t>, performant)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18473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Nettoyage &amp; normalisation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Harmonisation</a:t>
            </a:r>
            <a:r>
              <a:rPr sz="2400" dirty="0"/>
              <a:t> des </a:t>
            </a:r>
            <a:r>
              <a:rPr sz="2400" dirty="0" err="1"/>
              <a:t>colonnes</a:t>
            </a:r>
            <a:r>
              <a:rPr sz="2400" dirty="0"/>
              <a:t> (</a:t>
            </a:r>
            <a:r>
              <a:rPr sz="2400" dirty="0" err="1"/>
              <a:t>titre</a:t>
            </a:r>
            <a:r>
              <a:rPr sz="2400" dirty="0"/>
              <a:t>, description, mots-</a:t>
            </a:r>
            <a:r>
              <a:rPr sz="2400" dirty="0" err="1"/>
              <a:t>clés</a:t>
            </a:r>
            <a:r>
              <a:rPr sz="2400" dirty="0"/>
              <a:t>, </a:t>
            </a:r>
            <a:r>
              <a:rPr sz="2400" dirty="0" err="1"/>
              <a:t>ville</a:t>
            </a:r>
            <a:r>
              <a:rPr sz="2400" dirty="0"/>
              <a:t>, </a:t>
            </a:r>
            <a:r>
              <a:rPr sz="2400" dirty="0" err="1"/>
              <a:t>région</a:t>
            </a:r>
            <a:r>
              <a:rPr sz="2400" dirty="0"/>
              <a:t>, dates, URL)</a:t>
            </a:r>
          </a:p>
          <a:p>
            <a:r>
              <a:rPr sz="2400" dirty="0"/>
              <a:t>Champ ‘text’ </a:t>
            </a:r>
            <a:r>
              <a:rPr sz="2400" dirty="0" err="1"/>
              <a:t>unifié</a:t>
            </a:r>
            <a:r>
              <a:rPr sz="2400" dirty="0"/>
              <a:t> (</a:t>
            </a:r>
            <a:r>
              <a:rPr sz="2400" dirty="0" err="1"/>
              <a:t>titre</a:t>
            </a:r>
            <a:r>
              <a:rPr sz="2400" dirty="0"/>
              <a:t> + description + conditions + mots-</a:t>
            </a:r>
            <a:r>
              <a:rPr sz="2400" dirty="0" err="1"/>
              <a:t>clés</a:t>
            </a:r>
            <a:r>
              <a:rPr sz="2400" dirty="0"/>
              <a:t> + </a:t>
            </a:r>
            <a:r>
              <a:rPr sz="2400" dirty="0" err="1"/>
              <a:t>méta</a:t>
            </a:r>
            <a:r>
              <a:rPr sz="2400" dirty="0"/>
              <a:t>)</a:t>
            </a:r>
          </a:p>
          <a:p>
            <a:r>
              <a:rPr sz="2400" dirty="0" err="1"/>
              <a:t>Dé</a:t>
            </a:r>
            <a:r>
              <a:rPr sz="2400" dirty="0"/>
              <a:t>-duplication (UID/</a:t>
            </a:r>
            <a:r>
              <a:rPr sz="2400" dirty="0" err="1"/>
              <a:t>titre</a:t>
            </a:r>
            <a:r>
              <a:rPr sz="2400" dirty="0"/>
              <a:t>/date) et </a:t>
            </a:r>
            <a:r>
              <a:rPr sz="2400" dirty="0" err="1"/>
              <a:t>cohérence</a:t>
            </a:r>
            <a:r>
              <a:rPr sz="2400" dirty="0"/>
              <a:t> des dates</a:t>
            </a:r>
          </a:p>
          <a:p>
            <a:r>
              <a:rPr sz="2400" dirty="0"/>
              <a:t>Deux sorties : </a:t>
            </a:r>
            <a:r>
              <a:rPr sz="2400" dirty="0" err="1"/>
              <a:t>complet</a:t>
            </a:r>
            <a:r>
              <a:rPr sz="2400" dirty="0"/>
              <a:t> &amp; ‘small’ (</a:t>
            </a:r>
            <a:r>
              <a:rPr sz="2400" dirty="0" err="1"/>
              <a:t>filtré</a:t>
            </a:r>
            <a:r>
              <a:rPr sz="2400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Scripts de clean</a:t>
            </a:r>
          </a:p>
          <a:p>
            <a:pPr lvl="1"/>
            <a:r>
              <a:t>- src/scripts/clean_data.py</a:t>
            </a:r>
          </a:p>
          <a:p>
            <a:pPr lvl="1"/>
            <a:r>
              <a:t>- src/utils.py (normalize_records_to_df, etc.)</a:t>
            </a:r>
          </a:p>
          <a:p>
            <a:pPr lvl="1"/>
            <a:r>
              <a:t>- Commande : poetry run clean-data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 sémantique (FAISS)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Embeddings → </a:t>
            </a:r>
            <a:r>
              <a:rPr sz="2400" dirty="0" err="1"/>
              <a:t>compréhension</a:t>
            </a:r>
            <a:r>
              <a:rPr sz="2400" dirty="0"/>
              <a:t> du </a:t>
            </a:r>
            <a:r>
              <a:rPr sz="2400" dirty="0" err="1"/>
              <a:t>sens</a:t>
            </a:r>
            <a:r>
              <a:rPr sz="2400" dirty="0"/>
              <a:t> (</a:t>
            </a:r>
            <a:r>
              <a:rPr sz="2400" dirty="0" err="1"/>
              <a:t>synonymes</a:t>
            </a:r>
            <a:r>
              <a:rPr sz="2400" dirty="0"/>
              <a:t>/paraphrases)</a:t>
            </a:r>
          </a:p>
          <a:p>
            <a:r>
              <a:rPr sz="2400" dirty="0"/>
              <a:t>Recherche très </a:t>
            </a:r>
            <a:r>
              <a:rPr sz="2400" dirty="0" err="1"/>
              <a:t>rapide</a:t>
            </a:r>
            <a:r>
              <a:rPr sz="2400" dirty="0"/>
              <a:t> + stockage local </a:t>
            </a:r>
            <a:r>
              <a:rPr sz="2400" dirty="0" err="1"/>
              <a:t>persistant</a:t>
            </a:r>
            <a:endParaRPr sz="2400" dirty="0"/>
          </a:p>
          <a:p>
            <a:r>
              <a:rPr lang="fr-FR" sz="2400" dirty="0"/>
              <a:t>(Bonus :</a:t>
            </a:r>
            <a:r>
              <a:rPr sz="2400" dirty="0"/>
              <a:t>BM25 </a:t>
            </a:r>
            <a:r>
              <a:rPr sz="2400" dirty="0" err="1"/>
              <a:t>peut</a:t>
            </a:r>
            <a:r>
              <a:rPr sz="2400" dirty="0"/>
              <a:t> </a:t>
            </a:r>
            <a:r>
              <a:rPr sz="2400" dirty="0" err="1"/>
              <a:t>compléter</a:t>
            </a:r>
            <a:r>
              <a:rPr sz="2400" dirty="0"/>
              <a:t>, </a:t>
            </a:r>
            <a:r>
              <a:rPr sz="2400" dirty="0" err="1"/>
              <a:t>mais</a:t>
            </a:r>
            <a:r>
              <a:rPr sz="2400" dirty="0"/>
              <a:t> </a:t>
            </a:r>
            <a:r>
              <a:rPr sz="2400" dirty="0" err="1"/>
              <a:t>l’axe</a:t>
            </a:r>
            <a:r>
              <a:rPr sz="2400" dirty="0"/>
              <a:t> principal </a:t>
            </a:r>
            <a:r>
              <a:rPr sz="2400" dirty="0" err="1"/>
              <a:t>est</a:t>
            </a:r>
            <a:r>
              <a:rPr sz="2400" dirty="0"/>
              <a:t> </a:t>
            </a:r>
            <a:r>
              <a:rPr sz="2400" dirty="0" err="1"/>
              <a:t>sémantique</a:t>
            </a:r>
            <a:r>
              <a:rPr lang="fr-FR" sz="2400" dirty="0"/>
              <a:t> )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Construction index</a:t>
            </a:r>
          </a:p>
          <a:p>
            <a:pPr lvl="1"/>
            <a:r>
              <a:t>- src/scripts/build_index.py (chunking + embeddings + FAISS)</a:t>
            </a:r>
          </a:p>
          <a:p>
            <a:pPr lvl="1"/>
            <a:r>
              <a:t>- Commande : poetry run build-index</a:t>
            </a:r>
          </a:p>
          <a:p>
            <a:pPr lvl="1"/>
            <a:r>
              <a:t>- Sortie : artifacts/index/index.faiss, index.pkl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Deux astuces utiles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Chunking </a:t>
            </a:r>
            <a:r>
              <a:rPr lang="en-GB" sz="2400" dirty="0" err="1"/>
              <a:t>pragmatique</a:t>
            </a:r>
            <a:r>
              <a:rPr lang="en-GB" sz="2400" dirty="0"/>
              <a:t> (</a:t>
            </a:r>
            <a:r>
              <a:rPr lang="en-GB" sz="2400" dirty="0" err="1"/>
              <a:t>RecursiveCharacterTextSplitter</a:t>
            </a:r>
            <a:r>
              <a:rPr lang="en-GB" sz="2400" dirty="0"/>
              <a:t>)</a:t>
            </a:r>
            <a:endParaRPr sz="2400" dirty="0"/>
          </a:p>
          <a:p>
            <a:r>
              <a:rPr sz="2400" dirty="0"/>
              <a:t>Méta‑tokens dans le </a:t>
            </a:r>
            <a:r>
              <a:rPr sz="2400" dirty="0" err="1"/>
              <a:t>texte</a:t>
            </a:r>
            <a:r>
              <a:rPr sz="2400" dirty="0"/>
              <a:t> : </a:t>
            </a:r>
            <a:r>
              <a:rPr sz="2400" dirty="0" err="1"/>
              <a:t>city:paris</a:t>
            </a:r>
            <a:r>
              <a:rPr sz="2400" dirty="0"/>
              <a:t>, year:2024, </a:t>
            </a:r>
            <a:r>
              <a:rPr sz="2400" dirty="0" err="1"/>
              <a:t>season:ete</a:t>
            </a:r>
            <a:r>
              <a:rPr sz="2400" dirty="0"/>
              <a:t>, </a:t>
            </a:r>
            <a:r>
              <a:rPr sz="2400" dirty="0" err="1"/>
              <a:t>kw:rock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Implémentation</a:t>
            </a:r>
          </a:p>
          <a:p>
            <a:pPr lvl="1"/>
            <a:r>
              <a:t>- src/scripts/build_index.py (construction full_text + tokens)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 la question au bon contexte (retrieval)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Parsing </a:t>
            </a:r>
            <a:r>
              <a:rPr sz="2400" dirty="0" err="1"/>
              <a:t>léger</a:t>
            </a:r>
            <a:r>
              <a:rPr sz="2400" dirty="0"/>
              <a:t> : </a:t>
            </a:r>
            <a:r>
              <a:rPr sz="2400" dirty="0" err="1"/>
              <a:t>ville</a:t>
            </a:r>
            <a:r>
              <a:rPr sz="2400" dirty="0"/>
              <a:t>, date </a:t>
            </a:r>
            <a:r>
              <a:rPr sz="2400" dirty="0" err="1"/>
              <a:t>exacte</a:t>
            </a:r>
            <a:r>
              <a:rPr sz="2400" dirty="0"/>
              <a:t>, </a:t>
            </a:r>
            <a:r>
              <a:rPr sz="2400" dirty="0" err="1"/>
              <a:t>mois</a:t>
            </a:r>
            <a:r>
              <a:rPr sz="2400" dirty="0"/>
              <a:t>, </a:t>
            </a:r>
            <a:r>
              <a:rPr sz="2400" dirty="0" err="1"/>
              <a:t>saison</a:t>
            </a:r>
            <a:r>
              <a:rPr sz="2400" dirty="0"/>
              <a:t>, </a:t>
            </a:r>
            <a:r>
              <a:rPr sz="2400" dirty="0" err="1"/>
              <a:t>thème</a:t>
            </a:r>
            <a:r>
              <a:rPr sz="2400" dirty="0"/>
              <a:t> ‘concert’</a:t>
            </a:r>
          </a:p>
          <a:p>
            <a:r>
              <a:rPr sz="2400" dirty="0"/>
              <a:t>MMR (</a:t>
            </a:r>
            <a:r>
              <a:rPr sz="2400" dirty="0" err="1"/>
              <a:t>diversité</a:t>
            </a:r>
            <a:r>
              <a:rPr sz="2400" dirty="0"/>
              <a:t>/pertinence) + tri par score de </a:t>
            </a:r>
            <a:r>
              <a:rPr sz="2400" dirty="0" err="1"/>
              <a:t>similarité</a:t>
            </a:r>
            <a:endParaRPr sz="2400" dirty="0"/>
          </a:p>
          <a:p>
            <a:r>
              <a:rPr sz="2400" dirty="0" err="1"/>
              <a:t>Filtres</a:t>
            </a:r>
            <a:r>
              <a:rPr sz="2400" dirty="0"/>
              <a:t> </a:t>
            </a:r>
            <a:r>
              <a:rPr sz="2400" dirty="0" err="1"/>
              <a:t>finaux</a:t>
            </a:r>
            <a:r>
              <a:rPr sz="2400" dirty="0"/>
              <a:t> par </a:t>
            </a:r>
            <a:r>
              <a:rPr sz="2400" dirty="0" err="1"/>
              <a:t>ville</a:t>
            </a:r>
            <a:r>
              <a:rPr sz="2400" dirty="0"/>
              <a:t>/dates/</a:t>
            </a:r>
            <a:r>
              <a:rPr sz="2400" dirty="0" err="1"/>
              <a:t>thème</a:t>
            </a:r>
            <a:endParaRPr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Code retrieval</a:t>
            </a:r>
          </a:p>
          <a:p>
            <a:pPr lvl="1"/>
            <a:r>
              <a:t>- src/scripts/query_rag.py (fonctions parsing et filtrage)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Génération de la réponse (Mistral API / Ollama)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Prompt strict : </a:t>
            </a:r>
            <a:r>
              <a:rPr sz="2400" dirty="0" err="1"/>
              <a:t>utiliser</a:t>
            </a:r>
            <a:r>
              <a:rPr sz="2400" dirty="0"/>
              <a:t> </a:t>
            </a:r>
            <a:r>
              <a:rPr sz="2400" dirty="0" err="1"/>
              <a:t>uniquement</a:t>
            </a:r>
            <a:r>
              <a:rPr sz="2400" dirty="0"/>
              <a:t> le </a:t>
            </a:r>
            <a:r>
              <a:rPr sz="2400" dirty="0" err="1"/>
              <a:t>contexte</a:t>
            </a:r>
            <a:r>
              <a:rPr sz="2400" dirty="0"/>
              <a:t> + </a:t>
            </a:r>
            <a:r>
              <a:rPr sz="2400" dirty="0" err="1"/>
              <a:t>ordre</a:t>
            </a:r>
            <a:r>
              <a:rPr sz="2400" dirty="0"/>
              <a:t> des passages</a:t>
            </a:r>
          </a:p>
          <a:p>
            <a:r>
              <a:rPr sz="2400" dirty="0"/>
              <a:t>Format </a:t>
            </a:r>
            <a:r>
              <a:rPr sz="2400" dirty="0" err="1"/>
              <a:t>attendu</a:t>
            </a:r>
            <a:r>
              <a:rPr sz="2400" dirty="0"/>
              <a:t> : </a:t>
            </a:r>
            <a:r>
              <a:rPr sz="2400" dirty="0" err="1"/>
              <a:t>Titre</a:t>
            </a:r>
            <a:r>
              <a:rPr sz="2400" dirty="0"/>
              <a:t> · Ville · Dates · URL</a:t>
            </a:r>
          </a:p>
          <a:p>
            <a:r>
              <a:rPr sz="2400" dirty="0" err="1"/>
              <a:t>Sélection</a:t>
            </a:r>
            <a:r>
              <a:rPr sz="2400" dirty="0"/>
              <a:t> </a:t>
            </a:r>
            <a:r>
              <a:rPr sz="2400" dirty="0" err="1"/>
              <a:t>dynamique</a:t>
            </a:r>
            <a:r>
              <a:rPr sz="2400" dirty="0"/>
              <a:t> du backend (cloud/local)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97680"/>
            <a:ext cx="8046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0066CC"/>
                </a:solidFill>
              </a:defRPr>
            </a:pPr>
            <a:r>
              <a:t>Code associé : Implémentation LLM</a:t>
            </a:r>
          </a:p>
          <a:p>
            <a:pPr lvl="1"/>
            <a:r>
              <a:t>- src/scripts/query_rag.py (ChatOllama / Mistral.chat.complete)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894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Puls-Events — Chat RAG pour événements 2024–2025</vt:lpstr>
      <vt:lpstr>Le besoin (problème utilisateur)</vt:lpstr>
      <vt:lpstr>RAG en un coup d’œil</vt:lpstr>
      <vt:lpstr>Données &amp; ingestion (OpenAgenda via Opendatasoft)</vt:lpstr>
      <vt:lpstr>Nettoyage &amp; normalisation</vt:lpstr>
      <vt:lpstr>Index sémantique (FAISS)</vt:lpstr>
      <vt:lpstr>Deux astuces utiles</vt:lpstr>
      <vt:lpstr>De la question au bon contexte (retrieval)</vt:lpstr>
      <vt:lpstr>Génération de la réponse (Mistral API / Ollama)</vt:lpstr>
      <vt:lpstr>API REST (FastAPI)</vt:lpstr>
      <vt:lpstr>Interface Streamlit (démos &amp; réglages)</vt:lpstr>
      <vt:lpstr>Configuration &amp; secrets</vt:lpstr>
      <vt:lpstr>Docker (app + UI)</vt:lpstr>
      <vt:lpstr>Qualité &amp; évaluation</vt:lpstr>
      <vt:lpstr>Bénéfices, limites, prochaines étapes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Sueann Ramsingh</cp:lastModifiedBy>
  <cp:revision>3</cp:revision>
  <dcterms:created xsi:type="dcterms:W3CDTF">2013-01-27T09:14:16Z</dcterms:created>
  <dcterms:modified xsi:type="dcterms:W3CDTF">2025-11-01T12:18:56Z</dcterms:modified>
  <cp:category/>
</cp:coreProperties>
</file>