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18"/>
  </p:notesMasterIdLst>
  <p:handoutMasterIdLst>
    <p:handoutMasterId r:id="rId19"/>
  </p:handoutMasterIdLst>
  <p:sldIdLst>
    <p:sldId id="304" r:id="rId3"/>
    <p:sldId id="325" r:id="rId4"/>
    <p:sldId id="316" r:id="rId5"/>
    <p:sldId id="317" r:id="rId6"/>
    <p:sldId id="326" r:id="rId7"/>
    <p:sldId id="327" r:id="rId8"/>
    <p:sldId id="318" r:id="rId9"/>
    <p:sldId id="319" r:id="rId10"/>
    <p:sldId id="320" r:id="rId11"/>
    <p:sldId id="328" r:id="rId12"/>
    <p:sldId id="329" r:id="rId13"/>
    <p:sldId id="330" r:id="rId14"/>
    <p:sldId id="331" r:id="rId15"/>
    <p:sldId id="321" r:id="rId16"/>
    <p:sldId id="333" r:id="rId1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Source Sans Pro"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Source Sans Pro"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Source Sans Pro"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Source Sans Pro"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405"/>
  </p:normalViewPr>
  <p:slideViewPr>
    <p:cSldViewPr snapToGrid="0" snapToObjects="1">
      <p:cViewPr varScale="1">
        <p:scale>
          <a:sx n="161" d="100"/>
          <a:sy n="161" d="100"/>
        </p:scale>
        <p:origin x="4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A5B94E-2795-3A4C-99AD-536E78E6300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1A8D8B70-4270-204E-9E68-0EC6A5EF6D98}"/>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D96BE7C9-B03A-5A47-9E8E-BD3EA0A79B25}" type="datetimeFigureOut">
              <a:rPr lang="en-US" altLang="en-US"/>
              <a:pPr/>
              <a:t>3/24/23</a:t>
            </a:fld>
            <a:endParaRPr lang="en-US" altLang="en-US"/>
          </a:p>
        </p:txBody>
      </p:sp>
      <p:sp>
        <p:nvSpPr>
          <p:cNvPr id="4" name="Footer Placeholder 3">
            <a:extLst>
              <a:ext uri="{FF2B5EF4-FFF2-40B4-BE49-F238E27FC236}">
                <a16:creationId xmlns:a16="http://schemas.microsoft.com/office/drawing/2014/main" id="{EDB93719-5B08-B045-9E12-19F8136535D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AC2734FB-BC4E-1448-870C-615E0E509B7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FF0C912-5EF2-734A-A3DA-D8EAF038933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4E0F6E-8F2A-8042-826C-063D4825597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238ECD31-D7FC-9D4E-9321-16E639E8134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43A787C-400E-0444-B94B-1850F9536228}" type="datetimeFigureOut">
              <a:rPr lang="en-US" altLang="en-US"/>
              <a:pPr/>
              <a:t>3/24/23</a:t>
            </a:fld>
            <a:endParaRPr lang="en-US" altLang="en-US"/>
          </a:p>
        </p:txBody>
      </p:sp>
      <p:sp>
        <p:nvSpPr>
          <p:cNvPr id="4" name="Slide Image Placeholder 3">
            <a:extLst>
              <a:ext uri="{FF2B5EF4-FFF2-40B4-BE49-F238E27FC236}">
                <a16:creationId xmlns:a16="http://schemas.microsoft.com/office/drawing/2014/main" id="{72223ED0-B109-0E43-8AB4-2B8023BD403B}"/>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7C7022B2-D785-6940-9006-371DB46D6C5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57927CA-0F6E-8745-8F6E-72A5314D013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C821485F-64F8-9F49-B8F1-D04DF04A753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9B86D3A-C984-474F-A14E-6775271D17B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B0F2CB-E8DC-2C40-9769-37DF9F85F116}"/>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6C8EA7D2-5E7E-9B47-B321-56E70FEB22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766113584"/>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1D2FB4-DCDB-E241-87BB-51092DB0F4F8}"/>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9244EA51-8BAF-4643-8348-A20E9B603B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344907823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87906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015A6AE1-145B-9F43-8816-0ED4D6F1B387}"/>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charset="0"/>
                <a:ea typeface="ＭＳ Ｐゴシック" panose="020B0600070205080204" pitchFamily="34" charset="-128"/>
              </a:defRPr>
            </a:lvl1pPr>
            <a:lvl2pPr marL="742950" indent="-285750" eaLnBrk="0" hangingPunct="0">
              <a:defRPr sz="2400">
                <a:solidFill>
                  <a:schemeClr val="tx1"/>
                </a:solidFill>
                <a:latin typeface="Source Sans Pro" charset="0"/>
                <a:ea typeface="ＭＳ Ｐゴシック" panose="020B0600070205080204" pitchFamily="34" charset="-128"/>
              </a:defRPr>
            </a:lvl2pPr>
            <a:lvl3pPr marL="1143000" indent="-228600" eaLnBrk="0" hangingPunct="0">
              <a:defRPr sz="2400">
                <a:solidFill>
                  <a:schemeClr val="tx1"/>
                </a:solidFill>
                <a:latin typeface="Source Sans Pro" charset="0"/>
                <a:ea typeface="ＭＳ Ｐゴシック" panose="020B0600070205080204" pitchFamily="34" charset="-128"/>
              </a:defRPr>
            </a:lvl3pPr>
            <a:lvl4pPr marL="1600200" indent="-228600" eaLnBrk="0" hangingPunct="0">
              <a:defRPr sz="2400">
                <a:solidFill>
                  <a:schemeClr val="tx1"/>
                </a:solidFill>
                <a:latin typeface="Source Sans Pro" charset="0"/>
                <a:ea typeface="ＭＳ Ｐゴシック" panose="020B0600070205080204" pitchFamily="34" charset="-128"/>
              </a:defRPr>
            </a:lvl4pPr>
            <a:lvl5pPr marL="2057400" indent="-228600" eaLnBrk="0" hangingPunct="0">
              <a:defRPr sz="2400">
                <a:solidFill>
                  <a:schemeClr val="tx1"/>
                </a:solidFill>
                <a:latin typeface="Source Sans Pro"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charset="0"/>
                <a:ea typeface="ＭＳ Ｐゴシック" panose="020B0600070205080204" pitchFamily="34" charset="-128"/>
              </a:defRPr>
            </a:lvl9pPr>
          </a:lstStyle>
          <a:p>
            <a:pPr algn="ctr" eaLnBrk="1" hangingPunct="1"/>
            <a:fld id="{C4ED175E-0DE8-794B-9C1A-63DFD159017C}"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5670119"/>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5641770"/>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531579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885325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5C56FC-57E0-424B-8E04-364DE2C15BBD}"/>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3B8434AC-9F49-BD42-ABF2-E95E056D71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Click icon to add picture</a:t>
            </a:r>
            <a:endParaRPr lang="en-US" noProof="0" dirty="0"/>
          </a:p>
        </p:txBody>
      </p:sp>
    </p:spTree>
    <p:extLst>
      <p:ext uri="{BB962C8B-B14F-4D97-AF65-F5344CB8AC3E}">
        <p14:creationId xmlns:p14="http://schemas.microsoft.com/office/powerpoint/2010/main" val="246659908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879316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Edit Master text styles</a:t>
            </a:r>
          </a:p>
        </p:txBody>
      </p:sp>
    </p:spTree>
    <p:extLst>
      <p:ext uri="{BB962C8B-B14F-4D97-AF65-F5344CB8AC3E}">
        <p14:creationId xmlns:p14="http://schemas.microsoft.com/office/powerpoint/2010/main" val="294452088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52919E2C-3368-434B-86D6-5EFD2A61EF52}"/>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charset="0"/>
                <a:ea typeface="ＭＳ Ｐゴシック" panose="020B0600070205080204" pitchFamily="34" charset="-128"/>
              </a:defRPr>
            </a:lvl1pPr>
            <a:lvl2pPr marL="742950" indent="-285750" eaLnBrk="0" hangingPunct="0">
              <a:defRPr sz="2400">
                <a:solidFill>
                  <a:schemeClr val="tx1"/>
                </a:solidFill>
                <a:latin typeface="Source Sans Pro" charset="0"/>
                <a:ea typeface="ＭＳ Ｐゴシック" panose="020B0600070205080204" pitchFamily="34" charset="-128"/>
              </a:defRPr>
            </a:lvl2pPr>
            <a:lvl3pPr marL="1143000" indent="-228600" eaLnBrk="0" hangingPunct="0">
              <a:defRPr sz="2400">
                <a:solidFill>
                  <a:schemeClr val="tx1"/>
                </a:solidFill>
                <a:latin typeface="Source Sans Pro" charset="0"/>
                <a:ea typeface="ＭＳ Ｐゴシック" panose="020B0600070205080204" pitchFamily="34" charset="-128"/>
              </a:defRPr>
            </a:lvl3pPr>
            <a:lvl4pPr marL="1600200" indent="-228600" eaLnBrk="0" hangingPunct="0">
              <a:defRPr sz="2400">
                <a:solidFill>
                  <a:schemeClr val="tx1"/>
                </a:solidFill>
                <a:latin typeface="Source Sans Pro" charset="0"/>
                <a:ea typeface="ＭＳ Ｐゴシック" panose="020B0600070205080204" pitchFamily="34" charset="-128"/>
              </a:defRPr>
            </a:lvl4pPr>
            <a:lvl5pPr marL="2057400" indent="-228600" eaLnBrk="0" hangingPunct="0">
              <a:defRPr sz="2400">
                <a:solidFill>
                  <a:schemeClr val="tx1"/>
                </a:solidFill>
                <a:latin typeface="Source Sans Pro"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charset="0"/>
                <a:ea typeface="ＭＳ Ｐゴシック" panose="020B0600070205080204" pitchFamily="34" charset="-128"/>
              </a:defRPr>
            </a:lvl9pPr>
          </a:lstStyle>
          <a:p>
            <a:pPr algn="ctr" eaLnBrk="1" hangingPunct="1"/>
            <a:fld id="{C5887D7A-D3B0-154E-AE89-D4B46F6B5108}"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390861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624419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7286692"/>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013110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B3246160-4404-DA46-89FC-3E6BEC5A6A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5B12F71-D8C8-0A44-B6EA-CF837C43C22C}"/>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A0981660-B178-C04E-A728-AFBF7C3007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60341371"/>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35FBC588-5221-4649-A7CD-8B7453927A97}"/>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04B33567-B730-4D4D-8738-E0F8C69920E6}"/>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8CC2CFAF-99D9-064A-B9A5-E69DC1170642}"/>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DC6B3B84-7052-BE47-AA44-FACCFD886836}" type="slidenum">
              <a:rPr lang="en-US" altLang="en-US"/>
              <a:pPr/>
              <a:t>‹#›</a:t>
            </a:fld>
            <a:endParaRPr lang="en-US" altLang="en-US"/>
          </a:p>
        </p:txBody>
      </p:sp>
      <p:sp>
        <p:nvSpPr>
          <p:cNvPr id="10" name="Rectangle 9">
            <a:extLst>
              <a:ext uri="{FF2B5EF4-FFF2-40B4-BE49-F238E27FC236}">
                <a16:creationId xmlns:a16="http://schemas.microsoft.com/office/drawing/2014/main" id="{68201871-BFFE-0342-B941-58A2404849A6}"/>
              </a:ext>
            </a:extLst>
          </p:cNvPr>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a:extLst>
              <a:ext uri="{FF2B5EF4-FFF2-40B4-BE49-F238E27FC236}">
                <a16:creationId xmlns:a16="http://schemas.microsoft.com/office/drawing/2014/main" id="{8F7A521D-B56F-8049-8E0A-8005DE9FDE2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4FD382CC-1E79-4746-A92D-0347747178BA}"/>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C0B8F8F0-0283-EB40-A2F3-AC6FF2E84721}"/>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C74EDEF0-3694-F847-8E07-833BA385873A}"/>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B2C56D25-073A-6748-BE94-3C907748A0AA}" type="slidenum">
              <a:rPr lang="en-US" altLang="en-US"/>
              <a:pPr/>
              <a:t>‹#›</a:t>
            </a:fld>
            <a:endParaRPr lang="en-US" altLang="en-US"/>
          </a:p>
        </p:txBody>
      </p:sp>
      <p:sp>
        <p:nvSpPr>
          <p:cNvPr id="7" name="Rectangle 6">
            <a:extLst>
              <a:ext uri="{FF2B5EF4-FFF2-40B4-BE49-F238E27FC236}">
                <a16:creationId xmlns:a16="http://schemas.microsoft.com/office/drawing/2014/main" id="{2865C226-8829-6648-82A7-C1B7FFDE426F}"/>
              </a:ext>
            </a:extLst>
          </p:cNvPr>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a:extLst>
              <a:ext uri="{FF2B5EF4-FFF2-40B4-BE49-F238E27FC236}">
                <a16:creationId xmlns:a16="http://schemas.microsoft.com/office/drawing/2014/main" id="{1E632113-A33A-4C4E-9EB3-2FC517386C7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small" spc="20">
          <a:solidFill>
            <a:schemeClr val="tx1"/>
          </a:solidFill>
          <a:latin typeface="Arial"/>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48798CBA-193E-A344-9D0E-724F53286ED9}"/>
              </a:ext>
            </a:extLst>
          </p:cNvPr>
          <p:cNvSpPr>
            <a:spLocks noGrp="1"/>
          </p:cNvSpPr>
          <p:nvPr>
            <p:ph type="ctrTitle"/>
          </p:nvPr>
        </p:nvSpPr>
        <p:spPr>
          <a:xfrm>
            <a:off x="430530" y="800101"/>
            <a:ext cx="8282940" cy="1352550"/>
          </a:xfrm>
        </p:spPr>
        <p:txBody>
          <a:bodyPr>
            <a:normAutofit fontScale="90000"/>
          </a:bodyPr>
          <a:lstStyle/>
          <a:p>
            <a:pPr eaLnBrk="1" hangingPunct="1"/>
            <a:r>
              <a:rPr lang="en-US" altLang="en-US" b="1" dirty="0">
                <a:latin typeface="Arial" panose="020B0604020202020204" pitchFamily="34" charset="0"/>
                <a:ea typeface="ＭＳ Ｐゴシック" panose="020B0600070205080204" pitchFamily="34" charset="-128"/>
              </a:rPr>
              <a:t>Ahead of the Game? Course-Taking Patterns under a Math Pathways Reform</a:t>
            </a:r>
          </a:p>
        </p:txBody>
      </p:sp>
      <p:sp>
        <p:nvSpPr>
          <p:cNvPr id="11266" name="Text Placeholder 2">
            <a:extLst>
              <a:ext uri="{FF2B5EF4-FFF2-40B4-BE49-F238E27FC236}">
                <a16:creationId xmlns:a16="http://schemas.microsoft.com/office/drawing/2014/main" id="{E96967F2-1D30-0147-948B-91D451F1B075}"/>
              </a:ext>
            </a:extLst>
          </p:cNvPr>
          <p:cNvSpPr>
            <a:spLocks noGrp="1"/>
          </p:cNvSpPr>
          <p:nvPr>
            <p:ph type="body" sz="quarter" idx="18"/>
          </p:nvPr>
        </p:nvSpPr>
        <p:spPr bwMode="auto">
          <a:xfrm>
            <a:off x="1603375" y="3344863"/>
            <a:ext cx="6059488" cy="587375"/>
          </a:xfrm>
        </p:spPr>
        <p:txBody>
          <a:bodyPr numCol="1" compatLnSpc="1">
            <a:prstTxWarp prst="textNoShape">
              <a:avLst/>
            </a:prstTxWarp>
          </a:bodyPr>
          <a:lstStyle/>
          <a:p>
            <a:pPr marL="0" indent="0" eaLnBrk="1" hangingPunct="1"/>
            <a:r>
              <a:rPr lang="en-US" altLang="en-US" dirty="0">
                <a:solidFill>
                  <a:srgbClr val="595959"/>
                </a:solidFill>
                <a:latin typeface="Arial" panose="020B0604020202020204" pitchFamily="34" charset="0"/>
                <a:ea typeface="ＭＳ Ｐゴシック" panose="020B0600070205080204" pitchFamily="34" charset="-128"/>
              </a:rPr>
              <a:t>AEFP—March 24, 2023</a:t>
            </a:r>
          </a:p>
        </p:txBody>
      </p:sp>
      <p:sp>
        <p:nvSpPr>
          <p:cNvPr id="4" name="Subtitle 3">
            <a:extLst>
              <a:ext uri="{FF2B5EF4-FFF2-40B4-BE49-F238E27FC236}">
                <a16:creationId xmlns:a16="http://schemas.microsoft.com/office/drawing/2014/main" id="{278F659A-3EE8-6146-A1E2-FA0EC607D920}"/>
              </a:ext>
            </a:extLst>
          </p:cNvPr>
          <p:cNvSpPr>
            <a:spLocks noGrp="1"/>
          </p:cNvSpPr>
          <p:nvPr>
            <p:ph type="subTitle" idx="1"/>
          </p:nvPr>
        </p:nvSpPr>
        <p:spPr>
          <a:xfrm>
            <a:off x="457200" y="2571750"/>
            <a:ext cx="8229600" cy="461963"/>
          </a:xfrm>
        </p:spPr>
        <p:txBody>
          <a:bodyPr/>
          <a:lstStyle/>
          <a:p>
            <a:pPr eaLnBrk="1" fontAlgn="auto" hangingPunct="1">
              <a:spcAft>
                <a:spcPts val="0"/>
              </a:spcAft>
              <a:buFont typeface="Wingdings" charset="0"/>
              <a:buNone/>
              <a:defRPr/>
            </a:pPr>
            <a:r>
              <a:rPr lang="en-US" dirty="0"/>
              <a:t>Elizabeth </a:t>
            </a:r>
            <a:r>
              <a:rPr lang="en-US" dirty="0" err="1"/>
              <a:t>Huffaker</a:t>
            </a:r>
            <a:r>
              <a:rPr lang="en-US" dirty="0"/>
              <a:t>, Sarah </a:t>
            </a:r>
            <a:r>
              <a:rPr lang="en-US" dirty="0" err="1"/>
              <a:t>Novicoff</a:t>
            </a:r>
            <a:r>
              <a:rPr lang="en-US" dirty="0"/>
              <a:t>, &amp; Thomas Dee</a:t>
            </a:r>
            <a:endParaRPr lang="en-US" dirty="0">
              <a:solidFill>
                <a:schemeClr val="bg2"/>
              </a:solidFill>
              <a:ea typeface="+mn-ea"/>
              <a:cs typeface="+mn-cs"/>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941374" y="61124"/>
            <a:ext cx="7993904" cy="488950"/>
          </a:xfrm>
        </p:spPr>
        <p:txBody>
          <a:bodyPr/>
          <a:lstStyle/>
          <a:p>
            <a:pPr eaLnBrk="1" hangingPunct="1"/>
            <a:r>
              <a:rPr lang="en-US" altLang="en-US" dirty="0">
                <a:latin typeface="Arial" panose="020B0604020202020204" pitchFamily="34" charset="0"/>
                <a:ea typeface="ＭＳ Ｐゴシック" panose="020B0600070205080204" pitchFamily="34" charset="-128"/>
              </a:rPr>
              <a:t>Grade 10: Dramatic shift to Geometry &amp; from Algebra 2	</a:t>
            </a:r>
          </a:p>
        </p:txBody>
      </p:sp>
      <p:pic>
        <p:nvPicPr>
          <p:cNvPr id="2" name="Google Shape;115;p19">
            <a:extLst>
              <a:ext uri="{FF2B5EF4-FFF2-40B4-BE49-F238E27FC236}">
                <a16:creationId xmlns:a16="http://schemas.microsoft.com/office/drawing/2014/main" id="{EA71ABD6-5589-CA1B-AA93-CE0C875CDA14}"/>
              </a:ext>
            </a:extLst>
          </p:cNvPr>
          <p:cNvPicPr preferRelativeResize="0"/>
          <p:nvPr/>
        </p:nvPicPr>
        <p:blipFill rotWithShape="1">
          <a:blip r:embed="rId2">
            <a:alphaModFix/>
          </a:blip>
          <a:srcRect l="50282" r="1875"/>
          <a:stretch/>
        </p:blipFill>
        <p:spPr>
          <a:xfrm>
            <a:off x="1551076" y="758576"/>
            <a:ext cx="6095176" cy="3782424"/>
          </a:xfrm>
          <a:prstGeom prst="rect">
            <a:avLst/>
          </a:prstGeom>
          <a:noFill/>
          <a:ln>
            <a:noFill/>
          </a:ln>
        </p:spPr>
      </p:pic>
    </p:spTree>
    <p:extLst>
      <p:ext uri="{BB962C8B-B14F-4D97-AF65-F5344CB8AC3E}">
        <p14:creationId xmlns:p14="http://schemas.microsoft.com/office/powerpoint/2010/main" val="382311658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556592" y="61124"/>
            <a:ext cx="8567530" cy="488950"/>
          </a:xfrm>
        </p:spPr>
        <p:txBody>
          <a:bodyPr/>
          <a:lstStyle/>
          <a:p>
            <a:pPr eaLnBrk="1" hangingPunct="1"/>
            <a:r>
              <a:rPr lang="en-US" altLang="en-US" dirty="0">
                <a:latin typeface="Arial" panose="020B0604020202020204" pitchFamily="34" charset="0"/>
                <a:ea typeface="ＭＳ Ｐゴシック" panose="020B0600070205080204" pitchFamily="34" charset="-128"/>
              </a:rPr>
              <a:t>Grade 11: More A2/compression; less full-year Precalculus</a:t>
            </a:r>
          </a:p>
        </p:txBody>
      </p:sp>
      <p:pic>
        <p:nvPicPr>
          <p:cNvPr id="4" name="Picture 3" descr="Chart, line chart&#10;&#10;Description automatically generated">
            <a:extLst>
              <a:ext uri="{FF2B5EF4-FFF2-40B4-BE49-F238E27FC236}">
                <a16:creationId xmlns:a16="http://schemas.microsoft.com/office/drawing/2014/main" id="{F3E775FD-FD35-6A6B-BD52-585DCD6FE2D3}"/>
              </a:ext>
            </a:extLst>
          </p:cNvPr>
          <p:cNvPicPr>
            <a:picLocks noChangeAspect="1"/>
          </p:cNvPicPr>
          <p:nvPr/>
        </p:nvPicPr>
        <p:blipFill>
          <a:blip r:embed="rId2"/>
          <a:stretch>
            <a:fillRect/>
          </a:stretch>
        </p:blipFill>
        <p:spPr>
          <a:xfrm>
            <a:off x="1333086" y="739817"/>
            <a:ext cx="6477828" cy="3988171"/>
          </a:xfrm>
          <a:prstGeom prst="rect">
            <a:avLst/>
          </a:prstGeom>
        </p:spPr>
      </p:pic>
    </p:spTree>
    <p:extLst>
      <p:ext uri="{BB962C8B-B14F-4D97-AF65-F5344CB8AC3E}">
        <p14:creationId xmlns:p14="http://schemas.microsoft.com/office/powerpoint/2010/main" val="64890105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556592" y="61124"/>
            <a:ext cx="8567530" cy="488950"/>
          </a:xfrm>
        </p:spPr>
        <p:txBody>
          <a:bodyPr/>
          <a:lstStyle/>
          <a:p>
            <a:pPr eaLnBrk="1" hangingPunct="1"/>
            <a:r>
              <a:rPr lang="en-US" altLang="en-US" dirty="0">
                <a:latin typeface="Arial" panose="020B0604020202020204" pitchFamily="34" charset="0"/>
                <a:ea typeface="ＭＳ Ｐゴシック" panose="020B0600070205080204" pitchFamily="34" charset="-128"/>
              </a:rPr>
              <a:t>Drop in AP Calc followed by recovery due to acceleration</a:t>
            </a:r>
          </a:p>
        </p:txBody>
      </p:sp>
      <p:pic>
        <p:nvPicPr>
          <p:cNvPr id="2" name="Google Shape;139;p22">
            <a:extLst>
              <a:ext uri="{FF2B5EF4-FFF2-40B4-BE49-F238E27FC236}">
                <a16:creationId xmlns:a16="http://schemas.microsoft.com/office/drawing/2014/main" id="{A49322D0-1F86-27F5-FFB7-9062D1090C4F}"/>
              </a:ext>
            </a:extLst>
          </p:cNvPr>
          <p:cNvPicPr preferRelativeResize="0"/>
          <p:nvPr/>
        </p:nvPicPr>
        <p:blipFill rotWithShape="1">
          <a:blip r:embed="rId2">
            <a:alphaModFix/>
          </a:blip>
          <a:srcRect t="2445" b="4574"/>
          <a:stretch/>
        </p:blipFill>
        <p:spPr>
          <a:xfrm>
            <a:off x="1464699" y="731617"/>
            <a:ext cx="6214601" cy="3852150"/>
          </a:xfrm>
          <a:prstGeom prst="rect">
            <a:avLst/>
          </a:prstGeom>
          <a:noFill/>
          <a:ln>
            <a:noFill/>
          </a:ln>
        </p:spPr>
      </p:pic>
    </p:spTree>
    <p:extLst>
      <p:ext uri="{BB962C8B-B14F-4D97-AF65-F5344CB8AC3E}">
        <p14:creationId xmlns:p14="http://schemas.microsoft.com/office/powerpoint/2010/main" val="2972179223"/>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556592" y="61124"/>
            <a:ext cx="8567530" cy="488950"/>
          </a:xfrm>
        </p:spPr>
        <p:txBody>
          <a:bodyPr/>
          <a:lstStyle/>
          <a:p>
            <a:pPr eaLnBrk="1" hangingPunct="1"/>
            <a:r>
              <a:rPr lang="en-US" altLang="en-US" dirty="0">
                <a:latin typeface="Arial" panose="020B0604020202020204" pitchFamily="34" charset="0"/>
                <a:ea typeface="ＭＳ Ｐゴシック" panose="020B0600070205080204" pitchFamily="34" charset="-128"/>
              </a:rPr>
              <a:t>More recovery when focusing on any AP Math course</a:t>
            </a:r>
          </a:p>
        </p:txBody>
      </p:sp>
      <p:pic>
        <p:nvPicPr>
          <p:cNvPr id="3" name="Google Shape;155;p24">
            <a:extLst>
              <a:ext uri="{FF2B5EF4-FFF2-40B4-BE49-F238E27FC236}">
                <a16:creationId xmlns:a16="http://schemas.microsoft.com/office/drawing/2014/main" id="{CFFDC40A-4D36-B8C4-1AE1-2F22EC94CF24}"/>
              </a:ext>
            </a:extLst>
          </p:cNvPr>
          <p:cNvPicPr preferRelativeResize="0"/>
          <p:nvPr/>
        </p:nvPicPr>
        <p:blipFill rotWithShape="1">
          <a:blip r:embed="rId2">
            <a:alphaModFix/>
          </a:blip>
          <a:srcRect t="3539" b="3799"/>
          <a:stretch/>
        </p:blipFill>
        <p:spPr>
          <a:xfrm>
            <a:off x="1365500" y="726225"/>
            <a:ext cx="6412999" cy="3961525"/>
          </a:xfrm>
          <a:prstGeom prst="rect">
            <a:avLst/>
          </a:prstGeom>
          <a:noFill/>
          <a:ln>
            <a:noFill/>
          </a:ln>
        </p:spPr>
      </p:pic>
    </p:spTree>
    <p:extLst>
      <p:ext uri="{BB962C8B-B14F-4D97-AF65-F5344CB8AC3E}">
        <p14:creationId xmlns:p14="http://schemas.microsoft.com/office/powerpoint/2010/main" val="3978197031"/>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949325" y="358775"/>
            <a:ext cx="7707313" cy="488950"/>
          </a:xfrm>
        </p:spPr>
        <p:txBody>
          <a:bodyPr/>
          <a:lstStyle/>
          <a:p>
            <a:pPr eaLnBrk="1" hangingPunct="1"/>
            <a:r>
              <a:rPr lang="en-US" altLang="en-US" dirty="0">
                <a:latin typeface="Arial" panose="020B0604020202020204" pitchFamily="34" charset="0"/>
                <a:ea typeface="ＭＳ Ｐゴシック" panose="020B0600070205080204" pitchFamily="34" charset="-128"/>
              </a:rPr>
              <a:t>Conclusions	</a:t>
            </a:r>
          </a:p>
        </p:txBody>
      </p:sp>
      <p:sp>
        <p:nvSpPr>
          <p:cNvPr id="5" name="Content Placeholder 4">
            <a:extLst>
              <a:ext uri="{FF2B5EF4-FFF2-40B4-BE49-F238E27FC236}">
                <a16:creationId xmlns:a16="http://schemas.microsoft.com/office/drawing/2014/main" id="{453C6135-8B7E-A34C-BBFE-316D31525FD0}"/>
              </a:ext>
            </a:extLst>
          </p:cNvPr>
          <p:cNvSpPr>
            <a:spLocks noGrp="1"/>
          </p:cNvSpPr>
          <p:nvPr>
            <p:ph sz="quarter" idx="10"/>
          </p:nvPr>
        </p:nvSpPr>
        <p:spPr>
          <a:xfrm>
            <a:off x="955675" y="908050"/>
            <a:ext cx="7700963" cy="3759200"/>
          </a:xfrm>
        </p:spPr>
        <p:txBody>
          <a:bodyPr wrap="square" numCol="1" anchor="t" anchorCtr="0" compatLnSpc="1">
            <a:prstTxWarp prst="textNoShape">
              <a:avLst/>
            </a:prstTxWarp>
          </a:bodyPr>
          <a:lstStyle/>
          <a:p>
            <a:pPr lvl="1"/>
            <a:r>
              <a:rPr lang="en-US" sz="2000" dirty="0">
                <a:solidFill>
                  <a:schemeClr val="accent5"/>
                </a:solidFill>
                <a:effectLst/>
                <a:latin typeface="Arial" panose="020B0604020202020204" pitchFamily="34" charset="0"/>
                <a:cs typeface="Arial" panose="020B0604020202020204" pitchFamily="34" charset="0"/>
              </a:rPr>
              <a:t>Participation in Advanced Placement (AP) math </a:t>
            </a:r>
            <a:r>
              <a:rPr lang="en-US" sz="2000" u="sng" dirty="0">
                <a:solidFill>
                  <a:schemeClr val="accent5"/>
                </a:solidFill>
                <a:effectLst/>
                <a:latin typeface="Arial" panose="020B0604020202020204" pitchFamily="34" charset="0"/>
                <a:cs typeface="Arial" panose="020B0604020202020204" pitchFamily="34" charset="0"/>
              </a:rPr>
              <a:t>initially</a:t>
            </a:r>
            <a:r>
              <a:rPr lang="en-US" sz="2000" dirty="0">
                <a:solidFill>
                  <a:schemeClr val="accent5"/>
                </a:solidFill>
                <a:effectLst/>
                <a:latin typeface="Arial" panose="020B0604020202020204" pitchFamily="34" charset="0"/>
                <a:cs typeface="Arial" panose="020B0604020202020204" pitchFamily="34" charset="0"/>
              </a:rPr>
              <a:t> fell 15% (6 pp.) driven by declines in AP Calculus and among Asian/Pacific-Islander students. </a:t>
            </a:r>
          </a:p>
          <a:p>
            <a:pPr lvl="1"/>
            <a:endParaRPr lang="en-US" sz="2000" dirty="0">
              <a:solidFill>
                <a:schemeClr val="accent5"/>
              </a:solidFill>
              <a:latin typeface="Arial" panose="020B0604020202020204" pitchFamily="34" charset="0"/>
              <a:cs typeface="Arial" panose="020B0604020202020204" pitchFamily="34" charset="0"/>
            </a:endParaRPr>
          </a:p>
          <a:p>
            <a:pPr lvl="1"/>
            <a:r>
              <a:rPr lang="en-US" sz="2000" dirty="0">
                <a:solidFill>
                  <a:schemeClr val="accent5"/>
                </a:solidFill>
                <a:effectLst/>
                <a:latin typeface="Arial" panose="020B0604020202020204" pitchFamily="34" charset="0"/>
                <a:cs typeface="Arial" panose="020B0604020202020204" pitchFamily="34" charset="0"/>
              </a:rPr>
              <a:t>Growing take-up of acceleration options attenuated this initial decline</a:t>
            </a:r>
          </a:p>
          <a:p>
            <a:pPr lvl="2"/>
            <a:r>
              <a:rPr lang="en-US" dirty="0">
                <a:solidFill>
                  <a:schemeClr val="accent5"/>
                </a:solidFill>
                <a:latin typeface="Arial" panose="020B0604020202020204" pitchFamily="34" charset="0"/>
                <a:cs typeface="Arial" panose="020B0604020202020204" pitchFamily="34" charset="0"/>
              </a:rPr>
              <a:t>Sustained drop in AP Calculus (2.4 pp.) balanced by growth in AP Statistics</a:t>
            </a:r>
          </a:p>
          <a:p>
            <a:pPr lvl="1"/>
            <a:endParaRPr lang="en-US" sz="2000" dirty="0">
              <a:solidFill>
                <a:schemeClr val="accent5"/>
              </a:solidFill>
              <a:effectLst/>
              <a:latin typeface="Arial" panose="020B0604020202020204" pitchFamily="34" charset="0"/>
              <a:cs typeface="Arial" panose="020B0604020202020204" pitchFamily="34" charset="0"/>
            </a:endParaRPr>
          </a:p>
          <a:p>
            <a:pPr lvl="1"/>
            <a:r>
              <a:rPr lang="en-US" sz="2000" dirty="0" err="1">
                <a:solidFill>
                  <a:schemeClr val="accent5"/>
                </a:solidFill>
                <a:latin typeface="Arial" panose="020B0604020202020204" pitchFamily="34" charset="0"/>
                <a:cs typeface="Arial" panose="020B0604020202020204" pitchFamily="34" charset="0"/>
              </a:rPr>
              <a:t>Ethnoracial</a:t>
            </a:r>
            <a:r>
              <a:rPr lang="en-US" sz="2000" dirty="0">
                <a:solidFill>
                  <a:schemeClr val="accent5"/>
                </a:solidFill>
                <a:latin typeface="Arial" panose="020B0604020202020204" pitchFamily="34" charset="0"/>
                <a:cs typeface="Arial" panose="020B0604020202020204" pitchFamily="34" charset="0"/>
              </a:rPr>
              <a:t> gaps in AP math remained largely unchanged</a:t>
            </a:r>
            <a:endParaRPr lang="en-US" sz="2000" dirty="0">
              <a:solidFill>
                <a:schemeClr val="accent5"/>
              </a:solidFill>
              <a:effectLst/>
              <a:latin typeface="Arial" panose="020B0604020202020204" pitchFamily="34" charset="0"/>
              <a:cs typeface="Arial" panose="020B0604020202020204" pitchFamily="34" charset="0"/>
            </a:endParaRPr>
          </a:p>
          <a:p>
            <a:pPr lvl="1"/>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8155598"/>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949325" y="358775"/>
            <a:ext cx="7707313" cy="488950"/>
          </a:xfrm>
        </p:spPr>
        <p:txBody>
          <a:bodyPr/>
          <a:lstStyle/>
          <a:p>
            <a:pPr eaLnBrk="1" hangingPunct="1"/>
            <a:r>
              <a:rPr lang="en-US" altLang="en-US" dirty="0">
                <a:latin typeface="Arial" panose="020B0604020202020204" pitchFamily="34" charset="0"/>
                <a:ea typeface="ＭＳ Ｐゴシック" panose="020B0600070205080204" pitchFamily="34" charset="-128"/>
              </a:rPr>
              <a:t>Implications?	</a:t>
            </a:r>
          </a:p>
        </p:txBody>
      </p:sp>
      <p:sp>
        <p:nvSpPr>
          <p:cNvPr id="5" name="Content Placeholder 4">
            <a:extLst>
              <a:ext uri="{FF2B5EF4-FFF2-40B4-BE49-F238E27FC236}">
                <a16:creationId xmlns:a16="http://schemas.microsoft.com/office/drawing/2014/main" id="{453C6135-8B7E-A34C-BBFE-316D31525FD0}"/>
              </a:ext>
            </a:extLst>
          </p:cNvPr>
          <p:cNvSpPr>
            <a:spLocks noGrp="1"/>
          </p:cNvSpPr>
          <p:nvPr>
            <p:ph sz="quarter" idx="10"/>
          </p:nvPr>
        </p:nvSpPr>
        <p:spPr>
          <a:xfrm>
            <a:off x="955675" y="908050"/>
            <a:ext cx="7700963" cy="3759200"/>
          </a:xfrm>
        </p:spPr>
        <p:txBody>
          <a:bodyPr wrap="square" numCol="1" anchor="t" anchorCtr="0" compatLnSpc="1">
            <a:prstTxWarp prst="textNoShape">
              <a:avLst/>
            </a:prstTxWarp>
            <a:normAutofit fontScale="92500" lnSpcReduction="20000"/>
          </a:bodyPr>
          <a:lstStyle/>
          <a:p>
            <a:pPr lvl="1"/>
            <a:r>
              <a:rPr lang="en-US" sz="2000" dirty="0">
                <a:solidFill>
                  <a:schemeClr val="accent5"/>
                </a:solidFill>
                <a:latin typeface="Arial" panose="020B0604020202020204" pitchFamily="34" charset="0"/>
                <a:cs typeface="Arial" panose="020B0604020202020204" pitchFamily="34" charset="0"/>
              </a:rPr>
              <a:t>Fitting a 5-year course sequence (A1</a:t>
            </a:r>
            <a:r>
              <a:rPr lang="en-US" sz="2000" dirty="0">
                <a:solidFill>
                  <a:schemeClr val="accent5"/>
                </a:solidFill>
                <a:latin typeface="Arial" panose="020B0604020202020204" pitchFamily="34" charset="0"/>
                <a:cs typeface="Arial" panose="020B0604020202020204" pitchFamily="34" charset="0"/>
                <a:sym typeface="Wingdings" pitchFamily="2" charset="2"/>
              </a:rPr>
              <a:t>AP Calc) in 4 years of high school implies confronting tradeoffs</a:t>
            </a:r>
          </a:p>
          <a:p>
            <a:pPr lvl="2"/>
            <a:r>
              <a:rPr lang="en-US" dirty="0">
                <a:solidFill>
                  <a:schemeClr val="accent5"/>
                </a:solidFill>
                <a:latin typeface="Arial" panose="020B0604020202020204" pitchFamily="34" charset="0"/>
                <a:cs typeface="Arial" panose="020B0604020202020204" pitchFamily="34" charset="0"/>
                <a:sym typeface="Wingdings" pitchFamily="2" charset="2"/>
              </a:rPr>
              <a:t>The Alg2/</a:t>
            </a:r>
            <a:r>
              <a:rPr lang="en-US" dirty="0" err="1">
                <a:solidFill>
                  <a:schemeClr val="accent5"/>
                </a:solidFill>
                <a:latin typeface="Arial" panose="020B0604020202020204" pitchFamily="34" charset="0"/>
                <a:cs typeface="Arial" panose="020B0604020202020204" pitchFamily="34" charset="0"/>
                <a:sym typeface="Wingdings" pitchFamily="2" charset="2"/>
              </a:rPr>
              <a:t>Precalc</a:t>
            </a:r>
            <a:r>
              <a:rPr lang="en-US" dirty="0">
                <a:solidFill>
                  <a:schemeClr val="accent5"/>
                </a:solidFill>
                <a:latin typeface="Arial" panose="020B0604020202020204" pitchFamily="34" charset="0"/>
                <a:cs typeface="Arial" panose="020B0604020202020204" pitchFamily="34" charset="0"/>
                <a:sym typeface="Wingdings" pitchFamily="2" charset="2"/>
              </a:rPr>
              <a:t> compression course not recognized as Precalculus by state universities</a:t>
            </a:r>
          </a:p>
          <a:p>
            <a:pPr lvl="2"/>
            <a:r>
              <a:rPr lang="en-US" dirty="0">
                <a:solidFill>
                  <a:schemeClr val="accent5"/>
                </a:solidFill>
                <a:latin typeface="Arial" panose="020B0604020202020204" pitchFamily="34" charset="0"/>
                <a:cs typeface="Arial" panose="020B0604020202020204" pitchFamily="34" charset="0"/>
                <a:sym typeface="Wingdings" pitchFamily="2" charset="2"/>
              </a:rPr>
              <a:t>Acceleration in grades 9 and 10? </a:t>
            </a:r>
            <a:r>
              <a:rPr lang="en-US" dirty="0">
                <a:solidFill>
                  <a:schemeClr val="accent5"/>
                </a:solidFill>
                <a:effectLst/>
                <a:latin typeface="Arial" panose="020B0604020202020204" pitchFamily="34" charset="0"/>
                <a:cs typeface="Arial" panose="020B0604020202020204" pitchFamily="34" charset="0"/>
                <a:sym typeface="Wingdings" pitchFamily="2" charset="2"/>
              </a:rPr>
              <a:t>Is acceleration in grade 8 </a:t>
            </a:r>
            <a:r>
              <a:rPr lang="en-US" dirty="0">
                <a:solidFill>
                  <a:schemeClr val="accent5"/>
                </a:solidFill>
                <a:latin typeface="Arial" panose="020B0604020202020204" pitchFamily="34" charset="0"/>
                <a:cs typeface="Arial" panose="020B0604020202020204" pitchFamily="34" charset="0"/>
                <a:sym typeface="Wingdings" pitchFamily="2" charset="2"/>
              </a:rPr>
              <a:t>really so much worse?</a:t>
            </a:r>
          </a:p>
          <a:p>
            <a:pPr lvl="2"/>
            <a:r>
              <a:rPr lang="en-US" dirty="0">
                <a:solidFill>
                  <a:schemeClr val="accent5"/>
                </a:solidFill>
                <a:latin typeface="Arial" panose="020B0604020202020204" pitchFamily="34" charset="0"/>
                <a:cs typeface="Arial" panose="020B0604020202020204" pitchFamily="34" charset="0"/>
                <a:sym typeface="Wingdings" pitchFamily="2" charset="2"/>
              </a:rPr>
              <a:t>Deeper questions about the content knowledge </a:t>
            </a:r>
            <a:r>
              <a:rPr lang="en-US">
                <a:solidFill>
                  <a:schemeClr val="accent5"/>
                </a:solidFill>
                <a:latin typeface="Arial" panose="020B0604020202020204" pitchFamily="34" charset="0"/>
                <a:cs typeface="Arial" panose="020B0604020202020204" pitchFamily="34" charset="0"/>
                <a:sym typeface="Wingdings" pitchFamily="2" charset="2"/>
              </a:rPr>
              <a:t>within each </a:t>
            </a:r>
            <a:r>
              <a:rPr lang="en-US" dirty="0">
                <a:solidFill>
                  <a:schemeClr val="accent5"/>
                </a:solidFill>
                <a:latin typeface="Arial" panose="020B0604020202020204" pitchFamily="34" charset="0"/>
                <a:cs typeface="Arial" panose="020B0604020202020204" pitchFamily="34" charset="0"/>
                <a:sym typeface="Wingdings" pitchFamily="2" charset="2"/>
              </a:rPr>
              <a:t>course name &amp; what we want students to know (e.g., Calculus vs. Statistics?)</a:t>
            </a:r>
          </a:p>
          <a:p>
            <a:pPr lvl="1"/>
            <a:endParaRPr lang="en-US" sz="2000" dirty="0">
              <a:solidFill>
                <a:schemeClr val="accent5"/>
              </a:solidFill>
              <a:effectLst/>
              <a:latin typeface="Arial" panose="020B0604020202020204" pitchFamily="34" charset="0"/>
              <a:cs typeface="Arial" panose="020B0604020202020204" pitchFamily="34" charset="0"/>
            </a:endParaRPr>
          </a:p>
          <a:p>
            <a:pPr lvl="1"/>
            <a:r>
              <a:rPr lang="en-US" sz="2000" dirty="0">
                <a:solidFill>
                  <a:schemeClr val="accent5"/>
                </a:solidFill>
                <a:latin typeface="Arial" panose="020B0604020202020204" pitchFamily="34" charset="0"/>
                <a:cs typeface="Arial" panose="020B0604020202020204" pitchFamily="34" charset="0"/>
              </a:rPr>
              <a:t>A need for new insights (an “equity audit”?) about the persistent barriers to representation in advanced math</a:t>
            </a:r>
          </a:p>
          <a:p>
            <a:pPr lvl="2"/>
            <a:r>
              <a:rPr lang="en-US" dirty="0">
                <a:solidFill>
                  <a:schemeClr val="accent5"/>
                </a:solidFill>
                <a:latin typeface="Arial" panose="020B0604020202020204" pitchFamily="34" charset="0"/>
                <a:cs typeface="Arial" panose="020B0604020202020204" pitchFamily="34" charset="0"/>
              </a:rPr>
              <a:t>Is it the quality of earlier pedagogy and opportunities, the character of course advising, the availability of advanced courses at all schools, or all of the above?</a:t>
            </a:r>
            <a:endParaRPr lang="en-US" dirty="0">
              <a:solidFill>
                <a:schemeClr val="accent5"/>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723709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955675" y="227466"/>
            <a:ext cx="8042275" cy="497568"/>
          </a:xfrm>
        </p:spPr>
        <p:txBody>
          <a:bodyPr/>
          <a:lstStyle/>
          <a:p>
            <a:pPr lvl="0">
              <a:spcBef>
                <a:spcPts val="0"/>
              </a:spcBef>
              <a:spcAft>
                <a:spcPts val="0"/>
              </a:spcAft>
            </a:pPr>
            <a:r>
              <a:rPr lang="en-US" altLang="en-US" dirty="0">
                <a:latin typeface="Arial" panose="020B0604020202020204" pitchFamily="34" charset="0"/>
                <a:ea typeface="ＭＳ Ｐゴシック" panose="020B0600070205080204" pitchFamily="34" charset="-128"/>
              </a:rPr>
              <a:t>The multiple contexts around math-education reform</a:t>
            </a:r>
          </a:p>
        </p:txBody>
      </p:sp>
      <p:sp>
        <p:nvSpPr>
          <p:cNvPr id="5" name="Content Placeholder 4">
            <a:extLst>
              <a:ext uri="{FF2B5EF4-FFF2-40B4-BE49-F238E27FC236}">
                <a16:creationId xmlns:a16="http://schemas.microsoft.com/office/drawing/2014/main" id="{453C6135-8B7E-A34C-BBFE-316D31525FD0}"/>
              </a:ext>
            </a:extLst>
          </p:cNvPr>
          <p:cNvSpPr>
            <a:spLocks noGrp="1"/>
          </p:cNvSpPr>
          <p:nvPr>
            <p:ph sz="quarter" idx="10"/>
          </p:nvPr>
        </p:nvSpPr>
        <p:spPr>
          <a:xfrm>
            <a:off x="787179" y="826937"/>
            <a:ext cx="7943353" cy="3840314"/>
          </a:xfrm>
        </p:spPr>
        <p:txBody>
          <a:bodyPr wrap="square" numCol="1" anchor="t" anchorCtr="0" compatLnSpc="1">
            <a:prstTxWarp prst="textNoShape">
              <a:avLst/>
            </a:prstTxWarp>
            <a:normAutofit fontScale="92500"/>
          </a:bodyPr>
          <a:lstStyle/>
          <a:p>
            <a:pPr lvl="1" eaLnBrk="1" hangingPunct="1"/>
            <a:r>
              <a:rPr lang="en-US" sz="2200" dirty="0"/>
              <a:t>Math achievement—and taking advanced courses—feature prominently in discussions of school performance &amp; international competitiveness</a:t>
            </a:r>
          </a:p>
          <a:p>
            <a:pPr lvl="2"/>
            <a:r>
              <a:rPr lang="en-US" sz="1700" dirty="0"/>
              <a:t>Advanced math coursework linked with longer-run economic success (e.g., </a:t>
            </a:r>
            <a:r>
              <a:rPr lang="en-US" sz="1700" dirty="0" err="1"/>
              <a:t>Altonji</a:t>
            </a:r>
            <a:r>
              <a:rPr lang="en-US" sz="1700" dirty="0"/>
              <a:t>, 1995; Goodman, 2019; Long et al., 2012)</a:t>
            </a:r>
          </a:p>
          <a:p>
            <a:pPr lvl="1" eaLnBrk="1" hangingPunct="1"/>
            <a:endParaRPr lang="en-US" sz="2200" dirty="0"/>
          </a:p>
          <a:p>
            <a:pPr lvl="1" eaLnBrk="1" hangingPunct="1"/>
            <a:r>
              <a:rPr lang="en-US" sz="2200" dirty="0"/>
              <a:t>Large &amp; persistent </a:t>
            </a:r>
            <a:r>
              <a:rPr lang="en-US" sz="2200" dirty="0" err="1"/>
              <a:t>ethnoracial</a:t>
            </a:r>
            <a:r>
              <a:rPr lang="en-US" sz="2200" dirty="0"/>
              <a:t> gaps in advanced-math take-up</a:t>
            </a:r>
          </a:p>
          <a:p>
            <a:pPr lvl="2"/>
            <a:r>
              <a:rPr lang="en-US" sz="1700" dirty="0"/>
              <a:t>Calculus among 2019 HS graduates (US </a:t>
            </a:r>
            <a:r>
              <a:rPr lang="en-US" sz="1700" dirty="0" err="1"/>
              <a:t>DoED</a:t>
            </a:r>
            <a:r>
              <a:rPr lang="en-US" sz="1700" dirty="0"/>
              <a:t>, 2021): Black (6%), Hispanic (9%), white (17.5%), Asian (43%)</a:t>
            </a:r>
          </a:p>
          <a:p>
            <a:pPr lvl="1" eaLnBrk="1" hangingPunct="1"/>
            <a:endParaRPr lang="en-US" sz="1800" dirty="0"/>
          </a:p>
          <a:p>
            <a:pPr lvl="1"/>
            <a:r>
              <a:rPr lang="en-US" sz="2200" dirty="0"/>
              <a:t>During the CCSS transition period, a backlash to an earlier movement to accelerate math (e.g., grade-8 “Algebra for All”)</a:t>
            </a:r>
            <a:endParaRPr lang="en-US" sz="2200" dirty="0">
              <a:latin typeface="Arial" panose="020B0604020202020204" pitchFamily="34" charset="0"/>
              <a:ea typeface="ＭＳ Ｐゴシック" panose="020B0600070205080204" pitchFamily="34" charset="-128"/>
            </a:endParaRPr>
          </a:p>
          <a:p>
            <a:pPr marL="344488" lvl="2" indent="0">
              <a:buNone/>
            </a:pPr>
            <a:endParaRPr lang="en-US" sz="1800" dirty="0"/>
          </a:p>
        </p:txBody>
      </p:sp>
    </p:spTree>
    <p:extLst>
      <p:ext uri="{BB962C8B-B14F-4D97-AF65-F5344CB8AC3E}">
        <p14:creationId xmlns:p14="http://schemas.microsoft.com/office/powerpoint/2010/main" val="421174264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949325" y="358775"/>
            <a:ext cx="7707313" cy="488950"/>
          </a:xfrm>
        </p:spPr>
        <p:txBody>
          <a:bodyPr/>
          <a:lstStyle/>
          <a:p>
            <a:pPr eaLnBrk="1" hangingPunct="1"/>
            <a:r>
              <a:rPr lang="en-US" altLang="en-US" dirty="0">
                <a:latin typeface="Arial" panose="020B0604020202020204" pitchFamily="34" charset="0"/>
                <a:ea typeface="ＭＳ Ｐゴシック" panose="020B0600070205080204" pitchFamily="34" charset="-128"/>
              </a:rPr>
              <a:t>San Francisco’s Math Pathways Reform	</a:t>
            </a:r>
          </a:p>
        </p:txBody>
      </p:sp>
      <p:sp>
        <p:nvSpPr>
          <p:cNvPr id="5" name="Content Placeholder 4">
            <a:extLst>
              <a:ext uri="{FF2B5EF4-FFF2-40B4-BE49-F238E27FC236}">
                <a16:creationId xmlns:a16="http://schemas.microsoft.com/office/drawing/2014/main" id="{453C6135-8B7E-A34C-BBFE-316D31525FD0}"/>
              </a:ext>
            </a:extLst>
          </p:cNvPr>
          <p:cNvSpPr>
            <a:spLocks noGrp="1"/>
          </p:cNvSpPr>
          <p:nvPr>
            <p:ph sz="quarter" idx="10"/>
          </p:nvPr>
        </p:nvSpPr>
        <p:spPr>
          <a:xfrm>
            <a:off x="850791" y="847725"/>
            <a:ext cx="7805848" cy="3819525"/>
          </a:xfrm>
        </p:spPr>
        <p:txBody>
          <a:bodyPr wrap="square" numCol="1" anchor="t" anchorCtr="0" compatLnSpc="1">
            <a:prstTxWarp prst="textNoShape">
              <a:avLst/>
            </a:prstTxWarp>
          </a:bodyPr>
          <a:lstStyle/>
          <a:p>
            <a:pPr lvl="1" eaLnBrk="1" hangingPunct="1"/>
            <a:r>
              <a:rPr lang="en-US" altLang="en-US" dirty="0">
                <a:latin typeface="Arial" panose="020B0604020202020204" pitchFamily="34" charset="0"/>
                <a:ea typeface="ＭＳ Ｐゴシック" panose="020B0600070205080204" pitchFamily="34" charset="-128"/>
              </a:rPr>
              <a:t>In 2014, SFUSD replaced its grade-8 Algebra I course with CCSS Math 8 and CCSS Algebra I, arguing it was “much more rigorous”</a:t>
            </a:r>
          </a:p>
          <a:p>
            <a:pPr lvl="1" eaLnBrk="1" hangingPunct="1"/>
            <a:endParaRPr lang="en-US" altLang="en-US" dirty="0">
              <a:latin typeface="Arial" panose="020B0604020202020204" pitchFamily="34" charset="0"/>
              <a:ea typeface="ＭＳ Ｐゴシック" panose="020B0600070205080204" pitchFamily="34" charset="-128"/>
            </a:endParaRPr>
          </a:p>
          <a:p>
            <a:pPr lvl="1" eaLnBrk="1" hangingPunct="1"/>
            <a:r>
              <a:rPr lang="en-US" altLang="en-US" dirty="0">
                <a:latin typeface="Arial" panose="020B0604020202020204" pitchFamily="34" charset="0"/>
                <a:ea typeface="ＭＳ Ｐゴシック" panose="020B0600070205080204" pitchFamily="34" charset="-128"/>
              </a:rPr>
              <a:t>These changes were also part of a large “Pathways” reform that placed Algebra I in 9</a:t>
            </a:r>
            <a:r>
              <a:rPr lang="en-US" altLang="en-US" baseline="30000" dirty="0">
                <a:latin typeface="Arial" panose="020B0604020202020204" pitchFamily="34" charset="0"/>
                <a:ea typeface="ＭＳ Ｐゴシック" panose="020B0600070205080204" pitchFamily="34" charset="-128"/>
              </a:rPr>
              <a:t>th</a:t>
            </a:r>
            <a:r>
              <a:rPr lang="en-US" altLang="en-US" dirty="0">
                <a:latin typeface="Arial" panose="020B0604020202020204" pitchFamily="34" charset="0"/>
                <a:ea typeface="ＭＳ Ｐゴシック" panose="020B0600070205080204" pitchFamily="34" charset="-128"/>
              </a:rPr>
              <a:t> grade &amp; encouraged no “curricular branching” (i.e., no  tracking) before 11</a:t>
            </a:r>
            <a:r>
              <a:rPr lang="en-US" altLang="en-US" baseline="30000" dirty="0">
                <a:latin typeface="Arial" panose="020B0604020202020204" pitchFamily="34" charset="0"/>
                <a:ea typeface="ＭＳ Ｐゴシック" panose="020B0600070205080204" pitchFamily="34" charset="-128"/>
              </a:rPr>
              <a:t>th</a:t>
            </a:r>
            <a:r>
              <a:rPr lang="en-US" altLang="en-US" dirty="0">
                <a:latin typeface="Arial" panose="020B0604020202020204" pitchFamily="34" charset="0"/>
                <a:ea typeface="ＭＳ Ｐゴシック" panose="020B0600070205080204" pitchFamily="34" charset="-128"/>
              </a:rPr>
              <a:t> grade..</a:t>
            </a:r>
          </a:p>
          <a:p>
            <a:pPr lvl="1" eaLnBrk="1" hangingPunct="1"/>
            <a:endParaRPr lang="en-US" altLang="en-US" dirty="0">
              <a:latin typeface="Arial" panose="020B0604020202020204" pitchFamily="34" charset="0"/>
              <a:ea typeface="ＭＳ Ｐゴシック" panose="020B0600070205080204" pitchFamily="34" charset="-128"/>
            </a:endParaRPr>
          </a:p>
          <a:p>
            <a:pPr marL="0" indent="0" eaLnBrk="1" hangingPunct="1">
              <a:buFont typeface="Arial" panose="020B0604020202020204" pitchFamily="34" charset="0"/>
              <a:buNone/>
            </a:pPr>
            <a:endParaRPr lang="en-US" altLang="en-US" dirty="0">
              <a:latin typeface="Arial" panose="020B0604020202020204" pitchFamily="34" charset="0"/>
              <a:ea typeface="ＭＳ Ｐゴシック" panose="020B0600070205080204" pitchFamily="34" charset="-128"/>
            </a:endParaRPr>
          </a:p>
          <a:p>
            <a:pPr lvl="1" eaLnBrk="1" hangingPunct="1"/>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7357042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85;p15">
            <a:extLst>
              <a:ext uri="{FF2B5EF4-FFF2-40B4-BE49-F238E27FC236}">
                <a16:creationId xmlns:a16="http://schemas.microsoft.com/office/drawing/2014/main" id="{6A706142-87E1-901B-C90B-B5DE379B486A}"/>
              </a:ext>
            </a:extLst>
          </p:cNvPr>
          <p:cNvPicPr preferRelativeResize="0"/>
          <p:nvPr/>
        </p:nvPicPr>
        <p:blipFill>
          <a:blip r:embed="rId2">
            <a:alphaModFix/>
          </a:blip>
          <a:stretch>
            <a:fillRect/>
          </a:stretch>
        </p:blipFill>
        <p:spPr>
          <a:xfrm>
            <a:off x="480968" y="443844"/>
            <a:ext cx="8599421" cy="4167912"/>
          </a:xfrm>
          <a:prstGeom prst="rect">
            <a:avLst/>
          </a:prstGeom>
          <a:noFill/>
          <a:ln>
            <a:noFill/>
          </a:ln>
        </p:spPr>
      </p:pic>
    </p:spTree>
    <p:extLst>
      <p:ext uri="{BB962C8B-B14F-4D97-AF65-F5344CB8AC3E}">
        <p14:creationId xmlns:p14="http://schemas.microsoft.com/office/powerpoint/2010/main" val="3407730821"/>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949325" y="358775"/>
            <a:ext cx="7707313" cy="488950"/>
          </a:xfrm>
        </p:spPr>
        <p:txBody>
          <a:bodyPr/>
          <a:lstStyle/>
          <a:p>
            <a:pPr eaLnBrk="1" hangingPunct="1"/>
            <a:r>
              <a:rPr lang="en-US" altLang="en-US" dirty="0">
                <a:latin typeface="Arial" panose="020B0604020202020204" pitchFamily="34" charset="0"/>
                <a:ea typeface="ＭＳ Ｐゴシック" panose="020B0600070205080204" pitchFamily="34" charset="-128"/>
              </a:rPr>
              <a:t>San Francisco’s Math Pathways Reform	</a:t>
            </a:r>
          </a:p>
        </p:txBody>
      </p:sp>
      <p:sp>
        <p:nvSpPr>
          <p:cNvPr id="5" name="Content Placeholder 4">
            <a:extLst>
              <a:ext uri="{FF2B5EF4-FFF2-40B4-BE49-F238E27FC236}">
                <a16:creationId xmlns:a16="http://schemas.microsoft.com/office/drawing/2014/main" id="{453C6135-8B7E-A34C-BBFE-316D31525FD0}"/>
              </a:ext>
            </a:extLst>
          </p:cNvPr>
          <p:cNvSpPr>
            <a:spLocks noGrp="1"/>
          </p:cNvSpPr>
          <p:nvPr>
            <p:ph sz="quarter" idx="10"/>
          </p:nvPr>
        </p:nvSpPr>
        <p:spPr>
          <a:xfrm>
            <a:off x="955675" y="908050"/>
            <a:ext cx="7700963" cy="3759200"/>
          </a:xfrm>
        </p:spPr>
        <p:txBody>
          <a:bodyPr wrap="square" numCol="1" anchor="t" anchorCtr="0" compatLnSpc="1">
            <a:prstTxWarp prst="textNoShape">
              <a:avLst/>
            </a:prstTxWarp>
            <a:normAutofit/>
          </a:bodyPr>
          <a:lstStyle/>
          <a:p>
            <a:pPr lvl="1" eaLnBrk="1" hangingPunct="1"/>
            <a:r>
              <a:rPr lang="en-US" altLang="en-US" dirty="0">
                <a:latin typeface="Arial" panose="020B0604020202020204" pitchFamily="34" charset="0"/>
                <a:ea typeface="ＭＳ Ｐゴシック" panose="020B0600070205080204" pitchFamily="34" charset="-128"/>
              </a:rPr>
              <a:t>SFUSD motivated this change as a rejection of acceleration that compelled students to make consequential decisions at a younger age</a:t>
            </a:r>
          </a:p>
          <a:p>
            <a:pPr lvl="2"/>
            <a:r>
              <a:rPr lang="en-US" altLang="en-US" sz="1600" dirty="0">
                <a:latin typeface="Arial" panose="020B0604020202020204" pitchFamily="34" charset="0"/>
                <a:ea typeface="ＭＳ Ｐゴシック" panose="020B0600070205080204" pitchFamily="34" charset="-128"/>
              </a:rPr>
              <a:t>“</a:t>
            </a:r>
            <a:r>
              <a:rPr lang="en-US" sz="1600" dirty="0"/>
              <a:t>Why is no one else compressing like us? We’re ahead of the game…Others considered going our way, but found it too hard. San Francisco always goes first, the rest eventually catch up”—Superintendent Carranza</a:t>
            </a:r>
          </a:p>
          <a:p>
            <a:pPr lvl="1" eaLnBrk="1" hangingPunct="1"/>
            <a:endParaRPr lang="en-US" dirty="0"/>
          </a:p>
          <a:p>
            <a:pPr lvl="1" eaLnBrk="1" hangingPunct="1"/>
            <a:r>
              <a:rPr lang="en-US" altLang="en-US" dirty="0">
                <a:latin typeface="Arial" panose="020B0604020202020204" pitchFamily="34" charset="0"/>
                <a:ea typeface="ＭＳ Ｐゴシック" panose="020B0600070205080204" pitchFamily="34" charset="-128"/>
              </a:rPr>
              <a:t>Concerns about equity also figured prominently. Superintendent Carranza noted that at one high-performing SFUSD high school</a:t>
            </a:r>
          </a:p>
          <a:p>
            <a:pPr lvl="2"/>
            <a:r>
              <a:rPr lang="en-US" sz="1600" dirty="0">
                <a:latin typeface="Arial" panose="020B0604020202020204" pitchFamily="34" charset="0"/>
                <a:ea typeface="ＭＳ Ｐゴシック" panose="020B0600070205080204" pitchFamily="34" charset="-128"/>
              </a:rPr>
              <a:t>“</a:t>
            </a:r>
            <a:r>
              <a:rPr lang="en-US" sz="1600" dirty="0"/>
              <a:t>Of the 928 students who took those AP Math courses at this high school over the past two years, only 7 were African American, and only 21 were Latino: NOT 7 and 21 percent, </a:t>
            </a:r>
            <a:r>
              <a:rPr lang="en-US" sz="1600" b="1" dirty="0"/>
              <a:t>but 7 and 21 actual students.”</a:t>
            </a:r>
            <a:endParaRPr lang="en-US" altLang="en-US" sz="1600"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48447250"/>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949325" y="358775"/>
            <a:ext cx="7707313" cy="488950"/>
          </a:xfrm>
        </p:spPr>
        <p:txBody>
          <a:bodyPr/>
          <a:lstStyle/>
          <a:p>
            <a:pPr eaLnBrk="1" hangingPunct="1"/>
            <a:r>
              <a:rPr lang="en-US" altLang="en-US" dirty="0">
                <a:latin typeface="Arial" panose="020B0604020202020204" pitchFamily="34" charset="0"/>
                <a:ea typeface="ＭＳ Ｐゴシック" panose="020B0600070205080204" pitchFamily="34" charset="-128"/>
              </a:rPr>
              <a:t>San Francisco’s Math Pathways Reform	</a:t>
            </a:r>
          </a:p>
        </p:txBody>
      </p:sp>
      <p:sp>
        <p:nvSpPr>
          <p:cNvPr id="5" name="Content Placeholder 4">
            <a:extLst>
              <a:ext uri="{FF2B5EF4-FFF2-40B4-BE49-F238E27FC236}">
                <a16:creationId xmlns:a16="http://schemas.microsoft.com/office/drawing/2014/main" id="{453C6135-8B7E-A34C-BBFE-316D31525FD0}"/>
              </a:ext>
            </a:extLst>
          </p:cNvPr>
          <p:cNvSpPr>
            <a:spLocks noGrp="1"/>
          </p:cNvSpPr>
          <p:nvPr>
            <p:ph sz="quarter" idx="10"/>
          </p:nvPr>
        </p:nvSpPr>
        <p:spPr>
          <a:xfrm>
            <a:off x="955675" y="908050"/>
            <a:ext cx="7700963" cy="3759200"/>
          </a:xfrm>
        </p:spPr>
        <p:txBody>
          <a:bodyPr wrap="square" numCol="1" anchor="t" anchorCtr="0" compatLnSpc="1">
            <a:prstTxWarp prst="textNoShape">
              <a:avLst/>
            </a:prstTxWarp>
            <a:normAutofit/>
          </a:bodyPr>
          <a:lstStyle/>
          <a:p>
            <a:pPr lvl="1" eaLnBrk="1" hangingPunct="1"/>
            <a:r>
              <a:rPr lang="en-US" altLang="en-US" dirty="0">
                <a:latin typeface="Arial" panose="020B0604020202020204" pitchFamily="34" charset="0"/>
                <a:ea typeface="ＭＳ Ｐゴシック" panose="020B0600070205080204" pitchFamily="34" charset="-128"/>
              </a:rPr>
              <a:t>SFUSD stated that they would maintain an option for HS students to take Algebra I and Geometry simultaneously and that students would not be diverted from advanced math</a:t>
            </a:r>
          </a:p>
          <a:p>
            <a:pPr lvl="1" eaLnBrk="1" hangingPunct="1"/>
            <a:endParaRPr lang="en-US" altLang="en-US" dirty="0">
              <a:latin typeface="Arial" panose="020B0604020202020204" pitchFamily="34" charset="0"/>
              <a:ea typeface="ＭＳ Ｐゴシック" panose="020B0600070205080204" pitchFamily="34" charset="-128"/>
            </a:endParaRPr>
          </a:p>
          <a:p>
            <a:pPr lvl="1" eaLnBrk="1" hangingPunct="1"/>
            <a:r>
              <a:rPr lang="en-US" altLang="en-US" dirty="0">
                <a:latin typeface="Arial" panose="020B0604020202020204" pitchFamily="34" charset="0"/>
                <a:ea typeface="ＭＳ Ｐゴシック" panose="020B0600070205080204" pitchFamily="34" charset="-128"/>
              </a:rPr>
              <a:t>Some parents and community members are engaged in significant and sustained opposition to the reform, criticizing both the Alg2/Precalculus compression course and a “leveling down” approach to equity</a:t>
            </a:r>
          </a:p>
          <a:p>
            <a:pPr lvl="1" eaLnBrk="1" hangingPunct="1"/>
            <a:endParaRPr lang="en-US" altLang="en-US" dirty="0">
              <a:latin typeface="Arial" panose="020B0604020202020204" pitchFamily="34" charset="0"/>
              <a:ea typeface="ＭＳ Ｐゴシック" panose="020B0600070205080204" pitchFamily="34" charset="-128"/>
            </a:endParaRPr>
          </a:p>
          <a:p>
            <a:pPr lvl="1" eaLnBrk="1" hangingPunct="1"/>
            <a:r>
              <a:rPr lang="en-US" altLang="en-US" dirty="0">
                <a:latin typeface="Arial" panose="020B0604020202020204" pitchFamily="34" charset="0"/>
                <a:ea typeface="ＭＳ Ｐゴシック" panose="020B0600070205080204" pitchFamily="34" charset="-128"/>
              </a:rPr>
              <a:t>The contentious debate has centered on competing perspectives on how “advanced” math course-taking has changed under the reform</a:t>
            </a:r>
          </a:p>
          <a:p>
            <a:pPr lvl="1" eaLnBrk="1" hangingPunct="1"/>
            <a:endParaRPr lang="en-US" altLang="en-US" dirty="0">
              <a:latin typeface="Arial" panose="020B0604020202020204" pitchFamily="34" charset="0"/>
              <a:ea typeface="ＭＳ Ｐゴシック" panose="020B0600070205080204" pitchFamily="34" charset="-128"/>
            </a:endParaRPr>
          </a:p>
          <a:p>
            <a:pPr lvl="1" eaLnBrk="1" hangingPunct="1"/>
            <a:r>
              <a:rPr lang="en-US" altLang="en-US" b="1" dirty="0">
                <a:latin typeface="Arial" panose="020B0604020202020204" pitchFamily="34" charset="0"/>
                <a:ea typeface="ＭＳ Ｐゴシック" panose="020B0600070205080204" pitchFamily="34" charset="-128"/>
              </a:rPr>
              <a:t>Our study seeks to provide independent evidence on this question</a:t>
            </a:r>
          </a:p>
        </p:txBody>
      </p:sp>
    </p:spTree>
    <p:extLst>
      <p:ext uri="{BB962C8B-B14F-4D97-AF65-F5344CB8AC3E}">
        <p14:creationId xmlns:p14="http://schemas.microsoft.com/office/powerpoint/2010/main" val="125284698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949325" y="358775"/>
            <a:ext cx="7707313" cy="488950"/>
          </a:xfrm>
        </p:spPr>
        <p:txBody>
          <a:bodyPr/>
          <a:lstStyle/>
          <a:p>
            <a:pPr eaLnBrk="1" hangingPunct="1"/>
            <a:r>
              <a:rPr lang="en-US" altLang="en-US" dirty="0">
                <a:latin typeface="Arial" panose="020B0604020202020204" pitchFamily="34" charset="0"/>
                <a:ea typeface="ＭＳ Ｐゴシック" panose="020B0600070205080204" pitchFamily="34" charset="-128"/>
              </a:rPr>
              <a:t>Data	</a:t>
            </a:r>
          </a:p>
        </p:txBody>
      </p:sp>
      <p:sp>
        <p:nvSpPr>
          <p:cNvPr id="5" name="Content Placeholder 4">
            <a:extLst>
              <a:ext uri="{FF2B5EF4-FFF2-40B4-BE49-F238E27FC236}">
                <a16:creationId xmlns:a16="http://schemas.microsoft.com/office/drawing/2014/main" id="{453C6135-8B7E-A34C-BBFE-316D31525FD0}"/>
              </a:ext>
            </a:extLst>
          </p:cNvPr>
          <p:cNvSpPr>
            <a:spLocks noGrp="1"/>
          </p:cNvSpPr>
          <p:nvPr>
            <p:ph sz="quarter" idx="10"/>
          </p:nvPr>
        </p:nvSpPr>
        <p:spPr>
          <a:xfrm>
            <a:off x="955675" y="908050"/>
            <a:ext cx="7700963" cy="3759200"/>
          </a:xfrm>
        </p:spPr>
        <p:txBody>
          <a:bodyPr wrap="square" numCol="1" anchor="t" anchorCtr="0" compatLnSpc="1">
            <a:prstTxWarp prst="textNoShape">
              <a:avLst/>
            </a:prstTxWarp>
            <a:normAutofit fontScale="92500" lnSpcReduction="10000"/>
          </a:bodyPr>
          <a:lstStyle/>
          <a:p>
            <a:pPr lvl="1" eaLnBrk="1" hangingPunct="1"/>
            <a:r>
              <a:rPr lang="en-US" sz="1800" dirty="0"/>
              <a:t>Student-level transcript data used to build longitudinal profiles of HS math course-taking across six cohorts of SFUSD students (n=23,309)</a:t>
            </a:r>
          </a:p>
          <a:p>
            <a:pPr lvl="1" eaLnBrk="1" hangingPunct="1"/>
            <a:endParaRPr lang="en-US" dirty="0"/>
          </a:p>
          <a:p>
            <a:pPr lvl="1" eaLnBrk="1" hangingPunct="1"/>
            <a:r>
              <a:rPr lang="en-US" sz="1800" dirty="0"/>
              <a:t>We define graduation cohorts based on when they first entered grade 9 for 3 pre-reform cohorts (classes of 2016, 2017, &amp; 2018) and 3 post-reform cohorts (classe</a:t>
            </a:r>
            <a:r>
              <a:rPr lang="en-US" dirty="0"/>
              <a:t>s of 2019, 2020, and 2021)</a:t>
            </a:r>
          </a:p>
          <a:p>
            <a:pPr lvl="2"/>
            <a:r>
              <a:rPr lang="en-US" sz="1600" dirty="0"/>
              <a:t>Similar results when focused on graduating students (figures A2-A4)</a:t>
            </a:r>
          </a:p>
          <a:p>
            <a:pPr marL="344488" lvl="2" indent="0">
              <a:buNone/>
            </a:pPr>
            <a:endParaRPr lang="en-US" dirty="0"/>
          </a:p>
          <a:p>
            <a:pPr lvl="1" eaLnBrk="1" hangingPunct="1"/>
            <a:r>
              <a:rPr lang="en-US" sz="1800" dirty="0"/>
              <a:t>Paralleling the debate, we focus on course-taking but find similar results when focused on course completion (Tables A5, A6)</a:t>
            </a:r>
          </a:p>
          <a:p>
            <a:pPr lvl="1" eaLnBrk="1" hangingPunct="1"/>
            <a:endParaRPr lang="en-US" altLang="en-US" dirty="0">
              <a:latin typeface="Arial" panose="020B0604020202020204" pitchFamily="34" charset="0"/>
              <a:ea typeface="ＭＳ Ｐゴシック" panose="020B0600070205080204" pitchFamily="34" charset="-128"/>
            </a:endParaRPr>
          </a:p>
          <a:p>
            <a:pPr lvl="1" eaLnBrk="1" hangingPunct="1"/>
            <a:r>
              <a:rPr lang="en-US" altLang="en-US" dirty="0">
                <a:latin typeface="Arial" panose="020B0604020202020204" pitchFamily="34" charset="0"/>
                <a:ea typeface="ＭＳ Ｐゴシック" panose="020B0600070205080204" pitchFamily="34" charset="-128"/>
              </a:rPr>
              <a:t>Following IES guidance for descriptive research, we do not center inference but do show two forms of inference in the appendix</a:t>
            </a:r>
          </a:p>
          <a:p>
            <a:pPr lvl="2"/>
            <a:r>
              <a:rPr lang="en-US" altLang="en-US" dirty="0">
                <a:latin typeface="Arial" panose="020B0604020202020204" pitchFamily="34" charset="0"/>
                <a:ea typeface="ＭＳ Ｐゴシック" panose="020B0600070205080204" pitchFamily="34" charset="-128"/>
              </a:rPr>
              <a:t>Obviously not causal but “post hoc ergo propter hoc”?</a:t>
            </a:r>
          </a:p>
        </p:txBody>
      </p:sp>
    </p:spTree>
    <p:extLst>
      <p:ext uri="{BB962C8B-B14F-4D97-AF65-F5344CB8AC3E}">
        <p14:creationId xmlns:p14="http://schemas.microsoft.com/office/powerpoint/2010/main" val="84603792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1060643" y="2147818"/>
            <a:ext cx="7707313" cy="488950"/>
          </a:xfrm>
        </p:spPr>
        <p:txBody>
          <a:bodyPr/>
          <a:lstStyle/>
          <a:p>
            <a:pPr algn="ctr" eaLnBrk="1" hangingPunct="1"/>
            <a:r>
              <a:rPr lang="en-US" altLang="en-US" dirty="0">
                <a:latin typeface="Arial" panose="020B0604020202020204" pitchFamily="34" charset="0"/>
                <a:ea typeface="ＭＳ Ｐゴシック" panose="020B0600070205080204" pitchFamily="34" charset="-128"/>
              </a:rPr>
              <a:t>Results</a:t>
            </a:r>
          </a:p>
        </p:txBody>
      </p:sp>
    </p:spTree>
    <p:extLst>
      <p:ext uri="{BB962C8B-B14F-4D97-AF65-F5344CB8AC3E}">
        <p14:creationId xmlns:p14="http://schemas.microsoft.com/office/powerpoint/2010/main" val="369904161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a:extLst>
              <a:ext uri="{FF2B5EF4-FFF2-40B4-BE49-F238E27FC236}">
                <a16:creationId xmlns:a16="http://schemas.microsoft.com/office/drawing/2014/main" id="{01846064-E4C4-DD40-916D-6E8CA0915FE5}"/>
              </a:ext>
            </a:extLst>
          </p:cNvPr>
          <p:cNvSpPr>
            <a:spLocks noGrp="1"/>
          </p:cNvSpPr>
          <p:nvPr>
            <p:ph type="title"/>
          </p:nvPr>
        </p:nvSpPr>
        <p:spPr>
          <a:xfrm>
            <a:off x="941374" y="61124"/>
            <a:ext cx="7707313" cy="488950"/>
          </a:xfrm>
        </p:spPr>
        <p:txBody>
          <a:bodyPr/>
          <a:lstStyle/>
          <a:p>
            <a:pPr eaLnBrk="1" hangingPunct="1"/>
            <a:r>
              <a:rPr lang="en-US" altLang="en-US" dirty="0">
                <a:latin typeface="Arial" panose="020B0604020202020204" pitchFamily="34" charset="0"/>
                <a:ea typeface="ＭＳ Ｐゴシック" panose="020B0600070205080204" pitchFamily="34" charset="-128"/>
              </a:rPr>
              <a:t>Grade 9: Dramatic shift to Algebra &amp; from Geometry	</a:t>
            </a:r>
          </a:p>
        </p:txBody>
      </p:sp>
      <p:pic>
        <p:nvPicPr>
          <p:cNvPr id="4" name="Google Shape;107;p18">
            <a:extLst>
              <a:ext uri="{FF2B5EF4-FFF2-40B4-BE49-F238E27FC236}">
                <a16:creationId xmlns:a16="http://schemas.microsoft.com/office/drawing/2014/main" id="{50EFDEDF-07B4-7855-B2C1-695F82CCF06E}"/>
              </a:ext>
            </a:extLst>
          </p:cNvPr>
          <p:cNvPicPr preferRelativeResize="0"/>
          <p:nvPr/>
        </p:nvPicPr>
        <p:blipFill rotWithShape="1">
          <a:blip r:embed="rId2">
            <a:alphaModFix/>
          </a:blip>
          <a:srcRect l="1933" r="49971"/>
          <a:stretch/>
        </p:blipFill>
        <p:spPr>
          <a:xfrm>
            <a:off x="1420075" y="702025"/>
            <a:ext cx="6303852" cy="3891401"/>
          </a:xfrm>
          <a:prstGeom prst="rect">
            <a:avLst/>
          </a:prstGeom>
          <a:noFill/>
          <a:ln>
            <a:noFill/>
          </a:ln>
        </p:spPr>
      </p:pic>
    </p:spTree>
    <p:extLst>
      <p:ext uri="{BB962C8B-B14F-4D97-AF65-F5344CB8AC3E}">
        <p14:creationId xmlns:p14="http://schemas.microsoft.com/office/powerpoint/2010/main" val="1947629234"/>
      </p:ext>
    </p:extLst>
  </p:cSld>
  <p:clrMapOvr>
    <a:masterClrMapping/>
  </p:clrMapOvr>
  <p:transition spd="slow">
    <p:fade/>
  </p:transition>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SU_Preso_16x9_v6</Template>
  <TotalTime>1050</TotalTime>
  <Words>818</Words>
  <Application>Microsoft Macintosh PowerPoint</Application>
  <PresentationFormat>On-screen Show (16:9)</PresentationFormat>
  <Paragraphs>61</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Source Sans Pro</vt:lpstr>
      <vt:lpstr>Source Sans Pro Semibold</vt:lpstr>
      <vt:lpstr>Wingdings</vt:lpstr>
      <vt:lpstr>SU_Preso_16x9_v6</vt:lpstr>
      <vt:lpstr>SU_Template_TopBar</vt:lpstr>
      <vt:lpstr>Ahead of the Game? Course-Taking Patterns under a Math Pathways Reform</vt:lpstr>
      <vt:lpstr>The multiple contexts around math-education reform</vt:lpstr>
      <vt:lpstr>San Francisco’s Math Pathways Reform </vt:lpstr>
      <vt:lpstr>PowerPoint Presentation</vt:lpstr>
      <vt:lpstr>San Francisco’s Math Pathways Reform </vt:lpstr>
      <vt:lpstr>San Francisco’s Math Pathways Reform </vt:lpstr>
      <vt:lpstr>Data </vt:lpstr>
      <vt:lpstr>Results</vt:lpstr>
      <vt:lpstr>Grade 9: Dramatic shift to Algebra &amp; from Geometry </vt:lpstr>
      <vt:lpstr>Grade 10: Dramatic shift to Geometry &amp; from Algebra 2 </vt:lpstr>
      <vt:lpstr>Grade 11: More A2/compression; less full-year Precalculus</vt:lpstr>
      <vt:lpstr>Drop in AP Calc followed by recovery due to acceleration</vt:lpstr>
      <vt:lpstr>More recovery when focusing on any AP Math course</vt:lpstr>
      <vt:lpstr>Conclusions </vt:lpstr>
      <vt:lpstr>Implications? </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Guidelines</dc:title>
  <dc:creator>Microsoft Office User</dc:creator>
  <dc:description>2012 PowerPoint template redesign</dc:description>
  <cp:lastModifiedBy>Thomas S Dee</cp:lastModifiedBy>
  <cp:revision>13</cp:revision>
  <dcterms:created xsi:type="dcterms:W3CDTF">2023-03-22T14:49:25Z</dcterms:created>
  <dcterms:modified xsi:type="dcterms:W3CDTF">2023-03-24T13:23:44Z</dcterms:modified>
</cp:coreProperties>
</file>