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1" r:id="rId16"/>
    <p:sldId id="292" r:id="rId17"/>
    <p:sldId id="293" r:id="rId18"/>
    <p:sldId id="295" r:id="rId19"/>
    <p:sldId id="294" r:id="rId20"/>
    <p:sldId id="296" r:id="rId21"/>
    <p:sldId id="271" r:id="rId22"/>
    <p:sldId id="272" r:id="rId23"/>
    <p:sldId id="273" r:id="rId24"/>
    <p:sldId id="269" r:id="rId25"/>
    <p:sldId id="270"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90" r:id="rId40"/>
    <p:sldId id="287" r:id="rId41"/>
    <p:sldId id="288" r:id="rId42"/>
    <p:sldId id="289"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BEC7041-E63C-4717-97C0-66F89CE06A0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D2277-6FAE-4EEC-9A96-B5117087C94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C7041-E63C-4717-97C0-66F89CE06A0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2277-6FAE-4EEC-9A96-B5117087C9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结构体</a:t>
            </a:r>
            <a:endParaRPr lang="zh-CN" altLang="en-US" dirty="0"/>
          </a:p>
        </p:txBody>
      </p:sp>
      <p:sp>
        <p:nvSpPr>
          <p:cNvPr id="3" name="副标题 2"/>
          <p:cNvSpPr>
            <a:spLocks noGrp="1"/>
          </p:cNvSpPr>
          <p:nvPr>
            <p:ph type="subTitle" idx="1"/>
          </p:nvPr>
        </p:nvSpPr>
        <p:spPr/>
        <p:txBody>
          <a:bodyPr/>
          <a:lstStyle/>
          <a:p>
            <a:r>
              <a:rPr lang="zh-CN" altLang="en-US" dirty="0"/>
              <a:t>相关变量的集合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86678"/>
            <a:ext cx="10515600" cy="4351338"/>
          </a:xfrm>
        </p:spPr>
        <p:txBody>
          <a:bodyPr/>
          <a:lstStyle/>
          <a:p>
            <a:r>
              <a:rPr lang="zh-CN" altLang="en-US" b="1" dirty="0"/>
              <a:t>结构作为函数参数</a:t>
            </a:r>
            <a:endParaRPr lang="zh-CN" altLang="en-US" b="1" dirty="0"/>
          </a:p>
          <a:p>
            <a:pPr latinLnBrk="1"/>
            <a:r>
              <a:rPr lang="zh-CN" altLang="en-US" dirty="0"/>
              <a:t>您可以把结构作为函数参数，传参方式与其他类型的变量或指针类似。您可以使用上面实例中的方式来访问结构变量：</a:t>
            </a:r>
            <a:endParaRPr lang="zh-CN" altLang="en-US" dirty="0"/>
          </a:p>
          <a:p>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6174" y="320011"/>
            <a:ext cx="4533333" cy="2466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543069"/>
            <a:ext cx="4742857" cy="2295238"/>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250" y="365125"/>
            <a:ext cx="6788785" cy="804100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4" y="4019694"/>
            <a:ext cx="4000000" cy="20476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65125"/>
            <a:ext cx="9552381" cy="381904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65125"/>
            <a:ext cx="5600000" cy="2914286"/>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124" y="0"/>
            <a:ext cx="5872976" cy="68580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29" y="3938558"/>
            <a:ext cx="5038095" cy="26571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07517"/>
            <a:ext cx="10515600" cy="1325563"/>
          </a:xfrm>
        </p:spPr>
        <p:txBody>
          <a:bodyPr/>
          <a:lstStyle/>
          <a:p>
            <a:pPr algn="ctr"/>
            <a:r>
              <a:rPr lang="zh-CN" altLang="en-US" dirty="0"/>
              <a:t>时间复杂度</a:t>
            </a:r>
            <a:endParaRPr lang="zh-CN" altLang="en-US" dirty="0"/>
          </a:p>
        </p:txBody>
      </p:sp>
      <p:sp>
        <p:nvSpPr>
          <p:cNvPr id="4" name="矩形 3"/>
          <p:cNvSpPr/>
          <p:nvPr/>
        </p:nvSpPr>
        <p:spPr>
          <a:xfrm>
            <a:off x="3048000" y="2940230"/>
            <a:ext cx="6096000" cy="369332"/>
          </a:xfrm>
          <a:prstGeom prst="rect">
            <a:avLst/>
          </a:prstGeom>
        </p:spPr>
        <p:txBody>
          <a:bodyPr>
            <a:spAutoFit/>
          </a:bodyPr>
          <a:lstStyle/>
          <a:p>
            <a:r>
              <a:rPr lang="zh-CN" altLang="en-US" dirty="0"/>
              <a:t>了解概念，简单分析，计算要足够的数学知识（微分方程）</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1804"/>
            <a:ext cx="10515600" cy="5505159"/>
          </a:xfrm>
        </p:spPr>
        <p:txBody>
          <a:bodyPr>
            <a:normAutofit fontScale="85000" lnSpcReduction="10000"/>
          </a:bodyPr>
          <a:lstStyle/>
          <a:p>
            <a:pPr indent="0">
              <a:lnSpc>
                <a:spcPct val="210000"/>
              </a:lnSpc>
              <a:buNone/>
            </a:pPr>
            <a:r>
              <a:rPr lang="zh-CN" altLang="en-US" dirty="0"/>
              <a:t>什么是时间复杂度，算法中某个函数有</a:t>
            </a:r>
            <a:r>
              <a:rPr lang="en-US" altLang="zh-CN" dirty="0"/>
              <a:t>n</a:t>
            </a:r>
            <a:r>
              <a:rPr lang="zh-CN" altLang="en-US" dirty="0"/>
              <a:t>次基本操作重复执行，用</a:t>
            </a:r>
            <a:r>
              <a:rPr lang="en-US" altLang="zh-CN" dirty="0"/>
              <a:t>T(n)</a:t>
            </a:r>
            <a:r>
              <a:rPr lang="zh-CN" altLang="en-US" dirty="0"/>
              <a:t>表示，现在有某个辅助函数</a:t>
            </a:r>
            <a:r>
              <a:rPr lang="en-US" altLang="zh-CN" dirty="0"/>
              <a:t>f(n),</a:t>
            </a:r>
            <a:r>
              <a:rPr lang="zh-CN" altLang="en-US" dirty="0"/>
              <a:t>使得当</a:t>
            </a:r>
            <a:r>
              <a:rPr lang="en-US" altLang="zh-CN" dirty="0"/>
              <a:t>n</a:t>
            </a:r>
            <a:r>
              <a:rPr lang="zh-CN" altLang="en-US" dirty="0"/>
              <a:t>趋近于无穷大时，</a:t>
            </a:r>
            <a:r>
              <a:rPr lang="en-US" altLang="zh-CN" dirty="0"/>
              <a:t>T</a:t>
            </a:r>
            <a:r>
              <a:rPr lang="zh-CN" altLang="en-US" dirty="0"/>
              <a:t>（</a:t>
            </a:r>
            <a:r>
              <a:rPr lang="en-US" altLang="zh-CN" dirty="0"/>
              <a:t>n)/f(n)</a:t>
            </a:r>
            <a:r>
              <a:rPr lang="zh-CN" altLang="en-US" dirty="0"/>
              <a:t>的极限值为不等于零的常数，则称</a:t>
            </a:r>
            <a:r>
              <a:rPr lang="en-US" altLang="zh-CN" dirty="0"/>
              <a:t>f(n)</a:t>
            </a:r>
            <a:r>
              <a:rPr lang="zh-CN" altLang="en-US" dirty="0"/>
              <a:t>是</a:t>
            </a:r>
            <a:r>
              <a:rPr lang="en-US" altLang="zh-CN" dirty="0"/>
              <a:t>T(n)</a:t>
            </a:r>
            <a:r>
              <a:rPr lang="zh-CN" altLang="en-US" dirty="0"/>
              <a:t>的同数量级函数。记作</a:t>
            </a:r>
            <a:r>
              <a:rPr lang="en-US" altLang="zh-CN" dirty="0"/>
              <a:t>T(n)=O(f(n)),</a:t>
            </a:r>
            <a:r>
              <a:rPr lang="zh-CN" altLang="en-US" dirty="0"/>
              <a:t>称</a:t>
            </a:r>
            <a:r>
              <a:rPr lang="en-US" altLang="zh-CN" dirty="0"/>
              <a:t>O(f(n)) </a:t>
            </a:r>
            <a:r>
              <a:rPr lang="zh-CN" altLang="en-US" dirty="0"/>
              <a:t>为算法的渐进时间复杂度，简称时间复杂度。通俗一点讲，其实所谓的时间复杂度，就是找了一个同样曲线类型的函数</a:t>
            </a:r>
            <a:r>
              <a:rPr lang="en-US" altLang="zh-CN" dirty="0"/>
              <a:t>f(n)</a:t>
            </a:r>
            <a:r>
              <a:rPr lang="zh-CN" altLang="en-US" dirty="0"/>
              <a:t>来表示</a:t>
            </a:r>
            <a:endParaRPr lang="en-US" altLang="zh-CN" dirty="0"/>
          </a:p>
          <a:p>
            <a:pPr indent="0">
              <a:lnSpc>
                <a:spcPct val="210000"/>
              </a:lnSpc>
              <a:buNone/>
            </a:pPr>
            <a:r>
              <a:rPr lang="zh-CN" altLang="en-US" dirty="0"/>
              <a:t>这个算法的在</a:t>
            </a:r>
            <a:r>
              <a:rPr lang="en-US" altLang="zh-CN" dirty="0"/>
              <a:t>n</a:t>
            </a:r>
            <a:r>
              <a:rPr lang="zh-CN" altLang="en-US" dirty="0"/>
              <a:t>不断变大时的趋势 。当输入量</a:t>
            </a:r>
            <a:r>
              <a:rPr lang="en-US" altLang="zh-CN" dirty="0"/>
              <a:t>n</a:t>
            </a:r>
            <a:r>
              <a:rPr lang="zh-CN" altLang="en-US" dirty="0"/>
              <a:t>逐渐加大时，时间复杂性的极限情形称为算法的“渐近时间复杂性”。 </a:t>
            </a:r>
            <a:endParaRPr lang="zh-CN" altLang="en-US" dirty="0"/>
          </a:p>
          <a:p>
            <a:pPr indent="0">
              <a:lnSpc>
                <a:spcPct val="210000"/>
              </a:lnSpc>
              <a:buNone/>
            </a:pPr>
            <a:endParaRPr lang="zh-CN" altLang="en-US" dirty="0"/>
          </a:p>
          <a:p>
            <a:endParaRPr lang="zh-CN" altLang="en-US" dirty="0"/>
          </a:p>
          <a:p>
            <a:pPr marL="0" indent="0">
              <a:buNone/>
            </a:pPr>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9127"/>
            <a:ext cx="10515600" cy="5467836"/>
          </a:xfrm>
        </p:spPr>
        <p:txBody>
          <a:bodyPr>
            <a:normAutofit fontScale="40000" lnSpcReduction="20000"/>
          </a:bodyPr>
          <a:lstStyle/>
          <a:p>
            <a:pPr>
              <a:lnSpc>
                <a:spcPct val="220000"/>
              </a:lnSpc>
            </a:pPr>
            <a:r>
              <a:rPr lang="zh-CN" altLang="en-US" sz="6400" dirty="0"/>
              <a:t>简单算法的时间复杂度举例</a:t>
            </a:r>
            <a:endParaRPr lang="zh-CN" altLang="en-US" sz="6400" dirty="0"/>
          </a:p>
          <a:p>
            <a:pPr marL="0" indent="0">
              <a:lnSpc>
                <a:spcPct val="220000"/>
              </a:lnSpc>
              <a:buNone/>
            </a:pPr>
            <a:r>
              <a:rPr lang="zh-CN" altLang="en-US" sz="6400" dirty="0"/>
              <a:t>列举一些简单例子的时间复杂度。</a:t>
            </a:r>
            <a:endParaRPr lang="en-US" altLang="zh-CN" sz="6400" dirty="0"/>
          </a:p>
          <a:p>
            <a:pPr marL="0" indent="0">
              <a:lnSpc>
                <a:spcPct val="220000"/>
              </a:lnSpc>
              <a:buNone/>
            </a:pPr>
            <a:r>
              <a:rPr lang="en-US" altLang="zh-CN" sz="6400" dirty="0"/>
              <a:t>O(1)</a:t>
            </a:r>
            <a:r>
              <a:rPr lang="zh-CN" altLang="en-US" sz="6400" dirty="0"/>
              <a:t>的算法是一些运算次数为常数的算法。例如：</a:t>
            </a:r>
            <a:endParaRPr lang="zh-CN" altLang="en-US" sz="6400" dirty="0"/>
          </a:p>
          <a:p>
            <a:pPr marL="0" indent="0">
              <a:lnSpc>
                <a:spcPct val="220000"/>
              </a:lnSpc>
              <a:buNone/>
            </a:pPr>
            <a:r>
              <a:rPr lang="zh-CN" altLang="en-US" sz="6400" dirty="0"/>
              <a:t>    </a:t>
            </a:r>
            <a:r>
              <a:rPr lang="en-US" altLang="zh-CN" sz="6400" dirty="0"/>
              <a:t>temp=</a:t>
            </a:r>
            <a:r>
              <a:rPr lang="en-US" altLang="zh-CN" sz="6400" dirty="0" err="1"/>
              <a:t>a;a</a:t>
            </a:r>
            <a:r>
              <a:rPr lang="en-US" altLang="zh-CN" sz="6400" dirty="0"/>
              <a:t>=</a:t>
            </a:r>
            <a:r>
              <a:rPr lang="en-US" altLang="zh-CN" sz="6400" dirty="0" err="1"/>
              <a:t>b;b</a:t>
            </a:r>
            <a:r>
              <a:rPr lang="en-US" altLang="zh-CN" sz="6400" dirty="0"/>
              <a:t>=temp;</a:t>
            </a:r>
            <a:endParaRPr lang="en-US" altLang="zh-CN" sz="6400" dirty="0"/>
          </a:p>
          <a:p>
            <a:pPr marL="0" indent="0">
              <a:lnSpc>
                <a:spcPct val="220000"/>
              </a:lnSpc>
              <a:buNone/>
            </a:pPr>
            <a:r>
              <a:rPr lang="zh-CN" altLang="en-US" sz="6400" dirty="0"/>
              <a:t>上面语句共三条操作，单条操作的频度为</a:t>
            </a:r>
            <a:r>
              <a:rPr lang="en-US" altLang="zh-CN" sz="6400" dirty="0"/>
              <a:t>1</a:t>
            </a:r>
            <a:r>
              <a:rPr lang="zh-CN" altLang="en-US" sz="6400" dirty="0"/>
              <a:t>，即使他有成千上万条操作，也只是个较大常数，这一类的时间复杂度为</a:t>
            </a:r>
            <a:r>
              <a:rPr lang="en-US" altLang="zh-CN" sz="6400" dirty="0"/>
              <a:t>O(1)</a:t>
            </a:r>
            <a:r>
              <a:rPr lang="zh-CN" altLang="en-US" sz="6400" dirty="0"/>
              <a:t>。 </a:t>
            </a:r>
            <a:endParaRPr lang="zh-CN" altLang="en-US" sz="6400"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2473"/>
            <a:ext cx="10515600" cy="5514490"/>
          </a:xfrm>
        </p:spPr>
        <p:txBody>
          <a:bodyPr>
            <a:normAutofit fontScale="77500" lnSpcReduction="20000"/>
          </a:bodyPr>
          <a:lstStyle/>
          <a:p>
            <a:pPr marL="0" indent="0">
              <a:lnSpc>
                <a:spcPct val="220000"/>
              </a:lnSpc>
              <a:buNone/>
            </a:pPr>
            <a:r>
              <a:rPr lang="en-US" altLang="zh-CN" dirty="0"/>
              <a:t>O(n)</a:t>
            </a:r>
            <a:r>
              <a:rPr lang="zh-CN" altLang="en-US" dirty="0"/>
              <a:t>的算法是一些线性算法。例如：</a:t>
            </a:r>
            <a:endParaRPr lang="zh-CN" altLang="en-US" dirty="0"/>
          </a:p>
          <a:p>
            <a:pPr marL="0" indent="0">
              <a:lnSpc>
                <a:spcPct val="220000"/>
              </a:lnSpc>
              <a:buNone/>
            </a:pPr>
            <a:r>
              <a:rPr lang="zh-CN" altLang="en-US" dirty="0"/>
              <a:t>    </a:t>
            </a:r>
            <a:r>
              <a:rPr lang="en-US" altLang="zh-CN" dirty="0"/>
              <a:t>sum=0</a:t>
            </a:r>
            <a:r>
              <a:rPr lang="zh-CN" altLang="en-US" dirty="0"/>
              <a:t>；                 </a:t>
            </a:r>
            <a:endParaRPr lang="zh-CN" altLang="en-US" dirty="0"/>
          </a:p>
          <a:p>
            <a:pPr marL="0" indent="0">
              <a:lnSpc>
                <a:spcPct val="220000"/>
              </a:lnSpc>
              <a:buNone/>
            </a:pPr>
            <a:r>
              <a:rPr lang="zh-CN" altLang="en-US" dirty="0"/>
              <a:t>     </a:t>
            </a:r>
            <a:r>
              <a:rPr lang="en-US" altLang="zh-CN" dirty="0"/>
              <a:t>for(</a:t>
            </a:r>
            <a:r>
              <a:rPr lang="en-US" altLang="zh-CN" dirty="0" err="1"/>
              <a:t>i</a:t>
            </a:r>
            <a:r>
              <a:rPr lang="en-US" altLang="zh-CN" dirty="0"/>
              <a:t>=0;i&lt;</a:t>
            </a:r>
            <a:r>
              <a:rPr lang="en-US" altLang="zh-CN" dirty="0" err="1"/>
              <a:t>n;i</a:t>
            </a:r>
            <a:r>
              <a:rPr lang="en-US" altLang="zh-CN" dirty="0"/>
              <a:t>++)       </a:t>
            </a:r>
            <a:endParaRPr lang="en-US" altLang="zh-CN" dirty="0"/>
          </a:p>
          <a:p>
            <a:pPr marL="0" indent="0">
              <a:lnSpc>
                <a:spcPct val="220000"/>
              </a:lnSpc>
              <a:buNone/>
            </a:pPr>
            <a:r>
              <a:rPr lang="en-US" altLang="zh-CN" dirty="0"/>
              <a:t>        sum++</a:t>
            </a:r>
            <a:r>
              <a:rPr lang="zh-CN" altLang="en-US" dirty="0"/>
              <a:t>；</a:t>
            </a:r>
            <a:endParaRPr lang="zh-CN" altLang="en-US" dirty="0"/>
          </a:p>
          <a:p>
            <a:pPr marL="0" indent="0">
              <a:lnSpc>
                <a:spcPct val="220000"/>
              </a:lnSpc>
              <a:buNone/>
            </a:pPr>
            <a:r>
              <a:rPr lang="zh-CN" altLang="en-US" dirty="0"/>
              <a:t>上面代码中第一行频度</a:t>
            </a:r>
            <a:r>
              <a:rPr lang="en-US" altLang="zh-CN" dirty="0"/>
              <a:t>1</a:t>
            </a:r>
            <a:r>
              <a:rPr lang="zh-CN" altLang="en-US" dirty="0"/>
              <a:t>，第二行频度为</a:t>
            </a:r>
            <a:r>
              <a:rPr lang="en-US" altLang="zh-CN" dirty="0"/>
              <a:t>n</a:t>
            </a:r>
            <a:r>
              <a:rPr lang="zh-CN" altLang="en-US" dirty="0"/>
              <a:t>，第三行频度为</a:t>
            </a:r>
            <a:r>
              <a:rPr lang="en-US" altLang="zh-CN" dirty="0"/>
              <a:t>n</a:t>
            </a:r>
            <a:r>
              <a:rPr lang="zh-CN" altLang="en-US" dirty="0"/>
              <a:t>，所以</a:t>
            </a:r>
            <a:r>
              <a:rPr lang="en-US" altLang="zh-CN" dirty="0"/>
              <a:t>f(n)=n+n+1=2n+1</a:t>
            </a:r>
            <a:r>
              <a:rPr lang="zh-CN" altLang="en-US" dirty="0"/>
              <a:t>。所以时间复杂度</a:t>
            </a:r>
            <a:r>
              <a:rPr lang="en-US" altLang="zh-CN" dirty="0"/>
              <a:t>O(n)</a:t>
            </a:r>
            <a:r>
              <a:rPr lang="zh-CN" altLang="en-US" dirty="0"/>
              <a:t>。这一类算法中操作次数和</a:t>
            </a:r>
            <a:r>
              <a:rPr lang="en-US" altLang="zh-CN" dirty="0"/>
              <a:t>n</a:t>
            </a:r>
            <a:r>
              <a:rPr lang="zh-CN" altLang="en-US" dirty="0"/>
              <a:t>正比线性增长。</a:t>
            </a:r>
            <a:endParaRPr lang="zh-CN" altLang="en-US" dirty="0"/>
          </a:p>
          <a:p>
            <a:endParaRPr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7200"/>
            <a:ext cx="10515600" cy="5719763"/>
          </a:xfrm>
        </p:spPr>
        <p:txBody>
          <a:bodyPr>
            <a:normAutofit/>
          </a:bodyPr>
          <a:lstStyle/>
          <a:p>
            <a:pPr marL="0" indent="0">
              <a:buNone/>
            </a:pPr>
            <a:r>
              <a:rPr lang="en-US" altLang="zh-CN" dirty="0"/>
              <a:t>O(</a:t>
            </a:r>
            <a:r>
              <a:rPr lang="en-US" altLang="zh-CN" dirty="0" err="1"/>
              <a:t>logn</a:t>
            </a:r>
            <a:r>
              <a:rPr lang="en-US" altLang="zh-CN" dirty="0"/>
              <a:t>) </a:t>
            </a:r>
            <a:r>
              <a:rPr lang="zh-CN" altLang="en-US" dirty="0"/>
              <a:t>一个算法如果能在每个步骤去掉一半数据元素，如二分检索，通常它就取 </a:t>
            </a:r>
            <a:r>
              <a:rPr lang="en-US" altLang="zh-CN" dirty="0"/>
              <a:t>O(</a:t>
            </a:r>
            <a:r>
              <a:rPr lang="en-US" altLang="zh-CN" dirty="0" err="1"/>
              <a:t>logn</a:t>
            </a:r>
            <a:r>
              <a:rPr lang="en-US" altLang="zh-CN" dirty="0"/>
              <a:t>)</a:t>
            </a:r>
            <a:r>
              <a:rPr lang="zh-CN" altLang="en-US" dirty="0"/>
              <a:t>时间。举个栗子：</a:t>
            </a:r>
            <a:endParaRPr lang="zh-CN" altLang="en-US" dirty="0"/>
          </a:p>
          <a:p>
            <a:pPr marL="0" indent="0">
              <a:buNone/>
            </a:pPr>
            <a:r>
              <a:rPr lang="zh-CN" altLang="en-US" dirty="0"/>
              <a:t>    </a:t>
            </a:r>
            <a:r>
              <a:rPr lang="en-US" altLang="zh-CN" dirty="0"/>
              <a:t>int </a:t>
            </a:r>
            <a:r>
              <a:rPr lang="en-US" altLang="zh-CN" dirty="0" err="1"/>
              <a:t>i</a:t>
            </a:r>
            <a:r>
              <a:rPr lang="en-US" altLang="zh-CN" dirty="0"/>
              <a:t>=1; </a:t>
            </a:r>
            <a:endParaRPr lang="en-US" altLang="zh-CN" dirty="0"/>
          </a:p>
          <a:p>
            <a:pPr marL="0" indent="0">
              <a:buNone/>
            </a:pPr>
            <a:r>
              <a:rPr lang="en-US" altLang="zh-CN" dirty="0"/>
              <a:t>    while (</a:t>
            </a:r>
            <a:r>
              <a:rPr lang="en-US" altLang="zh-CN" dirty="0" err="1"/>
              <a:t>i</a:t>
            </a:r>
            <a:r>
              <a:rPr lang="en-US" altLang="zh-CN" dirty="0"/>
              <a:t>&lt;=n) </a:t>
            </a:r>
            <a:endParaRPr lang="en-US" altLang="zh-CN" dirty="0"/>
          </a:p>
          <a:p>
            <a:pPr marL="0" indent="0">
              <a:buNone/>
            </a:pPr>
            <a:r>
              <a:rPr lang="en-US" altLang="zh-CN" dirty="0"/>
              <a:t>       </a:t>
            </a:r>
            <a:r>
              <a:rPr lang="en-US" altLang="zh-CN" dirty="0" err="1"/>
              <a:t>i</a:t>
            </a:r>
            <a:r>
              <a:rPr lang="en-US" altLang="zh-CN" dirty="0"/>
              <a:t>=</a:t>
            </a:r>
            <a:r>
              <a:rPr lang="en-US" altLang="zh-CN" dirty="0" err="1"/>
              <a:t>i</a:t>
            </a:r>
            <a:r>
              <a:rPr lang="en-US" altLang="zh-CN" dirty="0"/>
              <a:t>*2; </a:t>
            </a:r>
            <a:endParaRPr lang="en-US" altLang="zh-CN" dirty="0"/>
          </a:p>
          <a:p>
            <a:pPr marL="0" indent="0">
              <a:buNone/>
            </a:pPr>
            <a:r>
              <a:rPr lang="zh-CN" altLang="en-US" dirty="0"/>
              <a:t>上面代码设第三行的频度是</a:t>
            </a:r>
            <a:r>
              <a:rPr lang="en-US" altLang="zh-CN" dirty="0"/>
              <a:t>f(n),   </a:t>
            </a:r>
            <a:r>
              <a:rPr lang="zh-CN" altLang="en-US" dirty="0"/>
              <a:t>则：</a:t>
            </a:r>
            <a:r>
              <a:rPr lang="en-US" altLang="zh-CN" dirty="0"/>
              <a:t>2</a:t>
            </a:r>
            <a:r>
              <a:rPr lang="zh-CN" altLang="en-US" dirty="0"/>
              <a:t>的</a:t>
            </a:r>
            <a:r>
              <a:rPr lang="en-US" altLang="zh-CN" dirty="0"/>
              <a:t>f(n)</a:t>
            </a:r>
            <a:r>
              <a:rPr lang="zh-CN" altLang="en-US" dirty="0"/>
              <a:t>次方</a:t>
            </a:r>
            <a:r>
              <a:rPr lang="en-US" altLang="zh-CN" dirty="0"/>
              <a:t>&lt;=</a:t>
            </a:r>
            <a:r>
              <a:rPr lang="en-US" altLang="zh-CN" dirty="0" err="1"/>
              <a:t>n;f</a:t>
            </a:r>
            <a:r>
              <a:rPr lang="en-US" altLang="zh-CN" dirty="0"/>
              <a:t>(n)&lt;=</a:t>
            </a:r>
            <a:r>
              <a:rPr lang="en-US" altLang="zh-CN" dirty="0" err="1"/>
              <a:t>log₂n</a:t>
            </a:r>
            <a:r>
              <a:rPr lang="zh-CN" altLang="en-US" dirty="0"/>
              <a:t>，取最大值</a:t>
            </a:r>
            <a:r>
              <a:rPr lang="en-US" altLang="zh-CN" dirty="0"/>
              <a:t>f(n)= </a:t>
            </a:r>
            <a:r>
              <a:rPr lang="en-US" altLang="zh-CN" dirty="0" err="1"/>
              <a:t>log₂n</a:t>
            </a:r>
            <a:r>
              <a:rPr lang="zh-CN" altLang="en-US" dirty="0"/>
              <a:t>，所以</a:t>
            </a:r>
            <a:r>
              <a:rPr lang="en-US" altLang="zh-CN" dirty="0"/>
              <a:t>T(n)=O(</a:t>
            </a:r>
            <a:r>
              <a:rPr lang="en-US" altLang="zh-CN" dirty="0" err="1"/>
              <a:t>log₂n</a:t>
            </a:r>
            <a:r>
              <a:rPr lang="en-US" altLang="zh-CN" dirty="0"/>
              <a:t> ) </a:t>
            </a:r>
            <a:r>
              <a:rPr lang="zh-CN" altLang="en-US" dirty="0"/>
              <a:t>。 </a:t>
            </a:r>
            <a:endParaRPr lang="zh-CN" altLang="en-US"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18457"/>
            <a:ext cx="10515600" cy="5458506"/>
          </a:xfrm>
        </p:spPr>
        <p:txBody>
          <a:bodyPr>
            <a:normAutofit/>
          </a:bodyPr>
          <a:lstStyle/>
          <a:p>
            <a:pPr marL="0" indent="0">
              <a:buNone/>
            </a:pPr>
            <a:r>
              <a:rPr lang="en-US" altLang="zh-CN" dirty="0"/>
              <a:t>O(n²)</a:t>
            </a:r>
            <a:r>
              <a:rPr lang="zh-CN" altLang="en-US" dirty="0"/>
              <a:t>（</a:t>
            </a:r>
            <a:r>
              <a:rPr lang="en-US" altLang="zh-CN" dirty="0"/>
              <a:t>n</a:t>
            </a:r>
            <a:r>
              <a:rPr lang="zh-CN" altLang="en-US" dirty="0"/>
              <a:t>的</a:t>
            </a:r>
            <a:r>
              <a:rPr lang="en-US" altLang="zh-CN" dirty="0"/>
              <a:t>k</a:t>
            </a:r>
            <a:r>
              <a:rPr lang="zh-CN" altLang="en-US" dirty="0"/>
              <a:t>次方的情况）最常见的就是平时的对数组进行排序的各种简单算法都是</a:t>
            </a:r>
            <a:r>
              <a:rPr lang="en-US" altLang="zh-CN" dirty="0"/>
              <a:t>O(n²)</a:t>
            </a:r>
            <a:r>
              <a:rPr lang="zh-CN" altLang="en-US" dirty="0"/>
              <a:t>，例如直接插入排序的算法。</a:t>
            </a:r>
            <a:endParaRPr lang="zh-CN" altLang="en-US" dirty="0"/>
          </a:p>
          <a:p>
            <a:pPr marL="0" indent="0">
              <a:buNone/>
            </a:pPr>
            <a:r>
              <a:rPr lang="zh-CN" altLang="en-US" dirty="0"/>
              <a:t>而像矩阵相乘算法运算则是</a:t>
            </a:r>
            <a:r>
              <a:rPr lang="en-US" altLang="zh-CN" dirty="0"/>
              <a:t>O(n³)</a:t>
            </a:r>
            <a:r>
              <a:rPr lang="zh-CN" altLang="en-US" dirty="0"/>
              <a:t>。</a:t>
            </a:r>
            <a:endParaRPr lang="zh-CN" altLang="en-US" dirty="0"/>
          </a:p>
          <a:p>
            <a:pPr marL="0" indent="0">
              <a:buNone/>
            </a:pPr>
            <a:r>
              <a:rPr lang="zh-CN" altLang="en-US" dirty="0"/>
              <a:t>举个简单栗子：</a:t>
            </a:r>
            <a:endParaRPr lang="zh-CN" altLang="en-US" dirty="0"/>
          </a:p>
          <a:p>
            <a:pPr marL="0" indent="0">
              <a:buNone/>
            </a:pPr>
            <a:r>
              <a:rPr lang="zh-CN" altLang="en-US" dirty="0"/>
              <a:t>    </a:t>
            </a:r>
            <a:r>
              <a:rPr lang="en-US" altLang="zh-CN" dirty="0"/>
              <a:t>sum=0</a:t>
            </a:r>
            <a:r>
              <a:rPr lang="zh-CN" altLang="en-US" dirty="0"/>
              <a:t>；                </a:t>
            </a:r>
            <a:endParaRPr lang="zh-CN" altLang="en-US" dirty="0"/>
          </a:p>
          <a:p>
            <a:pPr marL="0" indent="0">
              <a:buNone/>
            </a:pPr>
            <a:r>
              <a:rPr lang="zh-CN" altLang="en-US" dirty="0"/>
              <a:t>     </a:t>
            </a:r>
            <a:r>
              <a:rPr lang="en-US" altLang="zh-CN" dirty="0"/>
              <a:t>for(</a:t>
            </a:r>
            <a:r>
              <a:rPr lang="en-US" altLang="zh-CN" dirty="0" err="1"/>
              <a:t>i</a:t>
            </a:r>
            <a:r>
              <a:rPr lang="en-US" altLang="zh-CN" dirty="0"/>
              <a:t>=0;i&lt;</a:t>
            </a:r>
            <a:r>
              <a:rPr lang="en-US" altLang="zh-CN" dirty="0" err="1"/>
              <a:t>n;i</a:t>
            </a:r>
            <a:r>
              <a:rPr lang="en-US" altLang="zh-CN" dirty="0"/>
              <a:t>++)  </a:t>
            </a:r>
            <a:endParaRPr lang="en-US" altLang="zh-CN" dirty="0"/>
          </a:p>
          <a:p>
            <a:pPr marL="0" indent="0">
              <a:buNone/>
            </a:pPr>
            <a:r>
              <a:rPr lang="en-US" altLang="zh-CN" dirty="0"/>
              <a:t>        for(j=0;j&lt;</a:t>
            </a:r>
            <a:r>
              <a:rPr lang="en-US" altLang="zh-CN" dirty="0" err="1"/>
              <a:t>n;j</a:t>
            </a:r>
            <a:r>
              <a:rPr lang="en-US" altLang="zh-CN" dirty="0"/>
              <a:t>++) </a:t>
            </a:r>
            <a:endParaRPr lang="en-US" altLang="zh-CN" dirty="0"/>
          </a:p>
          <a:p>
            <a:pPr marL="0" indent="0">
              <a:buNone/>
            </a:pPr>
            <a:r>
              <a:rPr lang="en-US" altLang="zh-CN" dirty="0"/>
              <a:t>           sum++</a:t>
            </a:r>
            <a:r>
              <a:rPr lang="zh-CN" altLang="en-US" dirty="0"/>
              <a:t>；</a:t>
            </a:r>
            <a:endParaRPr lang="zh-CN" altLang="en-US" dirty="0"/>
          </a:p>
          <a:p>
            <a:pPr marL="0" indent="0">
              <a:buNone/>
            </a:pPr>
            <a:r>
              <a:rPr lang="zh-CN" altLang="en-US" dirty="0"/>
              <a:t>第一行频度</a:t>
            </a:r>
            <a:r>
              <a:rPr lang="en-US" altLang="zh-CN" dirty="0"/>
              <a:t>1</a:t>
            </a:r>
            <a:r>
              <a:rPr lang="zh-CN" altLang="en-US" dirty="0"/>
              <a:t>，第二行</a:t>
            </a:r>
            <a:r>
              <a:rPr lang="en-US" altLang="zh-CN" dirty="0"/>
              <a:t>n</a:t>
            </a:r>
            <a:r>
              <a:rPr lang="zh-CN" altLang="en-US" dirty="0"/>
              <a:t>，第三行</a:t>
            </a:r>
            <a:r>
              <a:rPr lang="en-US" altLang="zh-CN" dirty="0"/>
              <a:t>n²</a:t>
            </a:r>
            <a:r>
              <a:rPr lang="zh-CN" altLang="en-US" dirty="0"/>
              <a:t>，第四行</a:t>
            </a:r>
            <a:r>
              <a:rPr lang="en-US" altLang="zh-CN" dirty="0"/>
              <a:t>n²</a:t>
            </a:r>
            <a:r>
              <a:rPr lang="zh-CN" altLang="en-US" dirty="0"/>
              <a:t>，</a:t>
            </a:r>
            <a:r>
              <a:rPr lang="en-US" altLang="zh-CN" dirty="0"/>
              <a:t>T(n)=2n²+n+1 =O(n²)</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9927"/>
            <a:ext cx="10515600" cy="4351338"/>
          </a:xfrm>
        </p:spPr>
        <p:txBody>
          <a:bodyPr>
            <a:normAutofit lnSpcReduction="10000"/>
          </a:bodyPr>
          <a:lstStyle/>
          <a:p>
            <a:r>
              <a:rPr lang="en-US" altLang="zh-CN" b="1" dirty="0"/>
              <a:t>C </a:t>
            </a:r>
            <a:r>
              <a:rPr lang="zh-CN" altLang="en-US" b="1" dirty="0"/>
              <a:t>结构体</a:t>
            </a:r>
            <a:endParaRPr lang="zh-CN" altLang="en-US" b="1" dirty="0"/>
          </a:p>
          <a:p>
            <a:pPr latinLnBrk="1"/>
            <a:r>
              <a:rPr lang="en-US" altLang="zh-CN" dirty="0"/>
              <a:t>C </a:t>
            </a:r>
            <a:r>
              <a:rPr lang="zh-CN" altLang="en-US" dirty="0"/>
              <a:t>数组允许定义可存储相同类型数据项的变量，</a:t>
            </a:r>
            <a:r>
              <a:rPr lang="zh-CN" altLang="en-US" b="1" dirty="0"/>
              <a:t>结构</a:t>
            </a:r>
            <a:r>
              <a:rPr lang="zh-CN" altLang="en-US" dirty="0"/>
              <a:t>是 </a:t>
            </a:r>
            <a:r>
              <a:rPr lang="en-US" altLang="zh-CN" dirty="0"/>
              <a:t>C </a:t>
            </a:r>
            <a:r>
              <a:rPr lang="zh-CN" altLang="en-US" dirty="0"/>
              <a:t>编程中另一种用户自定义的可用的数据类型，它允许您存储不同类型的数据项。</a:t>
            </a:r>
            <a:endParaRPr lang="zh-CN" altLang="en-US" dirty="0"/>
          </a:p>
          <a:p>
            <a:pPr latinLnBrk="1"/>
            <a:r>
              <a:rPr lang="zh-CN" altLang="en-US" dirty="0"/>
              <a:t>结构用于表示一条记录，假设您想要跟踪图书馆中书本的动态，您可能需要跟踪每本书的下列属性：</a:t>
            </a:r>
            <a:endParaRPr lang="zh-CN" altLang="en-US" dirty="0"/>
          </a:p>
          <a:p>
            <a:pPr latinLnBrk="1"/>
            <a:r>
              <a:rPr lang="en-US" altLang="zh-CN" dirty="0"/>
              <a:t>Title</a:t>
            </a:r>
            <a:endParaRPr lang="en-US" altLang="zh-CN" dirty="0"/>
          </a:p>
          <a:p>
            <a:pPr latinLnBrk="1"/>
            <a:r>
              <a:rPr lang="en-US" altLang="zh-CN" dirty="0"/>
              <a:t>Author</a:t>
            </a:r>
            <a:endParaRPr lang="en-US" altLang="zh-CN" dirty="0"/>
          </a:p>
          <a:p>
            <a:pPr latinLnBrk="1"/>
            <a:r>
              <a:rPr lang="en-US" altLang="zh-CN" dirty="0"/>
              <a:t>Subject</a:t>
            </a:r>
            <a:endParaRPr lang="en-US" altLang="zh-CN" dirty="0"/>
          </a:p>
          <a:p>
            <a:pPr latinLnBrk="1"/>
            <a:r>
              <a:rPr lang="en-US" altLang="zh-CN" dirty="0"/>
              <a:t>Book ID</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分治法（</a:t>
            </a:r>
            <a:r>
              <a:rPr lang="en-US" altLang="zh-CN" dirty="0"/>
              <a:t>Divide and Conquer</a:t>
            </a:r>
            <a:r>
              <a:rPr lang="zh-CN" altLang="en-US" dirty="0"/>
              <a:t>）</a:t>
            </a:r>
            <a:endParaRPr lang="zh-CN" altLang="en-US" dirty="0"/>
          </a:p>
        </p:txBody>
      </p:sp>
      <p:sp>
        <p:nvSpPr>
          <p:cNvPr id="3" name="内容占位符 2"/>
          <p:cNvSpPr>
            <a:spLocks noGrp="1"/>
          </p:cNvSpPr>
          <p:nvPr>
            <p:ph idx="1"/>
          </p:nvPr>
        </p:nvSpPr>
        <p:spPr>
          <a:xfrm>
            <a:off x="838200" y="1825625"/>
            <a:ext cx="10983686" cy="4351338"/>
          </a:xfrm>
        </p:spPr>
        <p:txBody>
          <a:bodyPr/>
          <a:lstStyle/>
          <a:p>
            <a:r>
              <a:rPr lang="zh-CN" altLang="en-US" b="1" dirty="0"/>
              <a:t>分治法的精髓：</a:t>
            </a:r>
            <a:endParaRPr lang="zh-CN" altLang="en-US" dirty="0"/>
          </a:p>
          <a:p>
            <a:r>
              <a:rPr lang="zh-CN" altLang="en-US" b="1" dirty="0"/>
              <a:t>　　分</a:t>
            </a:r>
            <a:r>
              <a:rPr lang="en-US" altLang="zh-CN" b="1" dirty="0"/>
              <a:t>--</a:t>
            </a:r>
            <a:r>
              <a:rPr lang="zh-CN" altLang="en-US" b="1" dirty="0"/>
              <a:t>将问题分解为规模更小的子问题；</a:t>
            </a:r>
            <a:endParaRPr lang="zh-CN" altLang="en-US" dirty="0"/>
          </a:p>
          <a:p>
            <a:r>
              <a:rPr lang="zh-CN" altLang="en-US" b="1" dirty="0"/>
              <a:t>　　治</a:t>
            </a:r>
            <a:r>
              <a:rPr lang="en-US" altLang="zh-CN" b="1" dirty="0"/>
              <a:t>--</a:t>
            </a:r>
            <a:r>
              <a:rPr lang="zh-CN" altLang="en-US" b="1" dirty="0"/>
              <a:t>将这些规模更小的子问题逐个击破；</a:t>
            </a:r>
            <a:endParaRPr lang="zh-CN" altLang="en-US" dirty="0"/>
          </a:p>
          <a:p>
            <a:r>
              <a:rPr lang="zh-CN" altLang="en-US" b="1" dirty="0"/>
              <a:t>　　合</a:t>
            </a:r>
            <a:r>
              <a:rPr lang="en-US" altLang="zh-CN" b="1" dirty="0"/>
              <a:t>--</a:t>
            </a:r>
            <a:r>
              <a:rPr lang="zh-CN" altLang="en-US" b="1" dirty="0"/>
              <a:t>将已解决的子问题合并，最终得出“母”问题的解；</a:t>
            </a:r>
            <a:endParaRPr lang="zh-CN" altLang="en-US" dirty="0"/>
          </a:p>
          <a:p>
            <a:r>
              <a:rPr lang="zh-CN" altLang="en-US" b="1" dirty="0"/>
              <a:t>　　</a:t>
            </a:r>
            <a:r>
              <a:rPr lang="zh-CN" altLang="en-US" dirty="0"/>
              <a:t>分治法的作用，自然是让程序更加快速地处理问题。比如一个</a:t>
            </a:r>
            <a:r>
              <a:rPr lang="en-US" altLang="zh-CN" dirty="0"/>
              <a:t>n</a:t>
            </a:r>
            <a:r>
              <a:rPr lang="zh-CN" altLang="en-US" dirty="0"/>
              <a:t>的问题分解成两个</a:t>
            </a:r>
            <a:r>
              <a:rPr lang="en-US" altLang="zh-CN" dirty="0"/>
              <a:t>n/2</a:t>
            </a:r>
            <a:r>
              <a:rPr lang="zh-CN" altLang="en-US" dirty="0"/>
              <a:t>的问题，并由两个人来完成，效率就会快一些。当然单线程的程序的分治法，就是把</a:t>
            </a:r>
            <a:r>
              <a:rPr lang="en-US" altLang="zh-CN" dirty="0"/>
              <a:t>n</a:t>
            </a:r>
            <a:r>
              <a:rPr lang="zh-CN" altLang="en-US" dirty="0"/>
              <a:t>的问题剔除掉可以省略的步骤，从而提高程序运行的速度。</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1.</a:t>
            </a:r>
            <a:r>
              <a:rPr lang="zh-CN" altLang="en-US" b="1" dirty="0"/>
              <a:t>找数字</a:t>
            </a:r>
            <a:endParaRPr lang="zh-CN" altLang="en-US" dirty="0"/>
          </a:p>
          <a:p>
            <a:r>
              <a:rPr lang="zh-CN" altLang="en-US" dirty="0"/>
              <a:t>　　假设我们需要在</a:t>
            </a:r>
            <a:r>
              <a:rPr lang="en-US" altLang="zh-CN" dirty="0"/>
              <a:t>1-10000</a:t>
            </a:r>
            <a:r>
              <a:rPr lang="zh-CN" altLang="en-US" dirty="0"/>
              <a:t>里面找一个数</a:t>
            </a:r>
            <a:r>
              <a:rPr lang="en-US" altLang="zh-CN" dirty="0"/>
              <a:t>200</a:t>
            </a:r>
            <a:r>
              <a:rPr lang="zh-CN" altLang="en-US" dirty="0"/>
              <a:t>，使用逐个搜索的方法，我们会消耗</a:t>
            </a:r>
            <a:r>
              <a:rPr lang="en-US" altLang="zh-CN" dirty="0"/>
              <a:t>200</a:t>
            </a:r>
            <a:r>
              <a:rPr lang="zh-CN" altLang="en-US" dirty="0"/>
              <a:t>步。如果计入小数的画，恐怕就大大超过</a:t>
            </a:r>
            <a:r>
              <a:rPr lang="en-US" altLang="zh-CN" dirty="0"/>
              <a:t>200</a:t>
            </a:r>
            <a:r>
              <a:rPr lang="zh-CN" altLang="en-US" dirty="0"/>
              <a:t>这个消耗了。</a:t>
            </a:r>
            <a:endParaRPr lang="zh-CN" altLang="en-US" dirty="0"/>
          </a:p>
          <a:p>
            <a:r>
              <a:rPr lang="zh-CN" altLang="en-US" b="1" dirty="0"/>
              <a:t>假如使用二分法：</a:t>
            </a:r>
            <a:endParaRPr lang="zh-CN" altLang="en-US" dirty="0"/>
          </a:p>
          <a:p>
            <a:r>
              <a:rPr lang="zh-CN" altLang="en-US" dirty="0"/>
              <a:t>　　第一步我们找到</a:t>
            </a:r>
            <a:r>
              <a:rPr lang="en-US" altLang="zh-CN" dirty="0"/>
              <a:t>1-10000</a:t>
            </a:r>
            <a:r>
              <a:rPr lang="zh-CN" altLang="en-US" dirty="0"/>
              <a:t>中间的那个数：</a:t>
            </a:r>
            <a:r>
              <a:rPr lang="en-US" altLang="zh-CN" dirty="0"/>
              <a:t>5000</a:t>
            </a:r>
            <a:r>
              <a:rPr lang="zh-CN" altLang="en-US" dirty="0"/>
              <a:t>。它大于</a:t>
            </a:r>
            <a:r>
              <a:rPr lang="en-US" altLang="zh-CN" dirty="0"/>
              <a:t>200</a:t>
            </a:r>
            <a:r>
              <a:rPr lang="zh-CN" altLang="en-US" dirty="0"/>
              <a:t>，所以</a:t>
            </a:r>
            <a:r>
              <a:rPr lang="en-US" altLang="zh-CN" dirty="0"/>
              <a:t>200</a:t>
            </a:r>
            <a:r>
              <a:rPr lang="zh-CN" altLang="en-US" dirty="0"/>
              <a:t>应该在</a:t>
            </a:r>
            <a:r>
              <a:rPr lang="en-US" altLang="zh-CN" dirty="0"/>
              <a:t>1-4999</a:t>
            </a:r>
            <a:r>
              <a:rPr lang="zh-CN" altLang="en-US" dirty="0"/>
              <a:t>这个区间内，这样我们就丢掉了后</a:t>
            </a:r>
            <a:r>
              <a:rPr lang="en-US" altLang="zh-CN" dirty="0"/>
              <a:t>5000</a:t>
            </a:r>
            <a:r>
              <a:rPr lang="zh-CN" altLang="en-US" dirty="0"/>
              <a:t>个数。</a:t>
            </a:r>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88506"/>
            <a:ext cx="10515600" cy="4351338"/>
          </a:xfrm>
        </p:spPr>
        <p:txBody>
          <a:bodyPr>
            <a:normAutofit fontScale="77500" lnSpcReduction="20000"/>
          </a:bodyPr>
          <a:lstStyle/>
          <a:p>
            <a:r>
              <a:rPr lang="zh-CN" altLang="en-US" dirty="0"/>
              <a:t>　第二步我们找到</a:t>
            </a:r>
            <a:r>
              <a:rPr lang="en-US" altLang="zh-CN" dirty="0"/>
              <a:t>2500</a:t>
            </a:r>
            <a:r>
              <a:rPr lang="zh-CN" altLang="en-US" dirty="0"/>
              <a:t>，也比</a:t>
            </a:r>
            <a:r>
              <a:rPr lang="en-US" altLang="zh-CN" dirty="0"/>
              <a:t>200</a:t>
            </a:r>
            <a:r>
              <a:rPr lang="zh-CN" altLang="en-US" dirty="0"/>
              <a:t>要大，</a:t>
            </a:r>
            <a:r>
              <a:rPr lang="en-US" altLang="zh-CN" dirty="0"/>
              <a:t>200</a:t>
            </a:r>
            <a:r>
              <a:rPr lang="zh-CN" altLang="en-US" dirty="0"/>
              <a:t>在</a:t>
            </a:r>
            <a:r>
              <a:rPr lang="en-US" altLang="zh-CN" dirty="0"/>
              <a:t>1-2500</a:t>
            </a:r>
            <a:r>
              <a:rPr lang="zh-CN" altLang="en-US" dirty="0"/>
              <a:t>这个区间内。</a:t>
            </a:r>
            <a:endParaRPr lang="zh-CN" altLang="en-US" dirty="0"/>
          </a:p>
          <a:p>
            <a:r>
              <a:rPr lang="zh-CN" altLang="en-US" dirty="0"/>
              <a:t>　第三步找到</a:t>
            </a:r>
            <a:r>
              <a:rPr lang="en-US" altLang="zh-CN" dirty="0"/>
              <a:t>1250</a:t>
            </a:r>
            <a:r>
              <a:rPr lang="zh-CN" altLang="en-US" dirty="0"/>
              <a:t>这个数，也比</a:t>
            </a:r>
            <a:r>
              <a:rPr lang="en-US" altLang="zh-CN" dirty="0"/>
              <a:t>200</a:t>
            </a:r>
            <a:r>
              <a:rPr lang="zh-CN" altLang="en-US" dirty="0"/>
              <a:t>大。</a:t>
            </a:r>
            <a:endParaRPr lang="zh-CN" altLang="en-US" dirty="0"/>
          </a:p>
          <a:p>
            <a:r>
              <a:rPr lang="zh-CN" altLang="en-US" dirty="0"/>
              <a:t>　第四步找到</a:t>
            </a:r>
            <a:r>
              <a:rPr lang="en-US" altLang="zh-CN" dirty="0"/>
              <a:t>750</a:t>
            </a:r>
            <a:r>
              <a:rPr lang="zh-CN" altLang="en-US" dirty="0"/>
              <a:t>。</a:t>
            </a:r>
            <a:endParaRPr lang="zh-CN" altLang="en-US" dirty="0"/>
          </a:p>
          <a:p>
            <a:r>
              <a:rPr lang="zh-CN" altLang="en-US" dirty="0"/>
              <a:t>　第五步找到</a:t>
            </a:r>
            <a:r>
              <a:rPr lang="en-US" altLang="zh-CN" dirty="0"/>
              <a:t>375</a:t>
            </a:r>
            <a:r>
              <a:rPr lang="zh-CN" altLang="en-US" dirty="0"/>
              <a:t>。</a:t>
            </a:r>
            <a:endParaRPr lang="zh-CN" altLang="en-US" dirty="0"/>
          </a:p>
          <a:p>
            <a:r>
              <a:rPr lang="zh-CN" altLang="en-US" dirty="0"/>
              <a:t>　第六步找到</a:t>
            </a:r>
            <a:r>
              <a:rPr lang="en-US" altLang="zh-CN" dirty="0"/>
              <a:t>167</a:t>
            </a:r>
            <a:r>
              <a:rPr lang="zh-CN" altLang="en-US" dirty="0"/>
              <a:t>，它比</a:t>
            </a:r>
            <a:r>
              <a:rPr lang="en-US" altLang="zh-CN" dirty="0"/>
              <a:t>200</a:t>
            </a:r>
            <a:r>
              <a:rPr lang="zh-CN" altLang="en-US" dirty="0"/>
              <a:t>要小了，说明</a:t>
            </a:r>
            <a:r>
              <a:rPr lang="en-US" altLang="zh-CN" dirty="0"/>
              <a:t>200</a:t>
            </a:r>
            <a:r>
              <a:rPr lang="zh-CN" altLang="en-US" dirty="0"/>
              <a:t>在</a:t>
            </a:r>
            <a:r>
              <a:rPr lang="en-US" altLang="zh-CN" dirty="0"/>
              <a:t>167-375</a:t>
            </a:r>
            <a:r>
              <a:rPr lang="zh-CN" altLang="en-US" dirty="0"/>
              <a:t>之间。</a:t>
            </a:r>
            <a:endParaRPr lang="zh-CN" altLang="en-US" dirty="0"/>
          </a:p>
          <a:p>
            <a:r>
              <a:rPr lang="zh-CN" altLang="en-US" dirty="0"/>
              <a:t>　第七步找到</a:t>
            </a:r>
            <a:r>
              <a:rPr lang="en-US" altLang="zh-CN" dirty="0"/>
              <a:t>271</a:t>
            </a:r>
            <a:r>
              <a:rPr lang="zh-CN" altLang="en-US" dirty="0"/>
              <a:t>，它在</a:t>
            </a:r>
            <a:r>
              <a:rPr lang="en-US" altLang="zh-CN" dirty="0"/>
              <a:t>167-271</a:t>
            </a:r>
            <a:r>
              <a:rPr lang="zh-CN" altLang="en-US" dirty="0"/>
              <a:t>之间。</a:t>
            </a:r>
            <a:endParaRPr lang="zh-CN" altLang="en-US" dirty="0"/>
          </a:p>
          <a:p>
            <a:r>
              <a:rPr lang="zh-CN" altLang="en-US" dirty="0"/>
              <a:t>　第八步找到</a:t>
            </a:r>
            <a:r>
              <a:rPr lang="en-US" altLang="zh-CN" dirty="0"/>
              <a:t>219</a:t>
            </a:r>
            <a:r>
              <a:rPr lang="zh-CN" altLang="en-US" dirty="0"/>
              <a:t>，它在</a:t>
            </a:r>
            <a:r>
              <a:rPr lang="en-US" altLang="zh-CN" dirty="0"/>
              <a:t>167-219</a:t>
            </a:r>
            <a:r>
              <a:rPr lang="zh-CN" altLang="en-US" dirty="0"/>
              <a:t>之间。</a:t>
            </a:r>
            <a:endParaRPr lang="zh-CN" altLang="en-US" dirty="0"/>
          </a:p>
          <a:p>
            <a:r>
              <a:rPr lang="zh-CN" altLang="en-US" dirty="0"/>
              <a:t>　第九步找到</a:t>
            </a:r>
            <a:r>
              <a:rPr lang="en-US" altLang="zh-CN" dirty="0"/>
              <a:t>193</a:t>
            </a:r>
            <a:r>
              <a:rPr lang="zh-CN" altLang="en-US" dirty="0"/>
              <a:t>，它在</a:t>
            </a:r>
            <a:r>
              <a:rPr lang="en-US" altLang="zh-CN" dirty="0"/>
              <a:t>193-219</a:t>
            </a:r>
            <a:r>
              <a:rPr lang="zh-CN" altLang="en-US" dirty="0"/>
              <a:t>之间。</a:t>
            </a:r>
            <a:endParaRPr lang="zh-CN" altLang="en-US" dirty="0"/>
          </a:p>
          <a:p>
            <a:r>
              <a:rPr lang="zh-CN" altLang="en-US" dirty="0"/>
              <a:t>　第十步找到</a:t>
            </a:r>
            <a:r>
              <a:rPr lang="en-US" altLang="zh-CN" dirty="0"/>
              <a:t>206</a:t>
            </a:r>
            <a:r>
              <a:rPr lang="zh-CN" altLang="en-US" dirty="0"/>
              <a:t>，它在</a:t>
            </a:r>
            <a:r>
              <a:rPr lang="en-US" altLang="zh-CN" dirty="0"/>
              <a:t>193-206</a:t>
            </a:r>
            <a:r>
              <a:rPr lang="zh-CN" altLang="en-US" dirty="0"/>
              <a:t>之间。</a:t>
            </a:r>
            <a:endParaRPr lang="zh-CN" altLang="en-US" dirty="0"/>
          </a:p>
          <a:p>
            <a:r>
              <a:rPr lang="zh-CN" altLang="en-US" dirty="0"/>
              <a:t>　第十一步找到</a:t>
            </a:r>
            <a:r>
              <a:rPr lang="en-US" altLang="zh-CN" dirty="0"/>
              <a:t>199</a:t>
            </a:r>
            <a:r>
              <a:rPr lang="zh-CN" altLang="en-US" dirty="0"/>
              <a:t>，它在</a:t>
            </a:r>
            <a:r>
              <a:rPr lang="en-US" altLang="zh-CN" dirty="0"/>
              <a:t>199-206</a:t>
            </a:r>
            <a:r>
              <a:rPr lang="zh-CN" altLang="en-US" dirty="0"/>
              <a:t>之间。</a:t>
            </a:r>
            <a:endParaRPr lang="zh-CN" altLang="en-US" dirty="0"/>
          </a:p>
          <a:p>
            <a:r>
              <a:rPr lang="zh-CN" altLang="en-US" dirty="0"/>
              <a:t>　第十二步找到</a:t>
            </a:r>
            <a:r>
              <a:rPr lang="en-US" altLang="zh-CN" dirty="0"/>
              <a:t>202</a:t>
            </a:r>
            <a:r>
              <a:rPr lang="zh-CN" altLang="en-US" dirty="0"/>
              <a:t>，它在</a:t>
            </a:r>
            <a:r>
              <a:rPr lang="en-US" altLang="zh-CN" dirty="0"/>
              <a:t>199-202</a:t>
            </a:r>
            <a:r>
              <a:rPr lang="zh-CN" altLang="en-US" dirty="0"/>
              <a:t>之间。</a:t>
            </a:r>
            <a:endParaRPr lang="zh-CN" altLang="en-US" dirty="0"/>
          </a:p>
          <a:p>
            <a:r>
              <a:rPr lang="zh-CN" altLang="en-US" dirty="0"/>
              <a:t>　第十三步找到</a:t>
            </a:r>
            <a:r>
              <a:rPr lang="en-US" altLang="zh-CN" dirty="0"/>
              <a:t>200</a:t>
            </a:r>
            <a:r>
              <a:rPr lang="zh-CN" altLang="en-US" dirty="0"/>
              <a:t>。</a:t>
            </a:r>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08589"/>
            <a:ext cx="10515600" cy="4351338"/>
          </a:xfrm>
        </p:spPr>
        <p:txBody>
          <a:bodyPr>
            <a:normAutofit fontScale="92500" lnSpcReduction="10000"/>
          </a:bodyPr>
          <a:lstStyle/>
          <a:p>
            <a:r>
              <a:rPr lang="zh-CN" altLang="en-US" b="1" dirty="0"/>
              <a:t>快速排序介绍</a:t>
            </a:r>
            <a:endParaRPr lang="zh-CN" altLang="en-US" b="1" dirty="0"/>
          </a:p>
          <a:p>
            <a:r>
              <a:rPr lang="zh-CN" altLang="en-US" dirty="0"/>
              <a:t>快速排序</a:t>
            </a:r>
            <a:r>
              <a:rPr lang="en-US" altLang="zh-CN" dirty="0"/>
              <a:t>(Quick Sort)</a:t>
            </a:r>
            <a:r>
              <a:rPr lang="zh-CN" altLang="en-US" dirty="0"/>
              <a:t>使用分治法策略。</a:t>
            </a:r>
            <a:br>
              <a:rPr lang="zh-CN" altLang="en-US" dirty="0"/>
            </a:br>
            <a:r>
              <a:rPr lang="zh-CN" altLang="en-US" dirty="0"/>
              <a:t>它的基本思想是：选择一个基准数，通过一趟排序将要排序的数据分割成独立的两部分；其中一部分的所有数据都比另外一部分的所有数据都要小。然后，再按此方法对这两部分数据分别进行快速排序，整个排序过程可以递归进行，以此达到整个数据变成有序序列。</a:t>
            </a:r>
            <a:endParaRPr lang="zh-CN" altLang="en-US" dirty="0"/>
          </a:p>
          <a:p>
            <a:r>
              <a:rPr lang="zh-CN" altLang="en-US" dirty="0"/>
              <a:t>快速排序流程：</a:t>
            </a:r>
            <a:br>
              <a:rPr lang="zh-CN" altLang="en-US" dirty="0"/>
            </a:br>
            <a:r>
              <a:rPr lang="en-US" altLang="zh-CN" dirty="0"/>
              <a:t>(1) </a:t>
            </a:r>
            <a:r>
              <a:rPr lang="zh-CN" altLang="en-US" dirty="0"/>
              <a:t>从数列中挑出一个基准值。</a:t>
            </a:r>
            <a:br>
              <a:rPr lang="zh-CN" altLang="en-US" dirty="0"/>
            </a:br>
            <a:r>
              <a:rPr lang="en-US" altLang="zh-CN" dirty="0"/>
              <a:t>(2) </a:t>
            </a:r>
            <a:r>
              <a:rPr lang="zh-CN" altLang="en-US" dirty="0"/>
              <a:t>将所有比基准值小的摆放在基准前面，所有比基准值大的摆在基准的后面</a:t>
            </a:r>
            <a:r>
              <a:rPr lang="en-US" altLang="zh-CN" dirty="0"/>
              <a:t>(</a:t>
            </a:r>
            <a:r>
              <a:rPr lang="zh-CN" altLang="en-US" dirty="0"/>
              <a:t>相同的数可以到任一边</a:t>
            </a:r>
            <a:r>
              <a:rPr lang="en-US" altLang="zh-CN" dirty="0"/>
              <a:t>)</a:t>
            </a:r>
            <a:r>
              <a:rPr lang="zh-CN" altLang="en-US" dirty="0"/>
              <a:t>；在这个分区退出之后，该基准就处于数列的中间位置。</a:t>
            </a:r>
            <a:br>
              <a:rPr lang="zh-CN" altLang="en-US" dirty="0"/>
            </a:br>
            <a:r>
              <a:rPr lang="en-US" altLang="zh-CN" dirty="0"/>
              <a:t>(3) </a:t>
            </a:r>
            <a:r>
              <a:rPr lang="zh-CN" altLang="en-US" dirty="0"/>
              <a:t>递归地把</a:t>
            </a:r>
            <a:r>
              <a:rPr lang="en-US" altLang="zh-CN" dirty="0"/>
              <a:t>"</a:t>
            </a:r>
            <a:r>
              <a:rPr lang="zh-CN" altLang="en-US" dirty="0"/>
              <a:t>基准值前面的子数列</a:t>
            </a:r>
            <a:r>
              <a:rPr lang="en-US" altLang="zh-CN" dirty="0"/>
              <a:t>"</a:t>
            </a:r>
            <a:r>
              <a:rPr lang="zh-CN" altLang="en-US" dirty="0"/>
              <a:t>和</a:t>
            </a:r>
            <a:r>
              <a:rPr lang="en-US" altLang="zh-CN" dirty="0"/>
              <a:t>"</a:t>
            </a:r>
            <a:r>
              <a:rPr lang="zh-CN" altLang="en-US" dirty="0"/>
              <a:t>基准值后面的子数列</a:t>
            </a:r>
            <a:r>
              <a:rPr lang="en-US" altLang="zh-CN" dirty="0"/>
              <a:t>"</a:t>
            </a:r>
            <a:r>
              <a:rPr lang="zh-CN" altLang="en-US" dirty="0"/>
              <a:t>进行排序。</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pic>
        <p:nvPicPr>
          <p:cNvPr id="3074" name="Picture 2" descr="https://images0.cnblogs.com/i/497634/201403/121659127078460.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85191" y="155333"/>
            <a:ext cx="5619582" cy="6478732"/>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110" y="365125"/>
            <a:ext cx="4800000" cy="533333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4894" y="531845"/>
            <a:ext cx="10515600" cy="5812971"/>
          </a:xfrm>
        </p:spPr>
        <p:txBody>
          <a:bodyPr>
            <a:normAutofit fontScale="62500" lnSpcReduction="20000"/>
          </a:bodyPr>
          <a:lstStyle/>
          <a:p>
            <a:r>
              <a:rPr lang="zh-CN" altLang="en-US" b="1" dirty="0"/>
              <a:t>归并排序介绍</a:t>
            </a:r>
            <a:endParaRPr lang="zh-CN" altLang="en-US" b="1" dirty="0"/>
          </a:p>
          <a:p>
            <a:r>
              <a:rPr lang="zh-CN" altLang="en-US" dirty="0"/>
              <a:t>将两个的有序数列合并成一个有序数列，我们称之为</a:t>
            </a:r>
            <a:r>
              <a:rPr lang="en-US" altLang="zh-CN" dirty="0"/>
              <a:t>"</a:t>
            </a:r>
            <a:r>
              <a:rPr lang="zh-CN" altLang="en-US" b="1" dirty="0"/>
              <a:t>归并</a:t>
            </a:r>
            <a:r>
              <a:rPr lang="en-US" altLang="zh-CN" dirty="0"/>
              <a:t>"</a:t>
            </a:r>
            <a:r>
              <a:rPr lang="zh-CN" altLang="en-US" dirty="0"/>
              <a:t>。</a:t>
            </a:r>
            <a:endParaRPr lang="en-US" altLang="zh-CN" dirty="0"/>
          </a:p>
          <a:p>
            <a:br>
              <a:rPr lang="zh-CN" altLang="en-US" dirty="0"/>
            </a:br>
            <a:r>
              <a:rPr lang="zh-CN" altLang="en-US" dirty="0"/>
              <a:t>归并排序</a:t>
            </a:r>
            <a:r>
              <a:rPr lang="en-US" altLang="zh-CN" dirty="0"/>
              <a:t>(Merge Sort)</a:t>
            </a:r>
            <a:r>
              <a:rPr lang="zh-CN" altLang="en-US" dirty="0"/>
              <a:t>就是利用归并思想对数列进行排序。根据具体的实现，归</a:t>
            </a:r>
            <a:endParaRPr lang="en-US" altLang="zh-CN" dirty="0"/>
          </a:p>
          <a:p>
            <a:r>
              <a:rPr lang="zh-CN" altLang="en-US" dirty="0"/>
              <a:t>并排序包括</a:t>
            </a:r>
            <a:r>
              <a:rPr lang="en-US" altLang="zh-CN" dirty="0"/>
              <a:t>"</a:t>
            </a:r>
            <a:r>
              <a:rPr lang="zh-CN" altLang="en-US" b="1" dirty="0"/>
              <a:t>从上往下</a:t>
            </a:r>
            <a:r>
              <a:rPr lang="en-US" altLang="zh-CN" dirty="0"/>
              <a:t>"</a:t>
            </a:r>
            <a:r>
              <a:rPr lang="zh-CN" altLang="en-US" dirty="0"/>
              <a:t>和</a:t>
            </a:r>
            <a:r>
              <a:rPr lang="en-US" altLang="zh-CN" dirty="0"/>
              <a:t>"</a:t>
            </a:r>
            <a:r>
              <a:rPr lang="zh-CN" altLang="en-US" b="1" dirty="0"/>
              <a:t>从下往上</a:t>
            </a:r>
            <a:r>
              <a:rPr lang="en-US" altLang="zh-CN" dirty="0"/>
              <a:t>"2</a:t>
            </a:r>
            <a:r>
              <a:rPr lang="zh-CN" altLang="en-US" dirty="0"/>
              <a:t>种方式。</a:t>
            </a:r>
            <a:endParaRPr lang="zh-CN" altLang="en-US" dirty="0"/>
          </a:p>
          <a:p>
            <a:br>
              <a:rPr lang="zh-CN" altLang="en-US" dirty="0"/>
            </a:br>
            <a:r>
              <a:rPr lang="en-US" altLang="zh-CN" dirty="0"/>
              <a:t>1. </a:t>
            </a:r>
            <a:r>
              <a:rPr lang="zh-CN" altLang="en-US" b="1" dirty="0"/>
              <a:t>从下往上的归并排序</a:t>
            </a:r>
            <a:r>
              <a:rPr lang="zh-CN" altLang="en-US" dirty="0"/>
              <a:t>：将待排序的数列分成若干个长度为</a:t>
            </a:r>
            <a:r>
              <a:rPr lang="en-US" altLang="zh-CN" dirty="0"/>
              <a:t>1</a:t>
            </a:r>
            <a:r>
              <a:rPr lang="zh-CN" altLang="en-US" dirty="0"/>
              <a:t>的子数列，然后将</a:t>
            </a:r>
            <a:endParaRPr lang="en-US" altLang="zh-CN" dirty="0"/>
          </a:p>
          <a:p>
            <a:r>
              <a:rPr lang="zh-CN" altLang="en-US" dirty="0"/>
              <a:t>这些数列两两合并；得到若干个长度为</a:t>
            </a:r>
            <a:r>
              <a:rPr lang="en-US" altLang="zh-CN" dirty="0"/>
              <a:t>2</a:t>
            </a:r>
            <a:r>
              <a:rPr lang="zh-CN" altLang="en-US" dirty="0"/>
              <a:t>的有序数列，再将这些数列两两合并；得到若干</a:t>
            </a:r>
            <a:endParaRPr lang="en-US" altLang="zh-CN" dirty="0"/>
          </a:p>
          <a:p>
            <a:r>
              <a:rPr lang="zh-CN" altLang="en-US" dirty="0"/>
              <a:t>个长度为</a:t>
            </a:r>
            <a:r>
              <a:rPr lang="en-US" altLang="zh-CN" dirty="0"/>
              <a:t>4</a:t>
            </a:r>
            <a:r>
              <a:rPr lang="zh-CN" altLang="en-US" dirty="0"/>
              <a:t>的有序数列，再将它们两两合并；直接合并成一个数列为止。这样就得到了我</a:t>
            </a:r>
            <a:endParaRPr lang="en-US" altLang="zh-CN" dirty="0"/>
          </a:p>
          <a:p>
            <a:r>
              <a:rPr lang="zh-CN" altLang="en-US" dirty="0"/>
              <a:t>们想要的排序结果。</a:t>
            </a:r>
            <a:r>
              <a:rPr lang="en-US" altLang="zh-CN" dirty="0"/>
              <a:t>(</a:t>
            </a:r>
            <a:r>
              <a:rPr lang="zh-CN" altLang="en-US" dirty="0"/>
              <a:t>参考下面的图片</a:t>
            </a:r>
            <a:r>
              <a:rPr lang="en-US" altLang="zh-CN" dirty="0"/>
              <a:t>)</a:t>
            </a:r>
            <a:endParaRPr lang="zh-CN" altLang="en-US" dirty="0"/>
          </a:p>
          <a:p>
            <a:r>
              <a:rPr lang="en-US" altLang="zh-CN" dirty="0"/>
              <a:t>2.</a:t>
            </a:r>
            <a:r>
              <a:rPr lang="zh-CN" altLang="en-US" b="1" dirty="0"/>
              <a:t> 从上往下的归并排序</a:t>
            </a:r>
            <a:r>
              <a:rPr lang="zh-CN" altLang="en-US" dirty="0"/>
              <a:t>：它与</a:t>
            </a:r>
            <a:r>
              <a:rPr lang="en-US" altLang="zh-CN" dirty="0"/>
              <a:t>"</a:t>
            </a:r>
            <a:r>
              <a:rPr lang="zh-CN" altLang="en-US" dirty="0"/>
              <a:t>从下往上</a:t>
            </a:r>
            <a:r>
              <a:rPr lang="en-US" altLang="zh-CN" dirty="0"/>
              <a:t>"</a:t>
            </a:r>
            <a:r>
              <a:rPr lang="zh-CN" altLang="en-US" dirty="0"/>
              <a:t>在排序上是反方向的。它基本包括</a:t>
            </a:r>
            <a:r>
              <a:rPr lang="en-US" altLang="zh-CN" dirty="0"/>
              <a:t>3</a:t>
            </a:r>
            <a:r>
              <a:rPr lang="zh-CN" altLang="en-US" dirty="0"/>
              <a:t>步：</a:t>
            </a:r>
            <a:endParaRPr lang="en-US" altLang="zh-CN" dirty="0"/>
          </a:p>
          <a:p>
            <a:br>
              <a:rPr lang="zh-CN" altLang="en-US" dirty="0"/>
            </a:br>
            <a:r>
              <a:rPr lang="zh-CN" altLang="en-US" dirty="0"/>
              <a:t>① 分解 </a:t>
            </a:r>
            <a:r>
              <a:rPr lang="en-US" altLang="zh-CN" dirty="0"/>
              <a:t>-- </a:t>
            </a:r>
            <a:r>
              <a:rPr lang="zh-CN" altLang="en-US" dirty="0"/>
              <a:t>将当前区间一分为二，即求分裂点 </a:t>
            </a:r>
            <a:r>
              <a:rPr lang="en-US" altLang="zh-CN" dirty="0"/>
              <a:t>mid = (low + high)/2; </a:t>
            </a:r>
            <a:endParaRPr lang="en-US" altLang="zh-CN" dirty="0"/>
          </a:p>
          <a:p>
            <a:br>
              <a:rPr lang="zh-CN" altLang="en-US" dirty="0"/>
            </a:br>
            <a:r>
              <a:rPr lang="zh-CN" altLang="en-US" dirty="0"/>
              <a:t>② 求解 </a:t>
            </a:r>
            <a:r>
              <a:rPr lang="en-US" altLang="zh-CN" dirty="0"/>
              <a:t>-- </a:t>
            </a:r>
            <a:r>
              <a:rPr lang="zh-CN" altLang="en-US" dirty="0"/>
              <a:t>递归地对两个子区间</a:t>
            </a:r>
            <a:r>
              <a:rPr lang="en-US" altLang="zh-CN" dirty="0"/>
              <a:t>a[low...mid] </a:t>
            </a:r>
            <a:r>
              <a:rPr lang="zh-CN" altLang="en-US" dirty="0"/>
              <a:t>和 </a:t>
            </a:r>
            <a:r>
              <a:rPr lang="en-US" altLang="zh-CN" dirty="0"/>
              <a:t>a[mid+1...high]</a:t>
            </a:r>
            <a:r>
              <a:rPr lang="zh-CN" altLang="en-US" dirty="0"/>
              <a:t>进行归并排序。递归的终结条件是子</a:t>
            </a:r>
            <a:endParaRPr lang="en-US" altLang="zh-CN" dirty="0"/>
          </a:p>
          <a:p>
            <a:r>
              <a:rPr lang="zh-CN" altLang="en-US" dirty="0"/>
              <a:t>区间长度为</a:t>
            </a:r>
            <a:r>
              <a:rPr lang="en-US" altLang="zh-CN" dirty="0"/>
              <a:t>1</a:t>
            </a:r>
            <a:r>
              <a:rPr lang="zh-CN" altLang="en-US" dirty="0"/>
              <a:t>。</a:t>
            </a:r>
            <a:endParaRPr lang="en-US" altLang="zh-CN" dirty="0"/>
          </a:p>
          <a:p>
            <a:br>
              <a:rPr lang="zh-CN" altLang="en-US" dirty="0"/>
            </a:br>
            <a:r>
              <a:rPr lang="zh-CN" altLang="en-US" dirty="0"/>
              <a:t>③ 合并 </a:t>
            </a:r>
            <a:r>
              <a:rPr lang="en-US" altLang="zh-CN" dirty="0"/>
              <a:t>-- </a:t>
            </a:r>
            <a:r>
              <a:rPr lang="zh-CN" altLang="en-US" dirty="0"/>
              <a:t>将已排序的两个子区间</a:t>
            </a:r>
            <a:r>
              <a:rPr lang="en-US" altLang="zh-CN" dirty="0"/>
              <a:t>a[low...mid]</a:t>
            </a:r>
            <a:r>
              <a:rPr lang="zh-CN" altLang="en-US" dirty="0"/>
              <a:t>和 </a:t>
            </a:r>
            <a:r>
              <a:rPr lang="en-US" altLang="zh-CN" dirty="0"/>
              <a:t>a[mid+1...high]</a:t>
            </a:r>
            <a:r>
              <a:rPr lang="zh-CN" altLang="en-US" dirty="0"/>
              <a:t>归并为一个有序的区间</a:t>
            </a:r>
            <a:r>
              <a:rPr lang="en-US" altLang="zh-CN" dirty="0"/>
              <a:t>a[low...high]</a:t>
            </a:r>
            <a:r>
              <a:rPr lang="zh-CN" altLang="en-US" dirty="0"/>
              <a:t>。</a:t>
            </a:r>
            <a:endParaRPr lang="zh-CN" altLang="en-US" dirty="0"/>
          </a:p>
          <a:p>
            <a:r>
              <a:rPr lang="zh-CN" altLang="en-US" dirty="0"/>
              <a:t> </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descr="https://images0.cnblogs.com/i/497634/201403/1518533462112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7750" y="361950"/>
            <a:ext cx="10096500" cy="613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2473" y="1530219"/>
            <a:ext cx="5567265" cy="522513"/>
          </a:xfrm>
        </p:spPr>
        <p:txBody>
          <a:bodyPr>
            <a:normAutofit fontScale="90000"/>
          </a:bodyPr>
          <a:lstStyle/>
          <a:p>
            <a:r>
              <a:rPr lang="zh-CN" altLang="en-US" dirty="0"/>
              <a:t>归并排序</a:t>
            </a:r>
            <a:r>
              <a:rPr lang="en-US" altLang="zh-CN" dirty="0"/>
              <a:t>(</a:t>
            </a:r>
            <a:r>
              <a:rPr lang="zh-CN" altLang="en-US" dirty="0"/>
              <a:t>从上往下</a:t>
            </a:r>
            <a:r>
              <a:rPr lang="en-US" altLang="zh-CN" dirty="0"/>
              <a:t>)</a:t>
            </a:r>
            <a:r>
              <a:rPr lang="zh-CN" altLang="en-US" dirty="0"/>
              <a:t>代码</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7955" y="299085"/>
            <a:ext cx="8476615" cy="80708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290" y="3842385"/>
            <a:ext cx="9291955" cy="3926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2296" y="407371"/>
            <a:ext cx="10515600" cy="4351338"/>
          </a:xfrm>
        </p:spPr>
        <p:txBody>
          <a:bodyPr>
            <a:normAutofit fontScale="85000" lnSpcReduction="10000"/>
          </a:bodyPr>
          <a:lstStyle/>
          <a:p>
            <a:r>
              <a:rPr lang="zh-CN" altLang="en-US" dirty="0"/>
              <a:t>从上往下的归并排序采用了递归的方式实现。它的原理非常简单，如下图：</a:t>
            </a:r>
            <a:endParaRPr lang="en-US" altLang="zh-CN" dirty="0"/>
          </a:p>
          <a:p>
            <a:endParaRPr lang="en-US" altLang="zh-CN" dirty="0"/>
          </a:p>
          <a:p>
            <a:endParaRPr lang="en-US" altLang="zh-CN" dirty="0"/>
          </a:p>
          <a:p>
            <a:r>
              <a:rPr lang="zh-CN" altLang="en-US" dirty="0"/>
              <a:t>通过</a:t>
            </a:r>
            <a:r>
              <a:rPr lang="en-US" altLang="zh-CN" dirty="0"/>
              <a:t>"</a:t>
            </a:r>
            <a:r>
              <a:rPr lang="zh-CN" altLang="en-US" dirty="0"/>
              <a:t>从上往下的归并排序</a:t>
            </a:r>
            <a:r>
              <a:rPr lang="en-US" altLang="zh-CN" dirty="0"/>
              <a:t>"</a:t>
            </a:r>
            <a:r>
              <a:rPr lang="zh-CN" altLang="en-US" dirty="0"/>
              <a:t>来对数组</a:t>
            </a:r>
            <a:r>
              <a:rPr lang="en-US" altLang="zh-CN" dirty="0"/>
              <a:t>{80,30,60,40,20,10,50,70}</a:t>
            </a:r>
            <a:r>
              <a:rPr lang="zh-CN" altLang="en-US" dirty="0"/>
              <a:t>进行排序时：</a:t>
            </a:r>
            <a:br>
              <a:rPr lang="zh-CN" altLang="en-US" dirty="0"/>
            </a:br>
            <a:r>
              <a:rPr lang="en-US" altLang="zh-CN" dirty="0"/>
              <a:t>1. </a:t>
            </a:r>
            <a:r>
              <a:rPr lang="zh-CN" altLang="en-US" dirty="0"/>
              <a:t>将数组</a:t>
            </a:r>
            <a:r>
              <a:rPr lang="en-US" altLang="zh-CN" dirty="0"/>
              <a:t>{80,30,60,40,20,10,50,70}</a:t>
            </a:r>
            <a:r>
              <a:rPr lang="zh-CN" altLang="en-US" dirty="0"/>
              <a:t>看作由两个有序的子数组</a:t>
            </a:r>
            <a:r>
              <a:rPr lang="en-US" altLang="zh-CN" dirty="0"/>
              <a:t>{80,30,60,40}</a:t>
            </a:r>
            <a:r>
              <a:rPr lang="zh-CN" altLang="en-US" dirty="0"/>
              <a:t>和</a:t>
            </a:r>
            <a:r>
              <a:rPr lang="en-US" altLang="zh-CN" dirty="0"/>
              <a:t>{20,10,50,70}</a:t>
            </a:r>
            <a:r>
              <a:rPr lang="zh-CN" altLang="en-US" dirty="0"/>
              <a:t>组成。对两个有序子树组进行排序即可。</a:t>
            </a:r>
            <a:br>
              <a:rPr lang="zh-CN" altLang="en-US" dirty="0"/>
            </a:br>
            <a:r>
              <a:rPr lang="en-US" altLang="zh-CN" dirty="0"/>
              <a:t>2. </a:t>
            </a:r>
            <a:r>
              <a:rPr lang="zh-CN" altLang="en-US" dirty="0"/>
              <a:t>将子数组</a:t>
            </a:r>
            <a:r>
              <a:rPr lang="en-US" altLang="zh-CN" dirty="0"/>
              <a:t>{80,30,60,40}</a:t>
            </a:r>
            <a:r>
              <a:rPr lang="zh-CN" altLang="en-US" dirty="0"/>
              <a:t>看作由两个有序的子数组</a:t>
            </a:r>
            <a:r>
              <a:rPr lang="en-US" altLang="zh-CN" dirty="0"/>
              <a:t>{80,30}</a:t>
            </a:r>
            <a:r>
              <a:rPr lang="zh-CN" altLang="en-US" dirty="0"/>
              <a:t>和</a:t>
            </a:r>
            <a:r>
              <a:rPr lang="en-US" altLang="zh-CN" dirty="0"/>
              <a:t>{60,40}</a:t>
            </a:r>
            <a:r>
              <a:rPr lang="zh-CN" altLang="en-US" dirty="0"/>
              <a:t>组成。</a:t>
            </a:r>
            <a:br>
              <a:rPr lang="zh-CN" altLang="en-US" dirty="0"/>
            </a:br>
            <a:r>
              <a:rPr lang="zh-CN" altLang="en-US" dirty="0"/>
              <a:t>    将子数组</a:t>
            </a:r>
            <a:r>
              <a:rPr lang="en-US" altLang="zh-CN" dirty="0"/>
              <a:t>{20,10,50,70}</a:t>
            </a:r>
            <a:r>
              <a:rPr lang="zh-CN" altLang="en-US" dirty="0"/>
              <a:t>看作由两个有序的子数组</a:t>
            </a:r>
            <a:r>
              <a:rPr lang="en-US" altLang="zh-CN" dirty="0"/>
              <a:t>{20,10}</a:t>
            </a:r>
            <a:r>
              <a:rPr lang="zh-CN" altLang="en-US" dirty="0"/>
              <a:t>和</a:t>
            </a:r>
            <a:r>
              <a:rPr lang="en-US" altLang="zh-CN" dirty="0"/>
              <a:t>{50,70}</a:t>
            </a:r>
            <a:r>
              <a:rPr lang="zh-CN" altLang="en-US" dirty="0"/>
              <a:t>组成。</a:t>
            </a:r>
            <a:br>
              <a:rPr lang="zh-CN" altLang="en-US" dirty="0"/>
            </a:br>
            <a:r>
              <a:rPr lang="en-US" altLang="zh-CN" dirty="0"/>
              <a:t>3. </a:t>
            </a:r>
            <a:r>
              <a:rPr lang="zh-CN" altLang="en-US" dirty="0"/>
              <a:t>将子数组</a:t>
            </a:r>
            <a:r>
              <a:rPr lang="en-US" altLang="zh-CN" dirty="0"/>
              <a:t>{80,30}</a:t>
            </a:r>
            <a:r>
              <a:rPr lang="zh-CN" altLang="en-US" dirty="0"/>
              <a:t>看作由两个有序的子数组</a:t>
            </a:r>
            <a:r>
              <a:rPr lang="en-US" altLang="zh-CN" dirty="0"/>
              <a:t>{80}</a:t>
            </a:r>
            <a:r>
              <a:rPr lang="zh-CN" altLang="en-US" dirty="0"/>
              <a:t>和</a:t>
            </a:r>
            <a:r>
              <a:rPr lang="en-US" altLang="zh-CN" dirty="0"/>
              <a:t>{30}</a:t>
            </a:r>
            <a:r>
              <a:rPr lang="zh-CN" altLang="en-US" dirty="0"/>
              <a:t>组成。</a:t>
            </a:r>
            <a:br>
              <a:rPr lang="zh-CN" altLang="en-US" dirty="0"/>
            </a:br>
            <a:r>
              <a:rPr lang="zh-CN" altLang="en-US" dirty="0"/>
              <a:t>    将子数组</a:t>
            </a:r>
            <a:r>
              <a:rPr lang="en-US" altLang="zh-CN" dirty="0"/>
              <a:t>{60,40}</a:t>
            </a:r>
            <a:r>
              <a:rPr lang="zh-CN" altLang="en-US" dirty="0"/>
              <a:t>看作由两个有序的子数组</a:t>
            </a:r>
            <a:r>
              <a:rPr lang="en-US" altLang="zh-CN" dirty="0"/>
              <a:t>{60}</a:t>
            </a:r>
            <a:r>
              <a:rPr lang="zh-CN" altLang="en-US" dirty="0"/>
              <a:t>和</a:t>
            </a:r>
            <a:r>
              <a:rPr lang="en-US" altLang="zh-CN" dirty="0"/>
              <a:t>{40}</a:t>
            </a:r>
            <a:r>
              <a:rPr lang="zh-CN" altLang="en-US" dirty="0"/>
              <a:t>组成。</a:t>
            </a:r>
            <a:br>
              <a:rPr lang="zh-CN" altLang="en-US" dirty="0"/>
            </a:br>
            <a:r>
              <a:rPr lang="zh-CN" altLang="en-US" dirty="0"/>
              <a:t>    将子数组</a:t>
            </a:r>
            <a:r>
              <a:rPr lang="en-US" altLang="zh-CN" dirty="0"/>
              <a:t>{20,10}</a:t>
            </a:r>
            <a:r>
              <a:rPr lang="zh-CN" altLang="en-US" dirty="0"/>
              <a:t>看作由两个有序的子数组</a:t>
            </a:r>
            <a:r>
              <a:rPr lang="en-US" altLang="zh-CN" dirty="0"/>
              <a:t>{20}</a:t>
            </a:r>
            <a:r>
              <a:rPr lang="zh-CN" altLang="en-US" dirty="0"/>
              <a:t>和</a:t>
            </a:r>
            <a:r>
              <a:rPr lang="en-US" altLang="zh-CN" dirty="0"/>
              <a:t>{10}</a:t>
            </a:r>
            <a:r>
              <a:rPr lang="zh-CN" altLang="en-US" dirty="0"/>
              <a:t>组成。</a:t>
            </a:r>
            <a:br>
              <a:rPr lang="zh-CN" altLang="en-US" dirty="0"/>
            </a:br>
            <a:r>
              <a:rPr lang="zh-CN" altLang="en-US" dirty="0"/>
              <a:t>    将子数组</a:t>
            </a:r>
            <a:r>
              <a:rPr lang="en-US" altLang="zh-CN" dirty="0"/>
              <a:t>{50,70}</a:t>
            </a:r>
            <a:r>
              <a:rPr lang="zh-CN" altLang="en-US" dirty="0"/>
              <a:t>看作由两个有序的子数组</a:t>
            </a:r>
            <a:r>
              <a:rPr lang="en-US" altLang="zh-CN" dirty="0"/>
              <a:t>{50}</a:t>
            </a:r>
            <a:r>
              <a:rPr lang="zh-CN" altLang="en-US" dirty="0"/>
              <a:t>和</a:t>
            </a:r>
            <a:r>
              <a:rPr lang="en-US" altLang="zh-CN" dirty="0"/>
              <a:t>{70}</a:t>
            </a:r>
            <a:r>
              <a:rPr lang="zh-CN" altLang="en-US" dirty="0"/>
              <a:t>组成。</a:t>
            </a:r>
            <a:endParaRPr lang="zh-CN" altLang="en-US" dirty="0"/>
          </a:p>
          <a:p>
            <a:endParaRPr lang="zh-CN" altLang="en-US" dirty="0"/>
          </a:p>
        </p:txBody>
      </p:sp>
      <p:pic>
        <p:nvPicPr>
          <p:cNvPr id="5124" name="Picture 4" descr="https://images0.cnblogs.com/i/497634/201403/1518552409089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310" y="1481234"/>
            <a:ext cx="10277475"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21085" y="701545"/>
            <a:ext cx="6770915" cy="3970318"/>
          </a:xfrm>
          <a:prstGeom prst="rect">
            <a:avLst/>
          </a:prstGeom>
        </p:spPr>
        <p:txBody>
          <a:bodyPr wrap="square">
            <a:spAutoFit/>
          </a:bodyPr>
          <a:lstStyle/>
          <a:p>
            <a:r>
              <a:rPr lang="zh-CN" altLang="en-US" b="0" i="0" dirty="0">
                <a:solidFill>
                  <a:srgbClr val="000000"/>
                </a:solidFill>
                <a:effectLst/>
                <a:latin typeface="Verdana" panose="020B0604030504040204" pitchFamily="34" charset="0"/>
              </a:rPr>
              <a:t>通过</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从上往下的归并排序</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来对数组</a:t>
            </a:r>
            <a:r>
              <a:rPr lang="en-US" altLang="zh-CN" b="0" i="0" dirty="0">
                <a:solidFill>
                  <a:srgbClr val="000000"/>
                </a:solidFill>
                <a:effectLst/>
                <a:latin typeface="Verdana" panose="020B0604030504040204" pitchFamily="34" charset="0"/>
              </a:rPr>
              <a:t>{80,30,60,40,20,10,50,70}</a:t>
            </a:r>
            <a:r>
              <a:rPr lang="zh-CN" altLang="en-US" b="0" i="0" dirty="0">
                <a:solidFill>
                  <a:srgbClr val="000000"/>
                </a:solidFill>
                <a:effectLst/>
                <a:latin typeface="Verdana" panose="020B0604030504040204" pitchFamily="34" charset="0"/>
              </a:rPr>
              <a:t>进行排序时：</a:t>
            </a:r>
            <a:br>
              <a:rPr lang="zh-CN" altLang="en-US" b="0" i="0" dirty="0">
                <a:solidFill>
                  <a:srgbClr val="000066"/>
                </a:solidFill>
                <a:effectLst/>
                <a:latin typeface="Verdana" panose="020B0604030504040204" pitchFamily="34" charset="0"/>
              </a:rPr>
            </a:br>
            <a:r>
              <a:rPr lang="en-US" altLang="zh-CN" b="0" i="0" dirty="0">
                <a:solidFill>
                  <a:srgbClr val="000000"/>
                </a:solidFill>
                <a:effectLst/>
                <a:latin typeface="Verdana" panose="020B0604030504040204" pitchFamily="34" charset="0"/>
              </a:rPr>
              <a:t>1. </a:t>
            </a:r>
            <a:r>
              <a:rPr lang="zh-CN" altLang="en-US" b="0" i="0" dirty="0">
                <a:solidFill>
                  <a:srgbClr val="000000"/>
                </a:solidFill>
                <a:effectLst/>
                <a:latin typeface="Verdana" panose="020B0604030504040204" pitchFamily="34" charset="0"/>
              </a:rPr>
              <a:t>将数组</a:t>
            </a:r>
            <a:r>
              <a:rPr lang="en-US" altLang="zh-CN" b="0" i="0" dirty="0">
                <a:solidFill>
                  <a:srgbClr val="000000"/>
                </a:solidFill>
                <a:effectLst/>
                <a:latin typeface="Verdana" panose="020B0604030504040204" pitchFamily="34" charset="0"/>
              </a:rPr>
              <a:t>{80,30,60,40,20,10,50,70}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{80,30,60,40}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{20,10,50,70}</a:t>
            </a:r>
            <a:r>
              <a:rPr lang="zh-CN" altLang="en-US" b="0" i="0" dirty="0">
                <a:solidFill>
                  <a:srgbClr val="000000"/>
                </a:solidFill>
                <a:effectLst/>
                <a:latin typeface="Verdana" panose="020B0604030504040204" pitchFamily="34" charset="0"/>
              </a:rPr>
              <a:t>组成。对两个有序子树组进行排序即可。</a:t>
            </a:r>
            <a:br>
              <a:rPr lang="zh-CN" altLang="en-US" b="0" i="0" dirty="0">
                <a:solidFill>
                  <a:srgbClr val="000066"/>
                </a:solidFill>
                <a:effectLst/>
                <a:latin typeface="Verdana" panose="020B0604030504040204" pitchFamily="34" charset="0"/>
              </a:rPr>
            </a:br>
            <a:r>
              <a:rPr lang="en-US" altLang="zh-CN" b="0" i="0" dirty="0">
                <a:solidFill>
                  <a:srgbClr val="000000"/>
                </a:solidFill>
                <a:effectLst/>
                <a:latin typeface="Verdana" panose="020B0604030504040204" pitchFamily="34" charset="0"/>
              </a:rPr>
              <a:t>2. </a:t>
            </a:r>
            <a:r>
              <a:rPr lang="zh-CN" altLang="en-US" b="0" i="0" dirty="0">
                <a:solidFill>
                  <a:srgbClr val="000000"/>
                </a:solidFill>
                <a:effectLst/>
                <a:latin typeface="Verdana" panose="020B0604030504040204" pitchFamily="34" charset="0"/>
              </a:rPr>
              <a:t>将子数组</a:t>
            </a:r>
            <a:r>
              <a:rPr lang="en-US" altLang="zh-CN" b="0" i="0" dirty="0">
                <a:solidFill>
                  <a:srgbClr val="000000"/>
                </a:solidFill>
                <a:effectLst/>
                <a:latin typeface="Verdana" panose="020B0604030504040204" pitchFamily="34" charset="0"/>
              </a:rPr>
              <a:t>{80,30,60,40}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{80,30}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{60,40}</a:t>
            </a:r>
            <a:r>
              <a:rPr lang="zh-CN" altLang="en-US" b="0" i="0" dirty="0">
                <a:solidFill>
                  <a:srgbClr val="000000"/>
                </a:solidFill>
                <a:effectLst/>
                <a:latin typeface="Verdana" panose="020B0604030504040204" pitchFamily="34" charset="0"/>
              </a:rPr>
              <a:t>组成。</a:t>
            </a:r>
            <a:br>
              <a:rPr lang="zh-CN" altLang="en-US" b="0" i="0" dirty="0">
                <a:solidFill>
                  <a:srgbClr val="000066"/>
                </a:solidFill>
                <a:effectLst/>
                <a:latin typeface="Verdana" panose="020B0604030504040204" pitchFamily="34" charset="0"/>
              </a:rPr>
            </a:br>
            <a:r>
              <a:rPr lang="zh-CN" altLang="en-US" b="0" i="0" dirty="0">
                <a:solidFill>
                  <a:srgbClr val="000000"/>
                </a:solidFill>
                <a:effectLst/>
                <a:latin typeface="Verdana" panose="020B0604030504040204" pitchFamily="34" charset="0"/>
              </a:rPr>
              <a:t>    将子数组</a:t>
            </a:r>
            <a:r>
              <a:rPr lang="en-US" altLang="zh-CN" b="0" i="0" dirty="0">
                <a:solidFill>
                  <a:srgbClr val="000000"/>
                </a:solidFill>
                <a:effectLst/>
                <a:latin typeface="Verdana" panose="020B0604030504040204" pitchFamily="34" charset="0"/>
              </a:rPr>
              <a:t>{20,10,50,70}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{20,10}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{50,70}</a:t>
            </a:r>
            <a:r>
              <a:rPr lang="zh-CN" altLang="en-US" b="0" i="0" dirty="0">
                <a:solidFill>
                  <a:srgbClr val="000000"/>
                </a:solidFill>
                <a:effectLst/>
                <a:latin typeface="Verdana" panose="020B0604030504040204" pitchFamily="34" charset="0"/>
              </a:rPr>
              <a:t>组成。</a:t>
            </a:r>
            <a:br>
              <a:rPr lang="zh-CN" altLang="en-US" b="0" i="0" dirty="0">
                <a:solidFill>
                  <a:srgbClr val="000066"/>
                </a:solidFill>
                <a:effectLst/>
                <a:latin typeface="Verdana" panose="020B0604030504040204" pitchFamily="34" charset="0"/>
              </a:rPr>
            </a:br>
            <a:r>
              <a:rPr lang="en-US" altLang="zh-CN" b="0" i="0" dirty="0">
                <a:solidFill>
                  <a:srgbClr val="000000"/>
                </a:solidFill>
                <a:effectLst/>
                <a:latin typeface="Verdana" panose="020B0604030504040204" pitchFamily="34" charset="0"/>
              </a:rPr>
              <a:t>3. </a:t>
            </a:r>
            <a:r>
              <a:rPr lang="zh-CN" altLang="en-US" b="0" i="0" dirty="0">
                <a:solidFill>
                  <a:srgbClr val="000000"/>
                </a:solidFill>
                <a:effectLst/>
                <a:latin typeface="Verdana" panose="020B0604030504040204" pitchFamily="34" charset="0"/>
              </a:rPr>
              <a:t>将子数组</a:t>
            </a:r>
            <a:r>
              <a:rPr lang="en-US" altLang="zh-CN" b="0" i="0" dirty="0">
                <a:solidFill>
                  <a:srgbClr val="000000"/>
                </a:solidFill>
                <a:effectLst/>
                <a:latin typeface="Verdana" panose="020B0604030504040204" pitchFamily="34" charset="0"/>
              </a:rPr>
              <a:t>{80,30}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{80}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{30}</a:t>
            </a:r>
            <a:r>
              <a:rPr lang="zh-CN" altLang="en-US" b="0" i="0" dirty="0">
                <a:solidFill>
                  <a:srgbClr val="000000"/>
                </a:solidFill>
                <a:effectLst/>
                <a:latin typeface="Verdana" panose="020B0604030504040204" pitchFamily="34" charset="0"/>
              </a:rPr>
              <a:t>组成。</a:t>
            </a:r>
            <a:br>
              <a:rPr lang="zh-CN" altLang="en-US" b="0" i="0" dirty="0">
                <a:solidFill>
                  <a:srgbClr val="000066"/>
                </a:solidFill>
                <a:effectLst/>
                <a:latin typeface="Verdana" panose="020B0604030504040204" pitchFamily="34" charset="0"/>
              </a:rPr>
            </a:br>
            <a:r>
              <a:rPr lang="zh-CN" altLang="en-US" b="0" i="0" dirty="0">
                <a:solidFill>
                  <a:srgbClr val="000000"/>
                </a:solidFill>
                <a:effectLst/>
                <a:latin typeface="Verdana" panose="020B0604030504040204" pitchFamily="34" charset="0"/>
              </a:rPr>
              <a:t>    将子数组</a:t>
            </a:r>
            <a:r>
              <a:rPr lang="en-US" altLang="zh-CN" b="0" i="0" dirty="0">
                <a:solidFill>
                  <a:srgbClr val="000000"/>
                </a:solidFill>
                <a:effectLst/>
                <a:latin typeface="Verdana" panose="020B0604030504040204" pitchFamily="34" charset="0"/>
              </a:rPr>
              <a:t>{60,40}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{60}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{40}</a:t>
            </a:r>
            <a:r>
              <a:rPr lang="zh-CN" altLang="en-US" b="0" i="0" dirty="0">
                <a:solidFill>
                  <a:srgbClr val="000000"/>
                </a:solidFill>
                <a:effectLst/>
                <a:latin typeface="Verdana" panose="020B0604030504040204" pitchFamily="34" charset="0"/>
              </a:rPr>
              <a:t>组成。</a:t>
            </a:r>
            <a:br>
              <a:rPr lang="zh-CN" altLang="en-US" b="0" i="0" dirty="0">
                <a:solidFill>
                  <a:srgbClr val="000066"/>
                </a:solidFill>
                <a:effectLst/>
                <a:latin typeface="Verdana" panose="020B0604030504040204" pitchFamily="34" charset="0"/>
              </a:rPr>
            </a:br>
            <a:r>
              <a:rPr lang="zh-CN" altLang="en-US" b="0" i="0" dirty="0">
                <a:solidFill>
                  <a:srgbClr val="000000"/>
                </a:solidFill>
                <a:effectLst/>
                <a:latin typeface="Verdana" panose="020B0604030504040204" pitchFamily="34" charset="0"/>
              </a:rPr>
              <a:t>    将子数组</a:t>
            </a:r>
            <a:r>
              <a:rPr lang="en-US" altLang="zh-CN" b="0" i="0" dirty="0">
                <a:solidFill>
                  <a:srgbClr val="000000"/>
                </a:solidFill>
                <a:effectLst/>
                <a:latin typeface="Verdana" panose="020B0604030504040204" pitchFamily="34" charset="0"/>
              </a:rPr>
              <a:t>{20,10}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{20}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{10}</a:t>
            </a:r>
            <a:r>
              <a:rPr lang="zh-CN" altLang="en-US" b="0" i="0" dirty="0">
                <a:solidFill>
                  <a:srgbClr val="000000"/>
                </a:solidFill>
                <a:effectLst/>
                <a:latin typeface="Verdana" panose="020B0604030504040204" pitchFamily="34" charset="0"/>
              </a:rPr>
              <a:t>组成。</a:t>
            </a:r>
            <a:br>
              <a:rPr lang="zh-CN" altLang="en-US" b="0" i="0" dirty="0">
                <a:solidFill>
                  <a:srgbClr val="000066"/>
                </a:solidFill>
                <a:effectLst/>
                <a:latin typeface="Verdana" panose="020B0604030504040204" pitchFamily="34" charset="0"/>
              </a:rPr>
            </a:br>
            <a:r>
              <a:rPr lang="zh-CN" altLang="en-US" b="0" i="0" dirty="0">
                <a:solidFill>
                  <a:srgbClr val="000000"/>
                </a:solidFill>
                <a:effectLst/>
                <a:latin typeface="Verdana" panose="020B0604030504040204" pitchFamily="34" charset="0"/>
              </a:rPr>
              <a:t>    将子数组</a:t>
            </a:r>
            <a:r>
              <a:rPr lang="en-US" altLang="zh-CN" b="0" i="0" dirty="0">
                <a:solidFill>
                  <a:srgbClr val="000000"/>
                </a:solidFill>
                <a:effectLst/>
                <a:latin typeface="Verdana" panose="020B0604030504040204" pitchFamily="34" charset="0"/>
              </a:rPr>
              <a:t>{50,70}</a:t>
            </a:r>
            <a:r>
              <a:rPr lang="zh-CN" altLang="en-US" b="0" i="0" dirty="0">
                <a:solidFill>
                  <a:srgbClr val="000000"/>
                </a:solidFill>
                <a:effectLst/>
                <a:latin typeface="Verdana" panose="020B0604030504040204" pitchFamily="34" charset="0"/>
              </a:rPr>
              <a:t>看作由两个有序的子数组</a:t>
            </a:r>
            <a:r>
              <a:rPr lang="en-US" altLang="zh-CN" b="0" i="0" dirty="0">
                <a:solidFill>
                  <a:srgbClr val="000000"/>
                </a:solidFill>
                <a:effectLst/>
                <a:latin typeface="Verdana" panose="020B0604030504040204" pitchFamily="34" charset="0"/>
              </a:rPr>
              <a:t>{50}</a:t>
            </a:r>
            <a:r>
              <a:rPr lang="zh-CN" altLang="en-US" b="0" i="0" dirty="0">
                <a:solidFill>
                  <a:srgbClr val="000000"/>
                </a:solidFill>
                <a:effectLst/>
                <a:latin typeface="Verdana" panose="020B0604030504040204" pitchFamily="34" charset="0"/>
              </a:rPr>
              <a:t>和</a:t>
            </a:r>
            <a:r>
              <a:rPr lang="en-US" altLang="zh-CN" b="0" i="0" dirty="0">
                <a:solidFill>
                  <a:srgbClr val="000000"/>
                </a:solidFill>
                <a:effectLst/>
                <a:latin typeface="Verdana" panose="020B0604030504040204" pitchFamily="34" charset="0"/>
              </a:rPr>
              <a:t>{70}</a:t>
            </a:r>
            <a:r>
              <a:rPr lang="zh-CN" altLang="en-US" b="0" i="0" dirty="0">
                <a:solidFill>
                  <a:srgbClr val="000000"/>
                </a:solidFill>
                <a:effectLst/>
                <a:latin typeface="Verdana" panose="020B0604030504040204" pitchFamily="34" charset="0"/>
              </a:rPr>
              <a:t>组成。</a:t>
            </a:r>
            <a:endParaRPr lang="zh-CN" altLang="en-US" b="0" i="0" dirty="0">
              <a:solidFill>
                <a:srgbClr val="000066"/>
              </a:solidFill>
              <a:effectLst/>
              <a:latin typeface="Verdana" panose="020B0604030504040204" pitchFamily="34" charset="0"/>
            </a:endParaRPr>
          </a:p>
          <a:p>
            <a:r>
              <a:rPr lang="zh-CN" altLang="en-US" b="0" i="0" dirty="0">
                <a:solidFill>
                  <a:srgbClr val="000066"/>
                </a:solidFill>
                <a:effectLst/>
                <a:latin typeface="Verdana" panose="020B0604030504040204" pitchFamily="34" charset="0"/>
              </a:rPr>
              <a:t> </a:t>
            </a:r>
            <a:endParaRPr lang="zh-CN" altLang="en-US" b="0" i="0" dirty="0">
              <a:solidFill>
                <a:srgbClr val="000066"/>
              </a:solidFill>
              <a:effectLst/>
              <a:latin typeface="Verdana" panose="020B0604030504040204" pitchFamily="34" charset="0"/>
            </a:endParaRPr>
          </a:p>
        </p:txBody>
      </p:sp>
      <p:pic>
        <p:nvPicPr>
          <p:cNvPr id="5" name="Picture 4" descr="https://images0.cnblogs.com/i/497634/201403/15185524090890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935" y="214604"/>
            <a:ext cx="5197150" cy="5610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3395"/>
            <a:ext cx="10515600" cy="6030751"/>
          </a:xfrm>
        </p:spPr>
        <p:txBody>
          <a:bodyPr>
            <a:normAutofit/>
          </a:bodyPr>
          <a:lstStyle/>
          <a:p>
            <a:r>
              <a:rPr lang="zh-CN" altLang="en-US" b="1" dirty="0"/>
              <a:t>定义结构</a:t>
            </a:r>
            <a:endParaRPr lang="zh-CN" altLang="en-US" b="1" dirty="0"/>
          </a:p>
          <a:p>
            <a:pPr latinLnBrk="1"/>
            <a:r>
              <a:rPr lang="zh-CN" altLang="en-US" dirty="0"/>
              <a:t>为了定义结构，您必须使用 </a:t>
            </a:r>
            <a:r>
              <a:rPr lang="en-US" altLang="zh-CN" b="1" dirty="0"/>
              <a:t>struct</a:t>
            </a:r>
            <a:r>
              <a:rPr lang="en-US" altLang="zh-CN" dirty="0"/>
              <a:t> </a:t>
            </a:r>
            <a:r>
              <a:rPr lang="zh-CN" altLang="en-US" dirty="0"/>
              <a:t>语句。</a:t>
            </a:r>
            <a:r>
              <a:rPr lang="en-US" altLang="zh-CN" dirty="0"/>
              <a:t>struct </a:t>
            </a:r>
            <a:r>
              <a:rPr lang="zh-CN" altLang="en-US" dirty="0"/>
              <a:t>语句定义了一个包含多个成员的新的数据类型，</a:t>
            </a:r>
            <a:r>
              <a:rPr lang="en-US" altLang="zh-CN" dirty="0"/>
              <a:t>struct </a:t>
            </a:r>
            <a:r>
              <a:rPr lang="zh-CN" altLang="en-US" dirty="0"/>
              <a:t>语句的格式如下：</a:t>
            </a:r>
            <a:endParaRPr lang="zh-CN" altLang="en-US" dirty="0"/>
          </a:p>
          <a:p>
            <a:endParaRPr lang="en-US" altLang="zh-CN" dirty="0"/>
          </a:p>
          <a:p>
            <a:endParaRPr lang="en-US" altLang="zh-CN" dirty="0"/>
          </a:p>
          <a:p>
            <a:endParaRPr lang="en-US" altLang="zh-CN" dirty="0"/>
          </a:p>
          <a:p>
            <a:pPr marL="0" indent="0">
              <a:buNone/>
            </a:pPr>
            <a:endParaRPr lang="en-US" altLang="zh-CN" dirty="0"/>
          </a:p>
          <a:p>
            <a:pPr latinLnBrk="1"/>
            <a:r>
              <a:rPr lang="en-US" altLang="zh-CN" b="1" dirty="0"/>
              <a:t>tag</a:t>
            </a:r>
            <a:r>
              <a:rPr lang="zh-CN" altLang="en-US" dirty="0"/>
              <a:t> 是结构体标签。</a:t>
            </a:r>
            <a:endParaRPr lang="zh-CN" altLang="en-US" dirty="0"/>
          </a:p>
          <a:p>
            <a:pPr latinLnBrk="1"/>
            <a:r>
              <a:rPr lang="en-US" altLang="zh-CN" b="1" dirty="0"/>
              <a:t>member-list</a:t>
            </a:r>
            <a:r>
              <a:rPr lang="zh-CN" altLang="en-US" dirty="0"/>
              <a:t> 是标准的变量定义，比如 </a:t>
            </a:r>
            <a:r>
              <a:rPr lang="en-US" altLang="zh-CN" dirty="0"/>
              <a:t>int </a:t>
            </a:r>
            <a:r>
              <a:rPr lang="en-US" altLang="zh-CN" dirty="0" err="1"/>
              <a:t>i</a:t>
            </a:r>
            <a:r>
              <a:rPr lang="en-US" altLang="zh-CN" dirty="0"/>
              <a:t>; </a:t>
            </a:r>
            <a:r>
              <a:rPr lang="zh-CN" altLang="en-US" dirty="0"/>
              <a:t>或者 </a:t>
            </a:r>
            <a:r>
              <a:rPr lang="en-US" altLang="zh-CN" dirty="0"/>
              <a:t>float f</a:t>
            </a:r>
            <a:r>
              <a:rPr lang="zh-CN" altLang="en-US" dirty="0"/>
              <a:t>，或者其他有效的变量定义。</a:t>
            </a:r>
            <a:endParaRPr lang="zh-CN" altLang="en-US" dirty="0"/>
          </a:p>
          <a:p>
            <a:pPr latinLnBrk="1"/>
            <a:r>
              <a:rPr lang="en-US" altLang="zh-CN" b="1" dirty="0"/>
              <a:t>variable-list</a:t>
            </a:r>
            <a:r>
              <a:rPr lang="zh-CN" altLang="en-US" dirty="0"/>
              <a:t> 结构变量，定义在结构的末尾，最后一个分号之前，您可以指定一个或多个结构变量。下面是声明 </a:t>
            </a:r>
            <a:r>
              <a:rPr lang="en-US" altLang="zh-CN" dirty="0"/>
              <a:t>Book </a:t>
            </a:r>
            <a:r>
              <a:rPr lang="zh-CN" altLang="en-US" dirty="0"/>
              <a:t>结构的方式：</a:t>
            </a:r>
            <a:endParaRPr lang="zh-CN" altLang="en-US"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2361" y="1722286"/>
            <a:ext cx="3397714" cy="185213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8381" y="690466"/>
            <a:ext cx="5247619" cy="488571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0466"/>
            <a:ext cx="4476190" cy="2219048"/>
          </a:xfrm>
          <a:prstGeom prst="rect">
            <a:avLst/>
          </a:prstGeom>
        </p:spPr>
      </p:pic>
      <p:sp>
        <p:nvSpPr>
          <p:cNvPr id="8" name="矩形 7"/>
          <p:cNvSpPr/>
          <p:nvPr/>
        </p:nvSpPr>
        <p:spPr>
          <a:xfrm>
            <a:off x="7019801" y="4391999"/>
            <a:ext cx="3813040" cy="369332"/>
          </a:xfrm>
          <a:prstGeom prst="rect">
            <a:avLst/>
          </a:prstGeom>
        </p:spPr>
        <p:txBody>
          <a:bodyPr wrap="square">
            <a:spAutoFit/>
          </a:bodyPr>
          <a:lstStyle/>
          <a:p>
            <a:r>
              <a:rPr lang="zh-CN" altLang="en-US" b="1" i="0" dirty="0">
                <a:solidFill>
                  <a:srgbClr val="000000"/>
                </a:solidFill>
                <a:effectLst/>
                <a:latin typeface="Verdana" panose="020B0604030504040204" pitchFamily="34" charset="0"/>
              </a:rPr>
              <a:t>归并排序</a:t>
            </a:r>
            <a:r>
              <a:rPr lang="en-US" altLang="zh-CN" b="1" i="0" dirty="0">
                <a:solidFill>
                  <a:srgbClr val="000000"/>
                </a:solidFill>
                <a:effectLst/>
                <a:latin typeface="Verdana" panose="020B0604030504040204" pitchFamily="34" charset="0"/>
              </a:rPr>
              <a:t>(</a:t>
            </a:r>
            <a:r>
              <a:rPr lang="zh-CN" altLang="en-US" b="1" i="0" dirty="0">
                <a:solidFill>
                  <a:srgbClr val="000000"/>
                </a:solidFill>
                <a:effectLst/>
                <a:latin typeface="Verdana" panose="020B0604030504040204" pitchFamily="34" charset="0"/>
              </a:rPr>
              <a:t>从下往上</a:t>
            </a:r>
            <a:r>
              <a:rPr lang="en-US" altLang="zh-CN" b="1" i="0" dirty="0">
                <a:solidFill>
                  <a:srgbClr val="000000"/>
                </a:solidFill>
                <a:effectLst/>
                <a:latin typeface="Verdana" panose="020B0604030504040204" pitchFamily="34" charset="0"/>
              </a:rPr>
              <a:t>)</a:t>
            </a:r>
            <a:r>
              <a:rPr lang="zh-CN" altLang="en-US" b="1" i="0" dirty="0">
                <a:solidFill>
                  <a:srgbClr val="000000"/>
                </a:solidFill>
                <a:effectLst/>
                <a:latin typeface="Verdana" panose="020B0604030504040204" pitchFamily="34" charset="0"/>
              </a:rPr>
              <a:t>代码</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45" y="365126"/>
            <a:ext cx="11159411" cy="866516"/>
          </a:xfrm>
        </p:spPr>
        <p:txBody>
          <a:bodyPr>
            <a:normAutofit fontScale="90000"/>
          </a:bodyPr>
          <a:lstStyle/>
          <a:p>
            <a:r>
              <a:rPr lang="zh-CN" altLang="en-US" dirty="0"/>
              <a:t>从下往上的归并排序的思想正好与</a:t>
            </a:r>
            <a:r>
              <a:rPr lang="en-US" altLang="zh-CN" dirty="0"/>
              <a:t>"</a:t>
            </a:r>
            <a:r>
              <a:rPr lang="zh-CN" altLang="en-US" dirty="0"/>
              <a:t>从下往上的归并排序</a:t>
            </a:r>
            <a:r>
              <a:rPr lang="en-US" altLang="zh-CN" dirty="0"/>
              <a:t>"</a:t>
            </a:r>
            <a:r>
              <a:rPr lang="zh-CN" altLang="en-US" dirty="0"/>
              <a:t>相反。如下图：</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descr="https://images0.cnblogs.com/i/497634/201403/15185701027768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743366"/>
            <a:ext cx="10277475" cy="3800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8718" y="541176"/>
            <a:ext cx="5818719" cy="5072824"/>
          </a:xfrm>
        </p:spPr>
        <p:txBody>
          <a:bodyPr>
            <a:normAutofit fontScale="62500" lnSpcReduction="20000"/>
          </a:bodyPr>
          <a:lstStyle/>
          <a:p>
            <a:r>
              <a:rPr lang="zh-CN" altLang="en-US" dirty="0"/>
              <a:t>通过</a:t>
            </a:r>
            <a:r>
              <a:rPr lang="en-US" altLang="zh-CN" dirty="0"/>
              <a:t>"</a:t>
            </a:r>
            <a:r>
              <a:rPr lang="zh-CN" altLang="en-US" dirty="0"/>
              <a:t>从下往上的归并排序</a:t>
            </a:r>
            <a:r>
              <a:rPr lang="en-US" altLang="zh-CN" dirty="0"/>
              <a:t>"</a:t>
            </a:r>
            <a:r>
              <a:rPr lang="zh-CN" altLang="en-US" dirty="0"/>
              <a:t>来对数</a:t>
            </a:r>
            <a:endParaRPr lang="en-US" altLang="zh-CN" dirty="0"/>
          </a:p>
          <a:p>
            <a:r>
              <a:rPr lang="zh-CN" altLang="en-US" dirty="0"/>
              <a:t>组</a:t>
            </a:r>
            <a:r>
              <a:rPr lang="en-US" altLang="zh-CN" dirty="0"/>
              <a:t>{80,30,60,40,20,10,50,70}</a:t>
            </a:r>
            <a:r>
              <a:rPr lang="zh-CN" altLang="en-US" dirty="0"/>
              <a:t>进行排序时：</a:t>
            </a:r>
            <a:endParaRPr lang="en-US" altLang="zh-CN" dirty="0"/>
          </a:p>
          <a:p>
            <a:br>
              <a:rPr lang="zh-CN" altLang="en-US" dirty="0"/>
            </a:br>
            <a:r>
              <a:rPr lang="en-US" altLang="zh-CN" dirty="0"/>
              <a:t>1. </a:t>
            </a:r>
            <a:r>
              <a:rPr lang="zh-CN" altLang="en-US" dirty="0"/>
              <a:t>将数组</a:t>
            </a:r>
            <a:r>
              <a:rPr lang="en-US" altLang="zh-CN" dirty="0"/>
              <a:t>{80,30,60,40,20,10,50,70}</a:t>
            </a:r>
            <a:r>
              <a:rPr lang="zh-CN" altLang="en-US" dirty="0"/>
              <a:t>看作由</a:t>
            </a:r>
            <a:r>
              <a:rPr lang="en-US" altLang="zh-CN" dirty="0"/>
              <a:t>8</a:t>
            </a:r>
            <a:endParaRPr lang="en-US" altLang="zh-CN" dirty="0"/>
          </a:p>
          <a:p>
            <a:r>
              <a:rPr lang="zh-CN" altLang="en-US" dirty="0"/>
              <a:t>个有序的子数</a:t>
            </a:r>
            <a:endParaRPr lang="en-US" altLang="zh-CN" dirty="0"/>
          </a:p>
          <a:p>
            <a:r>
              <a:rPr lang="zh-CN" altLang="en-US" dirty="0"/>
              <a:t>组</a:t>
            </a:r>
            <a:r>
              <a:rPr lang="en-US" altLang="zh-CN" dirty="0"/>
              <a:t>{80},{30},{60},{40},{20},{10},{50}</a:t>
            </a:r>
            <a:r>
              <a:rPr lang="zh-CN" altLang="en-US" dirty="0"/>
              <a:t>和</a:t>
            </a:r>
            <a:r>
              <a:rPr lang="en-US" altLang="zh-CN" dirty="0"/>
              <a:t>{70}</a:t>
            </a:r>
            <a:r>
              <a:rPr lang="zh-CN" altLang="en-US" dirty="0"/>
              <a:t>组成。</a:t>
            </a:r>
            <a:endParaRPr lang="en-US" altLang="zh-CN" dirty="0"/>
          </a:p>
          <a:p>
            <a:br>
              <a:rPr lang="zh-CN" altLang="en-US" dirty="0"/>
            </a:br>
            <a:r>
              <a:rPr lang="en-US" altLang="zh-CN" dirty="0"/>
              <a:t>2. </a:t>
            </a:r>
            <a:r>
              <a:rPr lang="zh-CN" altLang="en-US" dirty="0"/>
              <a:t>将这</a:t>
            </a:r>
            <a:r>
              <a:rPr lang="en-US" altLang="zh-CN" dirty="0"/>
              <a:t>8</a:t>
            </a:r>
            <a:r>
              <a:rPr lang="zh-CN" altLang="en-US" dirty="0"/>
              <a:t>个有序的子数列两两合并。得到</a:t>
            </a:r>
            <a:r>
              <a:rPr lang="en-US" altLang="zh-CN" dirty="0"/>
              <a:t>4</a:t>
            </a:r>
            <a:endParaRPr lang="en-US" altLang="zh-CN" dirty="0"/>
          </a:p>
          <a:p>
            <a:r>
              <a:rPr lang="zh-CN" altLang="en-US" dirty="0"/>
              <a:t>个有序的子树列</a:t>
            </a:r>
            <a:r>
              <a:rPr lang="en-US" altLang="zh-CN" dirty="0"/>
              <a:t>{30,80},{40,60},{10,20}</a:t>
            </a:r>
            <a:r>
              <a:rPr lang="zh-CN" altLang="en-US" dirty="0"/>
              <a:t>和</a:t>
            </a:r>
            <a:r>
              <a:rPr lang="en-US" altLang="zh-CN" dirty="0"/>
              <a:t>{50,70}</a:t>
            </a:r>
            <a:r>
              <a:rPr lang="zh-CN" altLang="en-US" dirty="0"/>
              <a:t>。</a:t>
            </a:r>
            <a:endParaRPr lang="en-US" altLang="zh-CN" dirty="0"/>
          </a:p>
          <a:p>
            <a:br>
              <a:rPr lang="zh-CN" altLang="en-US" dirty="0"/>
            </a:br>
            <a:r>
              <a:rPr lang="en-US" altLang="zh-CN" dirty="0"/>
              <a:t>3. </a:t>
            </a:r>
            <a:r>
              <a:rPr lang="zh-CN" altLang="en-US" dirty="0"/>
              <a:t>将这</a:t>
            </a:r>
            <a:r>
              <a:rPr lang="en-US" altLang="zh-CN" dirty="0"/>
              <a:t>4</a:t>
            </a:r>
            <a:r>
              <a:rPr lang="zh-CN" altLang="en-US" dirty="0"/>
              <a:t>个有序的子数列两两合并。得到</a:t>
            </a:r>
            <a:r>
              <a:rPr lang="en-US" altLang="zh-CN" dirty="0"/>
              <a:t>2</a:t>
            </a:r>
            <a:endParaRPr lang="en-US" altLang="zh-CN" dirty="0"/>
          </a:p>
          <a:p>
            <a:r>
              <a:rPr lang="zh-CN" altLang="en-US" dirty="0"/>
              <a:t>个有序的子树列</a:t>
            </a:r>
            <a:r>
              <a:rPr lang="en-US" altLang="zh-CN" dirty="0"/>
              <a:t>{30,40,60,80}</a:t>
            </a:r>
            <a:r>
              <a:rPr lang="zh-CN" altLang="en-US" dirty="0"/>
              <a:t>和</a:t>
            </a:r>
            <a:r>
              <a:rPr lang="en-US" altLang="zh-CN" dirty="0"/>
              <a:t>{10,20,50,70}</a:t>
            </a:r>
            <a:r>
              <a:rPr lang="zh-CN" altLang="en-US" dirty="0"/>
              <a:t>。</a:t>
            </a:r>
            <a:endParaRPr lang="en-US" altLang="zh-CN" dirty="0"/>
          </a:p>
          <a:p>
            <a:br>
              <a:rPr lang="zh-CN" altLang="en-US" dirty="0"/>
            </a:br>
            <a:r>
              <a:rPr lang="en-US" altLang="zh-CN" dirty="0"/>
              <a:t>4. </a:t>
            </a:r>
            <a:r>
              <a:rPr lang="zh-CN" altLang="en-US" dirty="0"/>
              <a:t>将这</a:t>
            </a:r>
            <a:r>
              <a:rPr lang="en-US" altLang="zh-CN" dirty="0"/>
              <a:t>2</a:t>
            </a:r>
            <a:r>
              <a:rPr lang="zh-CN" altLang="en-US" dirty="0"/>
              <a:t>个有序的子数列两两合并。得到</a:t>
            </a:r>
            <a:r>
              <a:rPr lang="en-US" altLang="zh-CN" dirty="0"/>
              <a:t>1</a:t>
            </a:r>
            <a:r>
              <a:rPr lang="zh-CN" altLang="en-US" dirty="0"/>
              <a:t>个有</a:t>
            </a:r>
            <a:endParaRPr lang="en-US" altLang="zh-CN" dirty="0"/>
          </a:p>
          <a:p>
            <a:r>
              <a:rPr lang="zh-CN" altLang="en-US" dirty="0"/>
              <a:t>序的子树列</a:t>
            </a:r>
            <a:r>
              <a:rPr lang="en-US" altLang="zh-CN" dirty="0"/>
              <a:t>{10,20,30,40,50,60,70,80}</a:t>
            </a:r>
            <a:r>
              <a:rPr lang="zh-CN" altLang="en-US" dirty="0"/>
              <a:t>。</a:t>
            </a:r>
            <a:endParaRPr lang="en-US" altLang="zh-CN" dirty="0"/>
          </a:p>
          <a:p>
            <a:endParaRPr lang="zh-CN" altLang="en-US" dirty="0"/>
          </a:p>
          <a:p>
            <a:r>
              <a:rPr lang="zh-CN" altLang="en-US" dirty="0"/>
              <a:t> </a:t>
            </a:r>
            <a:endParaRPr lang="zh-CN" altLang="en-US" dirty="0"/>
          </a:p>
          <a:p>
            <a:endParaRPr lang="zh-CN" altLang="en-US" dirty="0"/>
          </a:p>
        </p:txBody>
      </p:sp>
      <p:pic>
        <p:nvPicPr>
          <p:cNvPr id="8194" name="Picture 2" descr="https://images0.cnblogs.com/i/497634/201403/15185701027768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11763"/>
            <a:ext cx="5818719" cy="4674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51184"/>
            <a:ext cx="10515600" cy="4351338"/>
          </a:xfrm>
        </p:spPr>
        <p:txBody>
          <a:bodyPr/>
          <a:lstStyle/>
          <a:p>
            <a:r>
              <a:rPr lang="zh-CN" altLang="en-US" b="1" dirty="0"/>
              <a:t>桶排序介绍</a:t>
            </a:r>
            <a:endParaRPr lang="zh-CN" altLang="en-US" b="1" dirty="0"/>
          </a:p>
          <a:p>
            <a:r>
              <a:rPr lang="zh-CN" altLang="en-US" dirty="0"/>
              <a:t>桶排序</a:t>
            </a:r>
            <a:r>
              <a:rPr lang="en-US" altLang="zh-CN" dirty="0"/>
              <a:t>(Bucket Sort)</a:t>
            </a:r>
            <a:r>
              <a:rPr lang="zh-CN" altLang="en-US" dirty="0"/>
              <a:t>的原理很简单，它是将数组分到有限数量的桶子里。</a:t>
            </a:r>
            <a:endParaRPr lang="zh-CN" altLang="en-US" dirty="0"/>
          </a:p>
          <a:p>
            <a:r>
              <a:rPr lang="zh-CN" altLang="en-US" dirty="0"/>
              <a:t>假设待排序的数组</a:t>
            </a:r>
            <a:r>
              <a:rPr lang="en-US" altLang="zh-CN" dirty="0"/>
              <a:t>a</a:t>
            </a:r>
            <a:r>
              <a:rPr lang="zh-CN" altLang="en-US" dirty="0"/>
              <a:t>中共有</a:t>
            </a:r>
            <a:r>
              <a:rPr lang="en-US" altLang="zh-CN" dirty="0"/>
              <a:t>N</a:t>
            </a:r>
            <a:r>
              <a:rPr lang="zh-CN" altLang="en-US" dirty="0"/>
              <a:t>个整数，并且已知数组</a:t>
            </a:r>
            <a:r>
              <a:rPr lang="en-US" altLang="zh-CN" dirty="0"/>
              <a:t>a</a:t>
            </a:r>
            <a:r>
              <a:rPr lang="zh-CN" altLang="en-US" dirty="0"/>
              <a:t>中数据的范围</a:t>
            </a:r>
            <a:r>
              <a:rPr lang="en-US" altLang="zh-CN" dirty="0"/>
              <a:t>[0, MAX)</a:t>
            </a:r>
            <a:r>
              <a:rPr lang="zh-CN" altLang="en-US" dirty="0"/>
              <a:t>。在桶排序时，创建容量为</a:t>
            </a:r>
            <a:r>
              <a:rPr lang="en-US" altLang="zh-CN" dirty="0"/>
              <a:t>MAX</a:t>
            </a:r>
            <a:r>
              <a:rPr lang="zh-CN" altLang="en-US" dirty="0"/>
              <a:t>的桶数组</a:t>
            </a:r>
            <a:r>
              <a:rPr lang="en-US" altLang="zh-CN" dirty="0"/>
              <a:t>r</a:t>
            </a:r>
            <a:r>
              <a:rPr lang="zh-CN" altLang="en-US" dirty="0"/>
              <a:t>，并将桶数组元素都初始化为</a:t>
            </a:r>
            <a:r>
              <a:rPr lang="en-US" altLang="zh-CN" dirty="0"/>
              <a:t>0</a:t>
            </a:r>
            <a:r>
              <a:rPr lang="zh-CN" altLang="en-US" dirty="0"/>
              <a:t>；将容量为</a:t>
            </a:r>
            <a:r>
              <a:rPr lang="en-US" altLang="zh-CN" dirty="0"/>
              <a:t>MAX</a:t>
            </a:r>
            <a:r>
              <a:rPr lang="zh-CN" altLang="en-US" dirty="0"/>
              <a:t>的桶数组中的每一个单元都看作一个</a:t>
            </a:r>
            <a:r>
              <a:rPr lang="en-US" altLang="zh-CN" dirty="0"/>
              <a:t>"</a:t>
            </a:r>
            <a:r>
              <a:rPr lang="zh-CN" altLang="en-US" dirty="0"/>
              <a:t>桶</a:t>
            </a:r>
            <a:r>
              <a:rPr lang="en-US" altLang="zh-CN" dirty="0"/>
              <a:t>"</a:t>
            </a:r>
            <a:r>
              <a:rPr lang="zh-CN" altLang="en-US" dirty="0"/>
              <a:t>。</a:t>
            </a:r>
            <a:br>
              <a:rPr lang="zh-CN" altLang="en-US" dirty="0"/>
            </a:br>
            <a:r>
              <a:rPr lang="zh-CN" altLang="en-US" dirty="0"/>
              <a:t>在排序时，逐个遍历数组</a:t>
            </a:r>
            <a:r>
              <a:rPr lang="en-US" altLang="zh-CN" dirty="0"/>
              <a:t>a</a:t>
            </a:r>
            <a:r>
              <a:rPr lang="zh-CN" altLang="en-US" dirty="0"/>
              <a:t>，将数组</a:t>
            </a:r>
            <a:r>
              <a:rPr lang="en-US" altLang="zh-CN" dirty="0"/>
              <a:t>a</a:t>
            </a:r>
            <a:r>
              <a:rPr lang="zh-CN" altLang="en-US" dirty="0"/>
              <a:t>的值，作为</a:t>
            </a:r>
            <a:r>
              <a:rPr lang="en-US" altLang="zh-CN" dirty="0"/>
              <a:t>"</a:t>
            </a:r>
            <a:r>
              <a:rPr lang="zh-CN" altLang="en-US" dirty="0"/>
              <a:t>桶数组</a:t>
            </a:r>
            <a:r>
              <a:rPr lang="en-US" altLang="zh-CN" dirty="0"/>
              <a:t>r"</a:t>
            </a:r>
            <a:r>
              <a:rPr lang="zh-CN" altLang="en-US" dirty="0"/>
              <a:t>的下标。当</a:t>
            </a:r>
            <a:r>
              <a:rPr lang="en-US" altLang="zh-CN" dirty="0"/>
              <a:t>a</a:t>
            </a:r>
            <a:r>
              <a:rPr lang="zh-CN" altLang="en-US" dirty="0"/>
              <a:t>中数据被读取时，就将桶的值加</a:t>
            </a:r>
            <a:r>
              <a:rPr lang="en-US" altLang="zh-CN" dirty="0"/>
              <a:t>1</a:t>
            </a:r>
            <a:r>
              <a:rPr lang="zh-CN" altLang="en-US" dirty="0"/>
              <a:t>。例如，读取到数组</a:t>
            </a:r>
            <a:r>
              <a:rPr lang="en-US" altLang="zh-CN" dirty="0"/>
              <a:t>a[3]=5</a:t>
            </a:r>
            <a:r>
              <a:rPr lang="zh-CN" altLang="en-US" dirty="0"/>
              <a:t>，则将</a:t>
            </a:r>
            <a:r>
              <a:rPr lang="en-US" altLang="zh-CN" dirty="0"/>
              <a:t>r[5]</a:t>
            </a:r>
            <a:r>
              <a:rPr lang="zh-CN" altLang="en-US" dirty="0"/>
              <a:t>的值</a:t>
            </a:r>
            <a:r>
              <a:rPr lang="en-US" altLang="zh-CN" dirty="0"/>
              <a:t>+1</a:t>
            </a:r>
            <a:r>
              <a:rPr lang="zh-CN" altLang="en-US" dirty="0"/>
              <a:t>。</a:t>
            </a:r>
            <a:endParaRPr lang="zh-CN" altLang="en-US"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365125"/>
            <a:ext cx="6168454" cy="5541153"/>
          </a:xfrm>
        </p:spPr>
      </p:pic>
      <p:sp>
        <p:nvSpPr>
          <p:cNvPr id="6" name="矩形 5"/>
          <p:cNvSpPr/>
          <p:nvPr/>
        </p:nvSpPr>
        <p:spPr>
          <a:xfrm>
            <a:off x="7323435" y="550378"/>
            <a:ext cx="3713584" cy="2585323"/>
          </a:xfrm>
          <a:prstGeom prst="rect">
            <a:avLst/>
          </a:prstGeom>
        </p:spPr>
        <p:txBody>
          <a:bodyPr wrap="square">
            <a:spAutoFit/>
          </a:bodyPr>
          <a:lstStyle/>
          <a:p>
            <a:r>
              <a:rPr lang="en-US" altLang="zh-CN" b="0" i="0" dirty="0" err="1">
                <a:solidFill>
                  <a:srgbClr val="000000"/>
                </a:solidFill>
                <a:effectLst/>
                <a:latin typeface="Verdana" panose="020B0604030504040204" pitchFamily="34" charset="0"/>
              </a:rPr>
              <a:t>bucketSort</a:t>
            </a:r>
            <a:r>
              <a:rPr lang="en-US" altLang="zh-CN" b="0" i="0" dirty="0">
                <a:solidFill>
                  <a:srgbClr val="000000"/>
                </a:solidFill>
                <a:effectLst/>
                <a:latin typeface="Verdana" panose="020B0604030504040204" pitchFamily="34" charset="0"/>
              </a:rPr>
              <a:t>(a, n, max)</a:t>
            </a:r>
            <a:r>
              <a:rPr lang="zh-CN" altLang="en-US" b="0" i="0" dirty="0">
                <a:solidFill>
                  <a:srgbClr val="000000"/>
                </a:solidFill>
                <a:effectLst/>
                <a:latin typeface="Verdana" panose="020B0604030504040204" pitchFamily="34" charset="0"/>
              </a:rPr>
              <a:t>是作用是对数组</a:t>
            </a:r>
            <a:r>
              <a:rPr lang="en-US" altLang="zh-CN" b="0" i="0" dirty="0">
                <a:solidFill>
                  <a:srgbClr val="000000"/>
                </a:solidFill>
                <a:effectLst/>
                <a:latin typeface="Verdana" panose="020B0604030504040204" pitchFamily="34" charset="0"/>
              </a:rPr>
              <a:t>a</a:t>
            </a:r>
            <a:r>
              <a:rPr lang="zh-CN" altLang="en-US" b="0" i="0" dirty="0">
                <a:solidFill>
                  <a:srgbClr val="000000"/>
                </a:solidFill>
                <a:effectLst/>
                <a:latin typeface="Verdana" panose="020B0604030504040204" pitchFamily="34" charset="0"/>
              </a:rPr>
              <a:t>进行桶排序，</a:t>
            </a:r>
            <a:r>
              <a:rPr lang="en-US" altLang="zh-CN" b="0" i="0" dirty="0">
                <a:solidFill>
                  <a:srgbClr val="000000"/>
                </a:solidFill>
                <a:effectLst/>
                <a:latin typeface="Verdana" panose="020B0604030504040204" pitchFamily="34" charset="0"/>
              </a:rPr>
              <a:t>n</a:t>
            </a:r>
            <a:r>
              <a:rPr lang="zh-CN" altLang="en-US" b="0" i="0" dirty="0">
                <a:solidFill>
                  <a:srgbClr val="000000"/>
                </a:solidFill>
                <a:effectLst/>
                <a:latin typeface="Verdana" panose="020B0604030504040204" pitchFamily="34" charset="0"/>
              </a:rPr>
              <a:t>是数组</a:t>
            </a:r>
            <a:r>
              <a:rPr lang="en-US" altLang="zh-CN" b="0" i="0" dirty="0">
                <a:solidFill>
                  <a:srgbClr val="000000"/>
                </a:solidFill>
                <a:effectLst/>
                <a:latin typeface="Verdana" panose="020B0604030504040204" pitchFamily="34" charset="0"/>
              </a:rPr>
              <a:t>a</a:t>
            </a:r>
            <a:r>
              <a:rPr lang="zh-CN" altLang="en-US" b="0" i="0" dirty="0">
                <a:solidFill>
                  <a:srgbClr val="000000"/>
                </a:solidFill>
                <a:effectLst/>
                <a:latin typeface="Verdana" panose="020B0604030504040204" pitchFamily="34" charset="0"/>
              </a:rPr>
              <a:t>的长度，</a:t>
            </a:r>
            <a:r>
              <a:rPr lang="en-US" altLang="zh-CN" b="0" i="0" dirty="0">
                <a:solidFill>
                  <a:srgbClr val="000000"/>
                </a:solidFill>
                <a:effectLst/>
                <a:latin typeface="Verdana" panose="020B0604030504040204" pitchFamily="34" charset="0"/>
              </a:rPr>
              <a:t>max</a:t>
            </a:r>
            <a:r>
              <a:rPr lang="zh-CN" altLang="en-US" b="0" i="0" dirty="0">
                <a:solidFill>
                  <a:srgbClr val="000000"/>
                </a:solidFill>
                <a:effectLst/>
                <a:latin typeface="Verdana" panose="020B0604030504040204" pitchFamily="34" charset="0"/>
              </a:rPr>
              <a:t>是数组中最大元素所属的范围</a:t>
            </a:r>
            <a:r>
              <a:rPr lang="en-US" altLang="zh-CN" b="0" i="0" dirty="0">
                <a:solidFill>
                  <a:srgbClr val="000000"/>
                </a:solidFill>
                <a:effectLst/>
                <a:latin typeface="Verdana" panose="020B0604030504040204" pitchFamily="34" charset="0"/>
              </a:rPr>
              <a:t>[0,max)</a:t>
            </a:r>
            <a:r>
              <a:rPr lang="zh-CN" altLang="en-US" b="0" i="0" dirty="0">
                <a:solidFill>
                  <a:srgbClr val="000000"/>
                </a:solidFill>
                <a:effectLst/>
                <a:latin typeface="Verdana" panose="020B0604030504040204" pitchFamily="34" charset="0"/>
              </a:rPr>
              <a:t>。</a:t>
            </a:r>
            <a:br>
              <a:rPr lang="zh-CN" altLang="en-US" b="0" i="0" dirty="0">
                <a:solidFill>
                  <a:srgbClr val="000000"/>
                </a:solidFill>
                <a:effectLst/>
                <a:latin typeface="Verdana" panose="020B0604030504040204" pitchFamily="34" charset="0"/>
              </a:rPr>
            </a:br>
            <a:endParaRPr lang="zh-CN" altLang="en-US" b="0" i="0" dirty="0">
              <a:solidFill>
                <a:srgbClr val="000066"/>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假设</a:t>
            </a:r>
            <a:r>
              <a:rPr lang="en-US" altLang="zh-CN" b="0" i="0" dirty="0">
                <a:solidFill>
                  <a:srgbClr val="000000"/>
                </a:solidFill>
                <a:effectLst/>
                <a:latin typeface="Verdana" panose="020B0604030504040204" pitchFamily="34" charset="0"/>
              </a:rPr>
              <a:t>a={8,2,3,4,3,6,6,3,9}, max=10</a:t>
            </a:r>
            <a:r>
              <a:rPr lang="zh-CN" altLang="en-US" b="0" i="0" dirty="0">
                <a:solidFill>
                  <a:srgbClr val="000000"/>
                </a:solidFill>
                <a:effectLst/>
                <a:latin typeface="Verdana" panose="020B0604030504040204" pitchFamily="34" charset="0"/>
              </a:rPr>
              <a:t>。此时，将数组</a:t>
            </a:r>
            <a:r>
              <a:rPr lang="en-US" altLang="zh-CN" b="0" i="0" dirty="0">
                <a:solidFill>
                  <a:srgbClr val="000000"/>
                </a:solidFill>
                <a:effectLst/>
                <a:latin typeface="Verdana" panose="020B0604030504040204" pitchFamily="34" charset="0"/>
              </a:rPr>
              <a:t>a</a:t>
            </a:r>
            <a:r>
              <a:rPr lang="zh-CN" altLang="en-US" b="0" i="0" dirty="0">
                <a:solidFill>
                  <a:srgbClr val="000000"/>
                </a:solidFill>
                <a:effectLst/>
                <a:latin typeface="Verdana" panose="020B0604030504040204" pitchFamily="34" charset="0"/>
              </a:rPr>
              <a:t>的所有数据都放到需要为</a:t>
            </a:r>
            <a:r>
              <a:rPr lang="en-US" altLang="zh-CN" b="0" i="0" dirty="0">
                <a:solidFill>
                  <a:srgbClr val="000000"/>
                </a:solidFill>
                <a:effectLst/>
                <a:latin typeface="Verdana" panose="020B0604030504040204" pitchFamily="34" charset="0"/>
              </a:rPr>
              <a:t>0-9</a:t>
            </a:r>
            <a:r>
              <a:rPr lang="zh-CN" altLang="en-US" b="0" i="0" dirty="0">
                <a:solidFill>
                  <a:srgbClr val="000000"/>
                </a:solidFill>
                <a:effectLst/>
                <a:latin typeface="Verdana" panose="020B0604030504040204" pitchFamily="34" charset="0"/>
              </a:rPr>
              <a:t>的桶中。如下图：</a:t>
            </a:r>
            <a:endParaRPr lang="zh-CN" altLang="en-US" b="0" i="0" dirty="0">
              <a:solidFill>
                <a:srgbClr val="000066"/>
              </a:solidFill>
              <a:effectLst/>
              <a:latin typeface="Verdan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0.cnblogs.com/i/497634/201403/152240225909832.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47975" y="365125"/>
            <a:ext cx="649605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592424" y="5205223"/>
            <a:ext cx="9007151" cy="646331"/>
          </a:xfrm>
          <a:prstGeom prst="rect">
            <a:avLst/>
          </a:prstGeom>
        </p:spPr>
        <p:txBody>
          <a:bodyPr wrap="square">
            <a:spAutoFit/>
          </a:bodyPr>
          <a:lstStyle/>
          <a:p>
            <a:r>
              <a:rPr lang="zh-CN" altLang="en-US" b="0" i="0" dirty="0">
                <a:solidFill>
                  <a:srgbClr val="000000"/>
                </a:solidFill>
                <a:effectLst/>
                <a:latin typeface="Verdana" panose="020B0604030504040204" pitchFamily="34" charset="0"/>
              </a:rPr>
              <a:t>在将数据放到桶中之后，再通过一定的算法，将桶中的数据提出出来并转换成有序数组。就得到我们想要的结果了。</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基数排序介绍</a:t>
            </a:r>
            <a:endParaRPr lang="zh-CN" altLang="en-US" b="1" dirty="0"/>
          </a:p>
          <a:p>
            <a:r>
              <a:rPr lang="zh-CN" altLang="en-US" dirty="0"/>
              <a:t>基数排序</a:t>
            </a:r>
            <a:r>
              <a:rPr lang="en-US" altLang="zh-CN" dirty="0"/>
              <a:t>(Radix Sort)</a:t>
            </a:r>
            <a:r>
              <a:rPr lang="zh-CN" altLang="en-US" dirty="0"/>
              <a:t>是</a:t>
            </a:r>
            <a:r>
              <a:rPr lang="zh-CN" altLang="en-US" b="1" dirty="0"/>
              <a:t>桶排序</a:t>
            </a:r>
            <a:r>
              <a:rPr lang="zh-CN" altLang="en-US" dirty="0"/>
              <a:t>的扩展，它的基本思想是：将整数按位数切割成不同的数字，然后按每个位数分别比较。</a:t>
            </a:r>
            <a:br>
              <a:rPr lang="zh-CN" altLang="en-US" dirty="0"/>
            </a:br>
            <a:r>
              <a:rPr lang="zh-CN" altLang="en-US" dirty="0"/>
              <a:t>具体做法是：将所有待比较数值统一为同样的数位长度，数位较短的数前面补零。然后，从最低位开始，依次进行一次排序。这样从最低位排序一直到最高位排序完成以后</a:t>
            </a:r>
            <a:r>
              <a:rPr lang="en-US" altLang="zh-CN" dirty="0"/>
              <a:t>, </a:t>
            </a:r>
            <a:r>
              <a:rPr lang="zh-CN" altLang="en-US" dirty="0"/>
              <a:t>数列就变成一个有序序列。</a:t>
            </a:r>
            <a:endParaRPr lang="zh-CN" altLang="en-US"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92768"/>
            <a:ext cx="10515600" cy="4351338"/>
          </a:xfrm>
        </p:spPr>
        <p:txBody>
          <a:bodyPr/>
          <a:lstStyle/>
          <a:p>
            <a:r>
              <a:rPr lang="zh-CN" altLang="en-US" b="1" dirty="0"/>
              <a:t>基数排序图文说明</a:t>
            </a:r>
            <a:endParaRPr lang="zh-CN" altLang="en-US" dirty="0"/>
          </a:p>
          <a:p>
            <a:r>
              <a:rPr lang="zh-CN" altLang="en-US" dirty="0"/>
              <a:t>通过基数排序对数组</a:t>
            </a:r>
            <a:r>
              <a:rPr lang="en-US" altLang="zh-CN" dirty="0"/>
              <a:t>{53, 3, 542, 748, 14, 214, 154, 63, 616}</a:t>
            </a:r>
            <a:r>
              <a:rPr lang="zh-CN" altLang="en-US" dirty="0"/>
              <a:t>，它的示意图如下：</a:t>
            </a:r>
            <a:endParaRPr lang="zh-CN" altLang="en-US" dirty="0"/>
          </a:p>
          <a:p>
            <a:endParaRPr lang="zh-CN" altLang="en-US" dirty="0"/>
          </a:p>
        </p:txBody>
      </p:sp>
      <p:pic>
        <p:nvPicPr>
          <p:cNvPr id="1028" name="Picture 4" descr="https://images0.cnblogs.com/i/497634/201403/16183717636526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1404" y="1794592"/>
            <a:ext cx="9629192" cy="4870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520065"/>
            <a:ext cx="6478270" cy="454914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790" y="-734060"/>
            <a:ext cx="7000240" cy="857377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40" y="3239135"/>
            <a:ext cx="10356850" cy="37242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95201"/>
            <a:ext cx="10515600" cy="4351338"/>
          </a:xfrm>
        </p:spPr>
        <p:txBody>
          <a:bodyPr/>
          <a:lstStyle/>
          <a:p>
            <a:r>
              <a:rPr lang="en-US" altLang="zh-CN" dirty="0" err="1"/>
              <a:t>radix_sort</a:t>
            </a:r>
            <a:r>
              <a:rPr lang="en-US" altLang="zh-CN" dirty="0"/>
              <a:t>(a, n)</a:t>
            </a:r>
            <a:r>
              <a:rPr lang="zh-CN" altLang="en-US" dirty="0"/>
              <a:t>的作用是对数组</a:t>
            </a:r>
            <a:r>
              <a:rPr lang="en-US" altLang="zh-CN" dirty="0"/>
              <a:t>a</a:t>
            </a:r>
            <a:r>
              <a:rPr lang="zh-CN" altLang="en-US" dirty="0"/>
              <a:t>进行排序。</a:t>
            </a:r>
            <a:br>
              <a:rPr lang="zh-CN" altLang="en-US" dirty="0"/>
            </a:br>
            <a:r>
              <a:rPr lang="en-US" altLang="zh-CN" dirty="0"/>
              <a:t>1. </a:t>
            </a:r>
            <a:r>
              <a:rPr lang="zh-CN" altLang="en-US" dirty="0"/>
              <a:t>首先通过</a:t>
            </a:r>
            <a:r>
              <a:rPr lang="en-US" altLang="zh-CN" dirty="0" err="1"/>
              <a:t>get_max</a:t>
            </a:r>
            <a:r>
              <a:rPr lang="en-US" altLang="zh-CN" dirty="0"/>
              <a:t>(a)</a:t>
            </a:r>
            <a:r>
              <a:rPr lang="zh-CN" altLang="en-US" dirty="0"/>
              <a:t>获取数组</a:t>
            </a:r>
            <a:r>
              <a:rPr lang="en-US" altLang="zh-CN" dirty="0"/>
              <a:t>a</a:t>
            </a:r>
            <a:r>
              <a:rPr lang="zh-CN" altLang="en-US" dirty="0"/>
              <a:t>中的最大值。获取最大值的目的是计算出数组</a:t>
            </a:r>
            <a:r>
              <a:rPr lang="en-US" altLang="zh-CN" dirty="0"/>
              <a:t>a</a:t>
            </a:r>
            <a:r>
              <a:rPr lang="zh-CN" altLang="en-US" dirty="0"/>
              <a:t>的最大指数。</a:t>
            </a:r>
            <a:endParaRPr lang="zh-CN" altLang="en-US" dirty="0"/>
          </a:p>
          <a:p>
            <a:r>
              <a:rPr lang="en-US" altLang="zh-CN" dirty="0"/>
              <a:t>2. </a:t>
            </a:r>
            <a:r>
              <a:rPr lang="zh-CN" altLang="en-US" dirty="0"/>
              <a:t>获取到数组</a:t>
            </a:r>
            <a:r>
              <a:rPr lang="en-US" altLang="zh-CN" dirty="0"/>
              <a:t>a</a:t>
            </a:r>
            <a:r>
              <a:rPr lang="zh-CN" altLang="en-US" dirty="0"/>
              <a:t>中的最大指数之后，再从指数</a:t>
            </a:r>
            <a:r>
              <a:rPr lang="en-US" altLang="zh-CN" dirty="0"/>
              <a:t>1</a:t>
            </a:r>
            <a:r>
              <a:rPr lang="zh-CN" altLang="en-US" dirty="0"/>
              <a:t>开始，根据位数对数组</a:t>
            </a:r>
            <a:r>
              <a:rPr lang="en-US" altLang="zh-CN" dirty="0"/>
              <a:t>a</a:t>
            </a:r>
            <a:r>
              <a:rPr lang="zh-CN" altLang="en-US" dirty="0"/>
              <a:t>中的元素进行排序。排序的时候采用了桶排序。</a:t>
            </a:r>
            <a:endParaRPr lang="zh-CN" altLang="en-US" dirty="0"/>
          </a:p>
          <a:p>
            <a:r>
              <a:rPr lang="en-US" altLang="zh-CN" dirty="0"/>
              <a:t>3. </a:t>
            </a:r>
            <a:r>
              <a:rPr lang="en-US" altLang="zh-CN" dirty="0" err="1"/>
              <a:t>count_sort</a:t>
            </a:r>
            <a:r>
              <a:rPr lang="en-US" altLang="zh-CN" dirty="0"/>
              <a:t>(a, n, exp)</a:t>
            </a:r>
            <a:r>
              <a:rPr lang="zh-CN" altLang="en-US" dirty="0"/>
              <a:t>的作用是对数组</a:t>
            </a:r>
            <a:r>
              <a:rPr lang="en-US" altLang="zh-CN" dirty="0"/>
              <a:t>a</a:t>
            </a:r>
            <a:r>
              <a:rPr lang="zh-CN" altLang="en-US" dirty="0"/>
              <a:t>按照指数</a:t>
            </a:r>
            <a:r>
              <a:rPr lang="en-US" altLang="zh-CN" dirty="0"/>
              <a:t>exp</a:t>
            </a:r>
            <a:r>
              <a:rPr lang="zh-CN" altLang="en-US" dirty="0"/>
              <a:t>进行排序。</a:t>
            </a:r>
            <a:br>
              <a:rPr lang="zh-CN" altLang="en-US" dirty="0"/>
            </a:b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21567"/>
            <a:ext cx="10515600" cy="4351338"/>
          </a:xfrm>
        </p:spPr>
        <p:txBody>
          <a:bodyPr/>
          <a:lstStyle/>
          <a:p>
            <a:r>
              <a:rPr lang="zh-CN" altLang="en-US" dirty="0"/>
              <a:t>在一般情况下，</a:t>
            </a:r>
            <a:r>
              <a:rPr lang="en-US" altLang="zh-CN" b="1" dirty="0"/>
              <a:t>tag</a:t>
            </a:r>
            <a:r>
              <a:rPr lang="zh-CN" altLang="en-US" b="1" dirty="0"/>
              <a:t>、</a:t>
            </a:r>
            <a:r>
              <a:rPr lang="en-US" altLang="zh-CN" b="1" dirty="0"/>
              <a:t>member-list</a:t>
            </a:r>
            <a:r>
              <a:rPr lang="zh-CN" altLang="en-US" b="1" dirty="0"/>
              <a:t>、</a:t>
            </a:r>
            <a:r>
              <a:rPr lang="en-US" altLang="zh-CN" b="1" dirty="0"/>
              <a:t>variable-list</a:t>
            </a:r>
            <a:r>
              <a:rPr lang="en-US" altLang="zh-CN" dirty="0"/>
              <a:t> </a:t>
            </a:r>
            <a:r>
              <a:rPr lang="zh-CN" altLang="en-US" dirty="0"/>
              <a:t>这 </a:t>
            </a:r>
            <a:r>
              <a:rPr lang="en-US" altLang="zh-CN" dirty="0"/>
              <a:t>3 </a:t>
            </a:r>
            <a:r>
              <a:rPr lang="zh-CN" altLang="en-US" dirty="0"/>
              <a:t>部分至少要出现 </a:t>
            </a:r>
            <a:r>
              <a:rPr lang="en-US" altLang="zh-CN" dirty="0"/>
              <a:t>2 </a:t>
            </a:r>
            <a:r>
              <a:rPr lang="zh-CN" altLang="en-US" dirty="0"/>
              <a:t>个。以下为实例：</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0987" y="206577"/>
            <a:ext cx="2942857" cy="172486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388711"/>
            <a:ext cx="10515600" cy="4351338"/>
          </a:xfrm>
        </p:spPr>
        <p:txBody>
          <a:bodyPr/>
          <a:lstStyle/>
          <a:p>
            <a:r>
              <a:rPr lang="zh-CN" altLang="en-US" dirty="0"/>
              <a:t>下面简单介绍一下对数组</a:t>
            </a:r>
            <a:r>
              <a:rPr lang="en-US" altLang="zh-CN" dirty="0"/>
              <a:t>{53, 3, 542, 748, 14, 214, 154, 63, 616}</a:t>
            </a:r>
            <a:r>
              <a:rPr lang="zh-CN" altLang="en-US" dirty="0"/>
              <a:t>按个位数进行排序的流程。</a:t>
            </a:r>
            <a:br>
              <a:rPr lang="zh-CN" altLang="en-US" dirty="0"/>
            </a:br>
            <a:r>
              <a:rPr lang="en-US" altLang="zh-CN" dirty="0"/>
              <a:t>(01) </a:t>
            </a:r>
            <a:r>
              <a:rPr lang="zh-CN" altLang="en-US" dirty="0"/>
              <a:t>个位的数值范围是</a:t>
            </a:r>
            <a:r>
              <a:rPr lang="en-US" altLang="zh-CN" dirty="0"/>
              <a:t>[0,10)</a:t>
            </a:r>
            <a:r>
              <a:rPr lang="zh-CN" altLang="en-US" dirty="0"/>
              <a:t>。因此，参见桶数组</a:t>
            </a:r>
            <a:r>
              <a:rPr lang="en-US" altLang="zh-CN" dirty="0"/>
              <a:t>buckets[]</a:t>
            </a:r>
            <a:r>
              <a:rPr lang="zh-CN" altLang="en-US" dirty="0"/>
              <a:t>，将数组按照个位数值添加到桶中。</a:t>
            </a:r>
            <a:endParaRPr lang="zh-CN" altLang="en-US" dirty="0"/>
          </a:p>
          <a:p>
            <a:endParaRPr lang="zh-CN" altLang="en-US" dirty="0"/>
          </a:p>
        </p:txBody>
      </p:sp>
      <p:pic>
        <p:nvPicPr>
          <p:cNvPr id="2050" name="Picture 2" descr="https://images0.cnblogs.com/i/497634/201403/16183951355253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8836" y="2124465"/>
            <a:ext cx="7934325" cy="451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8082"/>
            <a:ext cx="10515600" cy="4351338"/>
          </a:xfrm>
        </p:spPr>
        <p:txBody>
          <a:bodyPr/>
          <a:lstStyle/>
          <a:p>
            <a:r>
              <a:rPr lang="en-US" altLang="zh-CN" dirty="0"/>
              <a:t>(02) </a:t>
            </a:r>
            <a:r>
              <a:rPr lang="zh-CN" altLang="en-US" dirty="0"/>
              <a:t>接着是根据桶数组</a:t>
            </a:r>
            <a:r>
              <a:rPr lang="en-US" altLang="zh-CN" dirty="0"/>
              <a:t>buckets[]</a:t>
            </a:r>
            <a:r>
              <a:rPr lang="zh-CN" altLang="en-US" dirty="0"/>
              <a:t>来进行排序。假设将排序后的数组存在</a:t>
            </a:r>
            <a:r>
              <a:rPr lang="en-US" altLang="zh-CN" dirty="0"/>
              <a:t>output[]</a:t>
            </a:r>
            <a:r>
              <a:rPr lang="zh-CN" altLang="en-US" dirty="0"/>
              <a:t>中；找出</a:t>
            </a:r>
            <a:r>
              <a:rPr lang="en-US" altLang="zh-CN" dirty="0"/>
              <a:t>output[]</a:t>
            </a:r>
            <a:r>
              <a:rPr lang="zh-CN" altLang="en-US" dirty="0"/>
              <a:t>和</a:t>
            </a:r>
            <a:r>
              <a:rPr lang="en-US" altLang="zh-CN" dirty="0"/>
              <a:t>buckets[]</a:t>
            </a:r>
            <a:r>
              <a:rPr lang="zh-CN" altLang="en-US" dirty="0"/>
              <a:t>之间的联系就可以对数据进行排序了。</a:t>
            </a:r>
            <a:endParaRPr lang="zh-CN" altLang="en-US" dirty="0"/>
          </a:p>
        </p:txBody>
      </p:sp>
      <p:pic>
        <p:nvPicPr>
          <p:cNvPr id="3076" name="Picture 4" descr="https://images0.cnblogs.com/i/497634/201403/16184040668577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9472" y="1747229"/>
            <a:ext cx="7934325" cy="4695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8983" y="76619"/>
            <a:ext cx="8076190" cy="6704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5404"/>
            <a:ext cx="10515600" cy="4351338"/>
          </a:xfrm>
        </p:spPr>
        <p:txBody>
          <a:bodyPr/>
          <a:lstStyle/>
          <a:p>
            <a:pPr latinLnBrk="1"/>
            <a:r>
              <a:rPr lang="zh-CN" altLang="en-US" dirty="0"/>
              <a:t>在上面的声明中，第一个和第二声明被编译器当作两个完全不同的类型，即使他们的成员列表是一样的，如果令 </a:t>
            </a:r>
            <a:r>
              <a:rPr lang="en-US" altLang="zh-CN" dirty="0"/>
              <a:t>t3=&amp;s1</a:t>
            </a:r>
            <a:r>
              <a:rPr lang="zh-CN" altLang="en-US" dirty="0"/>
              <a:t>，则是非法的。</a:t>
            </a:r>
            <a:endParaRPr lang="zh-CN" altLang="en-US" dirty="0"/>
          </a:p>
          <a:p>
            <a:pPr latinLnBrk="1"/>
            <a:r>
              <a:rPr lang="zh-CN" altLang="en-US" dirty="0"/>
              <a:t>结构体的成员可以包含其他结构体，也可以包含指向自己结构体类型的指针，而通常这种指针的应用是为了实现一些更高级的数据结构如链表和树等。</a:t>
            </a:r>
            <a:endParaRPr lang="zh-CN" altLang="en-US"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03" y="3141980"/>
            <a:ext cx="4847619" cy="3009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4735"/>
            <a:ext cx="10515600" cy="4351338"/>
          </a:xfrm>
        </p:spPr>
        <p:txBody>
          <a:bodyPr/>
          <a:lstStyle/>
          <a:p>
            <a:r>
              <a:rPr lang="zh-CN" altLang="en-US" b="1" dirty="0"/>
              <a:t>结构体变量的初始化</a:t>
            </a:r>
            <a:endParaRPr lang="zh-CN" altLang="en-US" b="1" dirty="0"/>
          </a:p>
          <a:p>
            <a:pPr latinLnBrk="1"/>
            <a:r>
              <a:rPr lang="zh-CN" altLang="en-US" dirty="0"/>
              <a:t>和其它类型变量一样，对结构体变量可以在定义时指定初始值。</a:t>
            </a:r>
            <a:endParaRPr lang="en-US" altLang="zh-CN" dirty="0"/>
          </a:p>
          <a:p>
            <a:pPr latinLnBrk="1"/>
            <a:endParaRPr lang="en-US" altLang="zh-CN" dirty="0"/>
          </a:p>
          <a:p>
            <a:pPr latinLnBrk="1"/>
            <a:endParaRPr lang="en-US" altLang="zh-CN" dirty="0"/>
          </a:p>
          <a:p>
            <a:pPr latinLnBrk="1"/>
            <a:endParaRPr lang="en-US" altLang="zh-CN" dirty="0"/>
          </a:p>
          <a:p>
            <a:pPr latinLnBrk="1"/>
            <a:endParaRPr lang="en-US" altLang="zh-CN" dirty="0"/>
          </a:p>
          <a:p>
            <a:pPr latinLnBrk="1"/>
            <a:endParaRPr lang="en-US" altLang="zh-CN" dirty="0"/>
          </a:p>
          <a:p>
            <a:pPr latinLnBrk="1"/>
            <a:endParaRPr lang="en-US" altLang="zh-CN" dirty="0"/>
          </a:p>
          <a:p>
            <a:pPr latinLnBrk="1"/>
            <a:endParaRPr lang="en-US" altLang="zh-CN" dirty="0"/>
          </a:p>
          <a:p>
            <a:pPr latinLnBrk="1"/>
            <a:endParaRPr lang="en-US" altLang="zh-CN" dirty="0"/>
          </a:p>
          <a:p>
            <a:pPr marL="0" indent="0" latinLnBrk="1">
              <a:buNone/>
            </a:pPr>
            <a:endParaRPr lang="zh-CN" altLang="en-US"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388529"/>
            <a:ext cx="9657143" cy="33904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924667"/>
            <a:ext cx="3952381" cy="19333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5404"/>
            <a:ext cx="10515600" cy="4351338"/>
          </a:xfrm>
        </p:spPr>
        <p:txBody>
          <a:bodyPr/>
          <a:lstStyle/>
          <a:p>
            <a:r>
              <a:rPr lang="zh-CN" altLang="en-US" b="1" dirty="0"/>
              <a:t>访问结构成员</a:t>
            </a:r>
            <a:endParaRPr lang="zh-CN" altLang="en-US" b="1" dirty="0"/>
          </a:p>
          <a:p>
            <a:pPr latinLnBrk="1"/>
            <a:r>
              <a:rPr lang="zh-CN" altLang="en-US" dirty="0"/>
              <a:t>为了访问结构的成员，我们使用</a:t>
            </a:r>
            <a:r>
              <a:rPr lang="zh-CN" altLang="en-US" b="1" dirty="0"/>
              <a:t>成员访问运算符（</a:t>
            </a:r>
            <a:r>
              <a:rPr lang="en-US" altLang="zh-CN" b="1" dirty="0"/>
              <a:t>.</a:t>
            </a:r>
            <a:r>
              <a:rPr lang="zh-CN" altLang="en-US" b="1" dirty="0"/>
              <a:t>）</a:t>
            </a:r>
            <a:r>
              <a:rPr lang="zh-CN" altLang="en-US" dirty="0"/>
              <a:t>。成员访问运算符是结构变量名称和我们要访问的结构成员之间的一个句号。您可以使用 </a:t>
            </a:r>
            <a:r>
              <a:rPr lang="en-US" altLang="zh-CN" b="1" dirty="0"/>
              <a:t>struct</a:t>
            </a:r>
            <a:r>
              <a:rPr lang="zh-CN" altLang="en-US" dirty="0"/>
              <a:t> 关键字来定义结构类型的变量。下面的实例演示了结构的用法：</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0"/>
            <a:ext cx="8048625" cy="8951595"/>
          </a:xfr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5260</Words>
  <Application>WPS Presentation</Application>
  <PresentationFormat>宽屏</PresentationFormat>
  <Paragraphs>205</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宋体</vt:lpstr>
      <vt:lpstr>Wingdings</vt:lpstr>
      <vt:lpstr>等线 Light</vt:lpstr>
      <vt:lpstr>等线</vt:lpstr>
      <vt:lpstr>微软雅黑</vt:lpstr>
      <vt:lpstr>Arial Unicode MS</vt:lpstr>
      <vt:lpstr>Calibri</vt:lpstr>
      <vt:lpstr>Verdana</vt:lpstr>
      <vt:lpstr>Office 主题​​</vt:lpstr>
      <vt:lpstr>结构体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时间复杂度</vt:lpstr>
      <vt:lpstr>PowerPoint 演示文稿</vt:lpstr>
      <vt:lpstr>PowerPoint 演示文稿</vt:lpstr>
      <vt:lpstr>PowerPoint 演示文稿</vt:lpstr>
      <vt:lpstr>PowerPoint 演示文稿</vt:lpstr>
      <vt:lpstr>PowerPoint 演示文稿</vt:lpstr>
      <vt:lpstr>分治法（Divide and Conquer）</vt:lpstr>
      <vt:lpstr>PowerPoint 演示文稿</vt:lpstr>
      <vt:lpstr>PowerPoint 演示文稿</vt:lpstr>
      <vt:lpstr>PowerPoint 演示文稿</vt:lpstr>
      <vt:lpstr>     </vt:lpstr>
      <vt:lpstr>PowerPoint 演示文稿</vt:lpstr>
      <vt:lpstr>PowerPoint 演示文稿</vt:lpstr>
      <vt:lpstr>归并排序(从上往下)代码</vt:lpstr>
      <vt:lpstr>PowerPoint 演示文稿</vt:lpstr>
      <vt:lpstr>PowerPoint 演示文稿</vt:lpstr>
      <vt:lpstr>PowerPoint 演示文稿</vt:lpstr>
      <vt:lpstr>从下往上的归并排序的思想正好与"从下往上的归并排序"相反。如下图：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结构体 指针 </dc:title>
  <dc:creator>Bishop Peter</dc:creator>
  <cp:lastModifiedBy>asus</cp:lastModifiedBy>
  <cp:revision>27</cp:revision>
  <dcterms:created xsi:type="dcterms:W3CDTF">2018-11-14T14:38:00Z</dcterms:created>
  <dcterms:modified xsi:type="dcterms:W3CDTF">2022-04-20T07:20:02Z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1033-11.2.0.10308</vt:lpwstr>
  </property>
  <property fmtid="{D5CDD505-2E9C-101B-9397-08002B2CF9AE}" pid="3" name="ICV">
    <vt:lpwstr>F1842529E716440EB61562E37D874BEA</vt:lpwstr>
  </property>
</Properties>
</file>