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2"/>
  </p:notesMasterIdLst>
  <p:handoutMasterIdLst>
    <p:handoutMasterId r:id="rId43"/>
  </p:handoutMasterIdLst>
  <p:sldIdLst>
    <p:sldId id="356" r:id="rId7"/>
    <p:sldId id="369" r:id="rId8"/>
    <p:sldId id="370" r:id="rId9"/>
    <p:sldId id="397" r:id="rId10"/>
    <p:sldId id="398" r:id="rId11"/>
    <p:sldId id="413" r:id="rId12"/>
    <p:sldId id="412" r:id="rId13"/>
    <p:sldId id="404" r:id="rId14"/>
    <p:sldId id="396" r:id="rId15"/>
    <p:sldId id="411" r:id="rId16"/>
    <p:sldId id="403" r:id="rId17"/>
    <p:sldId id="406" r:id="rId18"/>
    <p:sldId id="392" r:id="rId19"/>
    <p:sldId id="401" r:id="rId20"/>
    <p:sldId id="402" r:id="rId21"/>
    <p:sldId id="407" r:id="rId22"/>
    <p:sldId id="408" r:id="rId23"/>
    <p:sldId id="409" r:id="rId24"/>
    <p:sldId id="410" r:id="rId25"/>
    <p:sldId id="371" r:id="rId26"/>
    <p:sldId id="372" r:id="rId27"/>
    <p:sldId id="373" r:id="rId28"/>
    <p:sldId id="394" r:id="rId29"/>
    <p:sldId id="375" r:id="rId30"/>
    <p:sldId id="376" r:id="rId31"/>
    <p:sldId id="393" r:id="rId32"/>
    <p:sldId id="391" r:id="rId33"/>
    <p:sldId id="390" r:id="rId34"/>
    <p:sldId id="378" r:id="rId35"/>
    <p:sldId id="377" r:id="rId36"/>
    <p:sldId id="389" r:id="rId37"/>
    <p:sldId id="379" r:id="rId38"/>
    <p:sldId id="395" r:id="rId39"/>
    <p:sldId id="380" r:id="rId40"/>
    <p:sldId id="381" r:id="rId4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p:scale>
          <a:sx n="86" d="100"/>
          <a:sy n="86" d="100"/>
        </p:scale>
        <p:origin x="1526" y="4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07/07/2019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07/07/2019</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zh-CN" b="1" dirty="0"/>
              <a:t>Indirect Visual Odometry with Optical Flow</a:t>
            </a:r>
            <a:endParaRPr lang="de-DE" dirty="0"/>
          </a:p>
        </p:txBody>
      </p:sp>
      <p:sp>
        <p:nvSpPr>
          <p:cNvPr id="3" name="Inhaltsplatzhalter 2"/>
          <p:cNvSpPr>
            <a:spLocks noGrp="1"/>
          </p:cNvSpPr>
          <p:nvPr>
            <p:ph idx="10"/>
          </p:nvPr>
        </p:nvSpPr>
        <p:spPr/>
        <p:txBody>
          <a:bodyPr/>
          <a:lstStyle/>
          <a:p>
            <a:r>
              <a:rPr lang="de-DE" dirty="0" err="1"/>
              <a:t>Chenguang</a:t>
            </a:r>
            <a:r>
              <a:rPr lang="de-DE" dirty="0"/>
              <a:t> Huang, Andong Tan</a:t>
            </a:r>
          </a:p>
          <a:p>
            <a:r>
              <a:rPr lang="de-DE" dirty="0"/>
              <a:t>München, 26. </a:t>
            </a:r>
            <a:r>
              <a:rPr lang="de-DE" dirty="0" err="1"/>
              <a:t>July</a:t>
            </a:r>
            <a:r>
              <a:rPr lang="de-DE" dirty="0"/>
              <a:t> 2019</a:t>
            </a:r>
          </a:p>
          <a:p>
            <a:endParaRPr lang="de-DE" dirty="0"/>
          </a:p>
          <a:p>
            <a:endParaRPr lang="de-DE" dirty="0"/>
          </a:p>
          <a:p>
            <a:r>
              <a:rPr lang="zh-CN" altLang="en-US" dirty="0"/>
              <a:t>弄个全局变量 </a:t>
            </a:r>
            <a:endParaRPr lang="en-US" altLang="zh-CN" dirty="0"/>
          </a:p>
          <a:p>
            <a:r>
              <a:rPr lang="zh-CN" altLang="en-US" dirty="0"/>
              <a:t>全部打印出来</a:t>
            </a:r>
            <a:endParaRPr lang="en-US" altLang="zh-CN" dirty="0"/>
          </a:p>
          <a:p>
            <a:r>
              <a:rPr lang="zh-CN" altLang="en-US" dirty="0"/>
              <a:t>直接运行，</a:t>
            </a:r>
            <a:endParaRPr lang="en-US" altLang="zh-CN" dirty="0"/>
          </a:p>
          <a:p>
            <a:r>
              <a:rPr lang="zh-CN" altLang="en-US" dirty="0"/>
              <a:t>截图</a:t>
            </a:r>
            <a:endParaRPr lang="en-US" altLang="zh-CN" dirty="0"/>
          </a:p>
          <a:p>
            <a:r>
              <a:rPr lang="zh-CN" altLang="en-US"/>
              <a:t>数据进表格</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958C5A5-35B3-4107-942B-6B64EA76A20A}"/>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页脚占位符 3">
            <a:extLst>
              <a:ext uri="{FF2B5EF4-FFF2-40B4-BE49-F238E27FC236}">
                <a16:creationId xmlns:a16="http://schemas.microsoft.com/office/drawing/2014/main" id="{1C8943A9-B6B7-49F6-8E0D-669E93AB58C6}"/>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6866EE31-9887-4CE8-A95E-6D9B4AEEF22D}"/>
              </a:ext>
            </a:extLst>
          </p:cNvPr>
          <p:cNvSpPr>
            <a:spLocks noGrp="1"/>
          </p:cNvSpPr>
          <p:nvPr>
            <p:ph type="title"/>
          </p:nvPr>
        </p:nvSpPr>
        <p:spPr/>
        <p:txBody>
          <a:bodyPr/>
          <a:lstStyle/>
          <a:p>
            <a:r>
              <a:rPr lang="en-US" altLang="zh-CN" dirty="0"/>
              <a:t>Parameter Sets (Direct detection version)</a:t>
            </a:r>
            <a:endParaRPr lang="zh-CN" altLang="en-US" dirty="0"/>
          </a:p>
        </p:txBody>
      </p:sp>
      <p:graphicFrame>
        <p:nvGraphicFramePr>
          <p:cNvPr id="8" name="Inhaltsplatzhalter 6">
            <a:extLst>
              <a:ext uri="{FF2B5EF4-FFF2-40B4-BE49-F238E27FC236}">
                <a16:creationId xmlns:a16="http://schemas.microsoft.com/office/drawing/2014/main" id="{4E919345-753D-4D78-B475-6D3B68735965}"/>
              </a:ext>
            </a:extLst>
          </p:cNvPr>
          <p:cNvGraphicFramePr>
            <a:graphicFrameLocks/>
          </p:cNvGraphicFramePr>
          <p:nvPr>
            <p:extLst>
              <p:ext uri="{D42A27DB-BD31-4B8C-83A1-F6EECF244321}">
                <p14:modId xmlns:p14="http://schemas.microsoft.com/office/powerpoint/2010/main" val="2459148699"/>
              </p:ext>
            </p:extLst>
          </p:nvPr>
        </p:nvGraphicFramePr>
        <p:xfrm>
          <a:off x="311162" y="2094310"/>
          <a:ext cx="8509509" cy="296688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1253905">
                  <a:extLst>
                    <a:ext uri="{9D8B030D-6E8A-4147-A177-3AD203B41FA5}">
                      <a16:colId xmlns:a16="http://schemas.microsoft.com/office/drawing/2014/main" val="20001"/>
                    </a:ext>
                  </a:extLst>
                </a:gridCol>
                <a:gridCol w="1253905">
                  <a:extLst>
                    <a:ext uri="{9D8B030D-6E8A-4147-A177-3AD203B41FA5}">
                      <a16:colId xmlns:a16="http://schemas.microsoft.com/office/drawing/2014/main" val="1191119701"/>
                    </a:ext>
                  </a:extLst>
                </a:gridCol>
                <a:gridCol w="1253905">
                  <a:extLst>
                    <a:ext uri="{9D8B030D-6E8A-4147-A177-3AD203B41FA5}">
                      <a16:colId xmlns:a16="http://schemas.microsoft.com/office/drawing/2014/main" val="4131745072"/>
                    </a:ext>
                  </a:extLst>
                </a:gridCol>
                <a:gridCol w="1253905">
                  <a:extLst>
                    <a:ext uri="{9D8B030D-6E8A-4147-A177-3AD203B41FA5}">
                      <a16:colId xmlns:a16="http://schemas.microsoft.com/office/drawing/2014/main" val="662556704"/>
                    </a:ext>
                  </a:extLst>
                </a:gridCol>
              </a:tblGrid>
              <a:tr h="259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D-1</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D-2</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D-3</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D-4</a:t>
                      </a:r>
                    </a:p>
                  </a:txBody>
                  <a:tcPr marL="54000" marR="0" marT="180000" marB="0" anchor="ctr"/>
                </a:tc>
                <a:extLst>
                  <a:ext uri="{0D108BD9-81ED-4DB2-BD59-A6C34878D82A}">
                    <a16:rowId xmlns:a16="http://schemas.microsoft.com/office/drawing/2014/main" val="189448117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Default…</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87242522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0"/>
                  </a:ext>
                </a:extLst>
              </a:tr>
              <a:tr h="398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1"/>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3"/>
                  </a:ext>
                </a:extLst>
              </a:tr>
              <a:tr h="398027">
                <a:tc>
                  <a:txBody>
                    <a:bodyPr/>
                    <a:lstStyle/>
                    <a:p>
                      <a:r>
                        <a:rPr lang="en-US" altLang="zh-CN" sz="1600" dirty="0"/>
                        <a:t>Precision level in key point detection: </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0.001</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061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410369"/>
          </a:xfrm>
          <a:prstGeom prst="rect">
            <a:avLst/>
          </a:prstGeom>
        </p:spPr>
        <p:txBody>
          <a:bodyPr/>
          <a:lstStyle/>
          <a:p>
            <a:r>
              <a:rPr lang="de-DE" altLang="zh-CN" dirty="0"/>
              <a:t>2.1 Precision </a:t>
            </a:r>
            <a:r>
              <a:rPr lang="de-DE" altLang="zh-CN" dirty="0" err="1"/>
              <a:t>Comparison</a:t>
            </a:r>
            <a:endParaRPr lang="de-DE" dirty="0"/>
          </a:p>
        </p:txBody>
      </p:sp>
      <p:sp>
        <p:nvSpPr>
          <p:cNvPr id="5" name="文本框 4">
            <a:extLst>
              <a:ext uri="{FF2B5EF4-FFF2-40B4-BE49-F238E27FC236}">
                <a16:creationId xmlns:a16="http://schemas.microsoft.com/office/drawing/2014/main" id="{8F85FC7E-5D78-4DE2-9EF4-CE24B78089BF}"/>
              </a:ext>
            </a:extLst>
          </p:cNvPr>
          <p:cNvSpPr txBox="1"/>
          <p:nvPr/>
        </p:nvSpPr>
        <p:spPr>
          <a:xfrm>
            <a:off x="319090" y="1626238"/>
            <a:ext cx="3124894" cy="385811"/>
          </a:xfrm>
          <a:prstGeom prst="rect">
            <a:avLst/>
          </a:prstGeom>
          <a:noFill/>
        </p:spPr>
        <p:txBody>
          <a:bodyPr wrap="none" lIns="0" tIns="0" rIns="0" bIns="0" rtlCol="0">
            <a:spAutoFit/>
          </a:bodyPr>
          <a:lstStyle/>
          <a:p>
            <a:pPr>
              <a:lnSpc>
                <a:spcPct val="114000"/>
              </a:lnSpc>
            </a:pPr>
            <a:r>
              <a:rPr lang="en-US" altLang="zh-CN" sz="2400" b="1" dirty="0">
                <a:solidFill>
                  <a:srgbClr val="0070C0"/>
                </a:solidFill>
                <a:latin typeface="+mn-lt"/>
              </a:rPr>
              <a:t>Optical Flow Version:</a:t>
            </a:r>
            <a:endParaRPr lang="zh-CN" altLang="en-US" sz="2400" b="1" dirty="0" err="1">
              <a:solidFill>
                <a:srgbClr val="0070C0"/>
              </a:solidFill>
              <a:latin typeface="+mn-lt"/>
            </a:endParaRPr>
          </a:p>
        </p:txBody>
      </p:sp>
      <p:graphicFrame>
        <p:nvGraphicFramePr>
          <p:cNvPr id="7" name="Inhaltsplatzhalter 6">
            <a:extLst>
              <a:ext uri="{FF2B5EF4-FFF2-40B4-BE49-F238E27FC236}">
                <a16:creationId xmlns:a16="http://schemas.microsoft.com/office/drawing/2014/main" id="{997941A8-BB19-470E-9957-2FEEC7073DA1}"/>
              </a:ext>
            </a:extLst>
          </p:cNvPr>
          <p:cNvGraphicFramePr>
            <a:graphicFrameLocks/>
          </p:cNvGraphicFramePr>
          <p:nvPr>
            <p:extLst>
              <p:ext uri="{D42A27DB-BD31-4B8C-83A1-F6EECF244321}">
                <p14:modId xmlns:p14="http://schemas.microsoft.com/office/powerpoint/2010/main" val="2521201321"/>
              </p:ext>
            </p:extLst>
          </p:nvPr>
        </p:nvGraphicFramePr>
        <p:xfrm>
          <a:off x="311162" y="2233584"/>
          <a:ext cx="8509508" cy="3210720"/>
        </p:xfrm>
        <a:graphic>
          <a:graphicData uri="http://schemas.openxmlformats.org/drawingml/2006/table">
            <a:tbl>
              <a:tblPr bandRow="1">
                <a:tableStyleId>{5940675A-B579-460E-94D1-54222C63F5DA}</a:tableStyleId>
              </a:tblPr>
              <a:tblGrid>
                <a:gridCol w="3045173">
                  <a:extLst>
                    <a:ext uri="{9D8B030D-6E8A-4147-A177-3AD203B41FA5}">
                      <a16:colId xmlns:a16="http://schemas.microsoft.com/office/drawing/2014/main" val="20000"/>
                    </a:ext>
                  </a:extLst>
                </a:gridCol>
                <a:gridCol w="1092867">
                  <a:extLst>
                    <a:ext uri="{9D8B030D-6E8A-4147-A177-3AD203B41FA5}">
                      <a16:colId xmlns:a16="http://schemas.microsoft.com/office/drawing/2014/main" val="20001"/>
                    </a:ext>
                  </a:extLst>
                </a:gridCol>
                <a:gridCol w="1092867">
                  <a:extLst>
                    <a:ext uri="{9D8B030D-6E8A-4147-A177-3AD203B41FA5}">
                      <a16:colId xmlns:a16="http://schemas.microsoft.com/office/drawing/2014/main" val="1191119701"/>
                    </a:ext>
                  </a:extLst>
                </a:gridCol>
                <a:gridCol w="1092867">
                  <a:extLst>
                    <a:ext uri="{9D8B030D-6E8A-4147-A177-3AD203B41FA5}">
                      <a16:colId xmlns:a16="http://schemas.microsoft.com/office/drawing/2014/main" val="4131745072"/>
                    </a:ext>
                  </a:extLst>
                </a:gridCol>
                <a:gridCol w="1092867">
                  <a:extLst>
                    <a:ext uri="{9D8B030D-6E8A-4147-A177-3AD203B41FA5}">
                      <a16:colId xmlns:a16="http://schemas.microsoft.com/office/drawing/2014/main" val="662556704"/>
                    </a:ext>
                  </a:extLst>
                </a:gridCol>
                <a:gridCol w="1092867">
                  <a:extLst>
                    <a:ext uri="{9D8B030D-6E8A-4147-A177-3AD203B41FA5}">
                      <a16:colId xmlns:a16="http://schemas.microsoft.com/office/drawing/2014/main" val="432235914"/>
                    </a:ext>
                  </a:extLst>
                </a:gridCol>
              </a:tblGrid>
              <a:tr h="259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 1(100)</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a:t>
                      </a:r>
                      <a:r>
                        <a:rPr lang="en-US" sz="1600" dirty="0">
                          <a:latin typeface="+mn-lt"/>
                        </a:rPr>
                        <a:t>(</a:t>
                      </a:r>
                      <a:r>
                        <a:rPr lang="en-US" altLang="zh-CN" sz="1600" dirty="0">
                          <a:latin typeface="+mn-lt"/>
                        </a:rPr>
                        <a:t>90)</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Set3(100)</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Set4(105)</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Set5(110)</a:t>
                      </a:r>
                    </a:p>
                  </a:txBody>
                  <a:tcPr marL="54000" marR="0" marT="180000" marB="0" anchor="ctr"/>
                </a:tc>
                <a:extLst>
                  <a:ext uri="{0D108BD9-81ED-4DB2-BD59-A6C34878D82A}">
                    <a16:rowId xmlns:a16="http://schemas.microsoft.com/office/drawing/2014/main" val="189448117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a:highlight>
                            <a:srgbClr val="FF0000"/>
                          </a:highlight>
                        </a:rPr>
                        <a:t>Rmse</a:t>
                      </a:r>
                      <a:r>
                        <a:rPr lang="en-US" altLang="zh-CN" sz="1600" b="1" dirty="0">
                          <a:highlight>
                            <a:srgbClr val="FF0000"/>
                          </a:highlight>
                        </a:rPr>
                        <a:t>:  just this</a:t>
                      </a:r>
                      <a:endParaRPr lang="de-DE" sz="1600" dirty="0">
                        <a:highlight>
                          <a:srgbClr val="FF0000"/>
                        </a:highlight>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5.26</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6.84</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5.828</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5.925</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5.602</a:t>
                      </a:r>
                      <a:endParaRPr lang="de-DE" sz="1600" dirty="0">
                        <a:latin typeface="+mn-lt"/>
                      </a:endParaRPr>
                    </a:p>
                  </a:txBody>
                  <a:tcPr marL="54000" marR="0" marT="180000" marB="0" anchor="ctr"/>
                </a:tc>
                <a:extLst>
                  <a:ext uri="{0D108BD9-81ED-4DB2-BD59-A6C34878D82A}">
                    <a16:rowId xmlns:a16="http://schemas.microsoft.com/office/drawing/2014/main" val="87242522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Mean:</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0.105</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0.135</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0.116</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0.119</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0.114</a:t>
                      </a:r>
                      <a:endParaRPr lang="de-DE" sz="1600" dirty="0">
                        <a:latin typeface="+mn-lt"/>
                      </a:endParaRPr>
                    </a:p>
                  </a:txBody>
                  <a:tcPr marL="54000" marR="0" marT="180000" marB="0" anchor="ctr"/>
                </a:tc>
                <a:extLst>
                  <a:ext uri="{0D108BD9-81ED-4DB2-BD59-A6C34878D82A}">
                    <a16:rowId xmlns:a16="http://schemas.microsoft.com/office/drawing/2014/main" val="10000"/>
                  </a:ext>
                </a:extLst>
              </a:tr>
              <a:tr h="398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t>Min:</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0.01</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0.010</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0.022</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0.028</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0.016</a:t>
                      </a:r>
                      <a:endParaRPr lang="de-DE" sz="1600" dirty="0">
                        <a:latin typeface="+mn-lt"/>
                      </a:endParaRPr>
                    </a:p>
                  </a:txBody>
                  <a:tcPr marL="54000" marR="0" marT="180000" marB="0" anchor="ctr"/>
                </a:tc>
                <a:extLst>
                  <a:ext uri="{0D108BD9-81ED-4DB2-BD59-A6C34878D82A}">
                    <a16:rowId xmlns:a16="http://schemas.microsoft.com/office/drawing/2014/main" val="10001"/>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Max: </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0.24</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0.290</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0.253</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0.271</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t>0.242</a:t>
                      </a:r>
                      <a:endParaRPr lang="de-DE" sz="1600" dirty="0">
                        <a:latin typeface="+mn-lt"/>
                      </a:endParaRPr>
                    </a:p>
                  </a:txBody>
                  <a:tcPr marL="54000" marR="0" marT="180000" marB="0" anchor="ctr"/>
                </a:tc>
                <a:extLst>
                  <a:ext uri="{0D108BD9-81ED-4DB2-BD59-A6C34878D82A}">
                    <a16:rowId xmlns:a16="http://schemas.microsoft.com/office/drawing/2014/main" val="1000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3"/>
                  </a:ext>
                </a:extLst>
              </a:tr>
              <a:tr h="398027">
                <a:tc>
                  <a:txBody>
                    <a:bodyPr/>
                    <a:lstStyle/>
                    <a:p>
                      <a:r>
                        <a:rPr lang="en-US" altLang="zh-CN" sz="1600" dirty="0"/>
                        <a:t>Precision level in key point detection: </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0.001</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125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lang="en-US" altLang="zh-CN" b="1" dirty="0"/>
              <a:t>Parameter set:               </a:t>
            </a:r>
            <a:r>
              <a:rPr lang="en-US" altLang="zh-CN" dirty="0"/>
              <a:t>Set 1                   Set 2                   Set 3                 Set 4</a:t>
            </a:r>
          </a:p>
          <a:p>
            <a:r>
              <a:rPr lang="en-US" altLang="zh-CN" b="1" dirty="0" err="1"/>
              <a:t>Rmse</a:t>
            </a:r>
            <a:r>
              <a:rPr lang="en-US" altLang="zh-CN" b="1" dirty="0"/>
              <a:t>:                             5.53(5.26)            5.95</a:t>
            </a:r>
          </a:p>
          <a:p>
            <a:r>
              <a:rPr lang="en-US" altLang="zh-CN" b="1" dirty="0"/>
              <a:t>Mean:                             0.107(0.105)         0.118</a:t>
            </a:r>
          </a:p>
          <a:p>
            <a:r>
              <a:rPr lang="en-US" altLang="zh-CN" b="1" dirty="0"/>
              <a:t>Min:                                0.018(0.01)        0.020</a:t>
            </a:r>
          </a:p>
          <a:p>
            <a:r>
              <a:rPr lang="en-US" altLang="zh-CN" b="1" dirty="0"/>
              <a:t>Max:                               0.288(0.24)        0.359</a:t>
            </a:r>
          </a:p>
          <a:p>
            <a:endParaRPr lang="en-US" altLang="zh-CN" b="1" dirty="0"/>
          </a:p>
          <a:p>
            <a:endParaRPr lang="en-US" altLang="zh-CN" b="1" dirty="0"/>
          </a:p>
          <a:p>
            <a:r>
              <a:rPr lang="en-US" altLang="zh-CN" b="1" dirty="0">
                <a:highlight>
                  <a:srgbClr val="FF0000"/>
                </a:highlight>
              </a:rPr>
              <a:t>CHECK </a:t>
            </a:r>
            <a:r>
              <a:rPr lang="en-US" altLang="zh-CN" b="1" dirty="0" err="1">
                <a:highlight>
                  <a:srgbClr val="FF0000"/>
                </a:highlight>
              </a:rPr>
              <a:t>Rmse</a:t>
            </a:r>
            <a:r>
              <a:rPr lang="en-US" altLang="zh-CN" b="1" dirty="0">
                <a:highlight>
                  <a:srgbClr val="FF0000"/>
                </a:highlight>
              </a:rPr>
              <a:t> 0.1 </a:t>
            </a: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t>*</a:t>
            </a:r>
            <a:r>
              <a:rPr lang="en-US" altLang="zh-CN" b="1" dirty="0" err="1"/>
              <a:t>Rmse</a:t>
            </a:r>
            <a:r>
              <a:rPr lang="en-US" altLang="zh-CN" b="1" dirty="0"/>
              <a:t>: root mean square error</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410369"/>
          </a:xfrm>
          <a:prstGeom prst="rect">
            <a:avLst/>
          </a:prstGeom>
        </p:spPr>
        <p:txBody>
          <a:bodyPr/>
          <a:lstStyle/>
          <a:p>
            <a:r>
              <a:rPr lang="de-DE" altLang="zh-CN" dirty="0"/>
              <a:t>2.1 Precision </a:t>
            </a:r>
            <a:r>
              <a:rPr lang="de-DE" altLang="zh-CN" dirty="0" err="1"/>
              <a:t>Comparison</a:t>
            </a:r>
            <a:endParaRPr lang="de-DE" dirty="0"/>
          </a:p>
        </p:txBody>
      </p:sp>
      <p:sp>
        <p:nvSpPr>
          <p:cNvPr id="5" name="文本框 4">
            <a:extLst>
              <a:ext uri="{FF2B5EF4-FFF2-40B4-BE49-F238E27FC236}">
                <a16:creationId xmlns:a16="http://schemas.microsoft.com/office/drawing/2014/main" id="{8F85FC7E-5D78-4DE2-9EF4-CE24B78089BF}"/>
              </a:ext>
            </a:extLst>
          </p:cNvPr>
          <p:cNvSpPr txBox="1"/>
          <p:nvPr/>
        </p:nvSpPr>
        <p:spPr>
          <a:xfrm>
            <a:off x="319090" y="1626238"/>
            <a:ext cx="3660297" cy="385811"/>
          </a:xfrm>
          <a:prstGeom prst="rect">
            <a:avLst/>
          </a:prstGeom>
          <a:noFill/>
        </p:spPr>
        <p:txBody>
          <a:bodyPr wrap="none" lIns="0" tIns="0" rIns="0" bIns="0" rtlCol="0">
            <a:spAutoFit/>
          </a:bodyPr>
          <a:lstStyle/>
          <a:p>
            <a:pPr>
              <a:lnSpc>
                <a:spcPct val="114000"/>
              </a:lnSpc>
            </a:pPr>
            <a:r>
              <a:rPr lang="en-US" altLang="zh-CN" sz="2400" b="1" dirty="0">
                <a:solidFill>
                  <a:srgbClr val="0070C0"/>
                </a:solidFill>
              </a:rPr>
              <a:t>Direct Detection Version:</a:t>
            </a:r>
            <a:endParaRPr lang="zh-CN" altLang="en-US" sz="2400" b="1" dirty="0" err="1">
              <a:solidFill>
                <a:srgbClr val="0070C0"/>
              </a:solidFill>
            </a:endParaRPr>
          </a:p>
        </p:txBody>
      </p:sp>
    </p:spTree>
    <p:extLst>
      <p:ext uri="{BB962C8B-B14F-4D97-AF65-F5344CB8AC3E}">
        <p14:creationId xmlns:p14="http://schemas.microsoft.com/office/powerpoint/2010/main" val="289156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lang="en-US" altLang="zh-CN" b="1" dirty="0"/>
              <a:t>Parameter set:                          </a:t>
            </a:r>
            <a:r>
              <a:rPr lang="en-US" altLang="zh-CN" dirty="0"/>
              <a:t>Set 1                   Set 2                   Set 3                 Set 4</a:t>
            </a:r>
          </a:p>
          <a:p>
            <a:r>
              <a:rPr lang="en-US" altLang="zh-CN" b="1" dirty="0"/>
              <a:t>Execution time(s)</a:t>
            </a:r>
            <a:r>
              <a:rPr lang="en-US" altLang="zh-CN" dirty="0"/>
              <a:t>	</a:t>
            </a:r>
          </a:p>
          <a:p>
            <a:r>
              <a:rPr lang="en-US" altLang="zh-CN" dirty="0"/>
              <a:t>Detection:                                 5.83</a:t>
            </a:r>
          </a:p>
          <a:p>
            <a:r>
              <a:rPr lang="en-US" altLang="zh-CN" dirty="0"/>
              <a:t>Stereo match:                           39.28</a:t>
            </a:r>
          </a:p>
          <a:p>
            <a:r>
              <a:rPr lang="en-US" altLang="zh-CN" dirty="0"/>
              <a:t>Frame to frame match:             204.78</a:t>
            </a:r>
          </a:p>
          <a:p>
            <a:r>
              <a:rPr lang="en-US" altLang="zh-CN" dirty="0"/>
              <a:t>Localization:                             24.29</a:t>
            </a:r>
          </a:p>
          <a:p>
            <a:r>
              <a:rPr lang="en-US" altLang="zh-CN" dirty="0"/>
              <a:t>Add landmark:                          0.18</a:t>
            </a:r>
          </a:p>
          <a:p>
            <a:r>
              <a:rPr lang="en-US" altLang="zh-CN" dirty="0"/>
              <a:t>Optimization:                            271.27</a:t>
            </a:r>
          </a:p>
          <a:p>
            <a:r>
              <a:rPr lang="en-US" altLang="zh-CN" b="1" dirty="0"/>
              <a:t>Other</a:t>
            </a:r>
          </a:p>
          <a:p>
            <a:r>
              <a:rPr lang="en-US" altLang="zh-CN" dirty="0"/>
              <a:t>Total num. of opt. landmark:     243428</a:t>
            </a:r>
          </a:p>
          <a:p>
            <a:r>
              <a:rPr lang="en-US" altLang="zh-CN" dirty="0"/>
              <a:t>Total num. of opt. observation: 2049019</a:t>
            </a:r>
          </a:p>
          <a:p>
            <a:endParaRPr lang="en-US" altLang="zh-CN" dirty="0"/>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410369"/>
          </a:xfrm>
          <a:prstGeom prst="rect">
            <a:avLst/>
          </a:prstGeom>
        </p:spPr>
        <p:txBody>
          <a:bodyPr/>
          <a:lstStyle/>
          <a:p>
            <a:r>
              <a:rPr lang="de-DE" dirty="0"/>
              <a:t>2.2 </a:t>
            </a:r>
            <a:r>
              <a:rPr lang="de-DE" dirty="0" err="1"/>
              <a:t>Execution</a:t>
            </a:r>
            <a:r>
              <a:rPr lang="de-DE" dirty="0"/>
              <a:t> Time </a:t>
            </a:r>
            <a:r>
              <a:rPr lang="de-DE" dirty="0" err="1"/>
              <a:t>Comparison</a:t>
            </a:r>
            <a:endParaRPr lang="de-DE" dirty="0"/>
          </a:p>
        </p:txBody>
      </p:sp>
      <p:sp>
        <p:nvSpPr>
          <p:cNvPr id="5" name="文本框 4">
            <a:extLst>
              <a:ext uri="{FF2B5EF4-FFF2-40B4-BE49-F238E27FC236}">
                <a16:creationId xmlns:a16="http://schemas.microsoft.com/office/drawing/2014/main" id="{8F85FC7E-5D78-4DE2-9EF4-CE24B78089BF}"/>
              </a:ext>
            </a:extLst>
          </p:cNvPr>
          <p:cNvSpPr txBox="1"/>
          <p:nvPr/>
        </p:nvSpPr>
        <p:spPr>
          <a:xfrm>
            <a:off x="319090" y="1626238"/>
            <a:ext cx="3124894" cy="385811"/>
          </a:xfrm>
          <a:prstGeom prst="rect">
            <a:avLst/>
          </a:prstGeom>
          <a:noFill/>
        </p:spPr>
        <p:txBody>
          <a:bodyPr wrap="none" lIns="0" tIns="0" rIns="0" bIns="0" rtlCol="0">
            <a:spAutoFit/>
          </a:bodyPr>
          <a:lstStyle/>
          <a:p>
            <a:pPr>
              <a:lnSpc>
                <a:spcPct val="114000"/>
              </a:lnSpc>
            </a:pPr>
            <a:r>
              <a:rPr lang="en-US" altLang="zh-CN" sz="2400" b="1" dirty="0">
                <a:solidFill>
                  <a:srgbClr val="0070C0"/>
                </a:solidFill>
                <a:latin typeface="+mn-lt"/>
              </a:rPr>
              <a:t>Optical Flow Version:</a:t>
            </a:r>
            <a:endParaRPr lang="zh-CN" altLang="en-US" sz="2400" b="1" dirty="0" err="1">
              <a:solidFill>
                <a:srgbClr val="0070C0"/>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lang="en-US" altLang="zh-CN" b="1" dirty="0"/>
              <a:t>Parameter set:                          </a:t>
            </a:r>
            <a:r>
              <a:rPr lang="en-US" altLang="zh-CN" dirty="0"/>
              <a:t>Set 1                   Set 2                   Set 3                 Set 4</a:t>
            </a:r>
          </a:p>
          <a:p>
            <a:r>
              <a:rPr lang="en-US" altLang="zh-CN" b="1" dirty="0"/>
              <a:t>Execution time(s)</a:t>
            </a:r>
            <a:r>
              <a:rPr lang="en-US" altLang="zh-CN" dirty="0"/>
              <a:t>	</a:t>
            </a:r>
          </a:p>
          <a:p>
            <a:r>
              <a:rPr lang="en-US" altLang="zh-CN" dirty="0"/>
              <a:t>Landmark projection:                2.93</a:t>
            </a:r>
          </a:p>
          <a:p>
            <a:r>
              <a:rPr lang="en-US" altLang="zh-CN" dirty="0"/>
              <a:t>Detection:                                 66.6086   (5.83)</a:t>
            </a:r>
          </a:p>
          <a:p>
            <a:r>
              <a:rPr lang="en-US" altLang="zh-CN" dirty="0"/>
              <a:t>Stereo match:                           0.178       (39.3)</a:t>
            </a:r>
          </a:p>
          <a:p>
            <a:r>
              <a:rPr lang="en-US" altLang="zh-CN" dirty="0"/>
              <a:t>Landmark match time:              7.54</a:t>
            </a:r>
          </a:p>
          <a:p>
            <a:r>
              <a:rPr lang="en-US" altLang="zh-CN" dirty="0"/>
              <a:t>Localization:                             12.35        (24.29)</a:t>
            </a:r>
          </a:p>
          <a:p>
            <a:r>
              <a:rPr lang="en-US" altLang="zh-CN" dirty="0"/>
              <a:t>Add landmark:                          0.072        (0.18)</a:t>
            </a:r>
          </a:p>
          <a:p>
            <a:r>
              <a:rPr lang="en-US" altLang="zh-CN" dirty="0"/>
              <a:t>Optimization:                            103.907    (271.27)</a:t>
            </a:r>
          </a:p>
          <a:p>
            <a:endParaRPr lang="en-US" altLang="zh-CN" b="1" dirty="0"/>
          </a:p>
          <a:p>
            <a:r>
              <a:rPr lang="en-US" altLang="zh-CN" b="1" dirty="0"/>
              <a:t>Other</a:t>
            </a:r>
          </a:p>
          <a:p>
            <a:r>
              <a:rPr lang="en-US" altLang="zh-CN" dirty="0"/>
              <a:t>Total num. of opt. landmark:     222638     (243428)</a:t>
            </a:r>
          </a:p>
          <a:p>
            <a:r>
              <a:rPr lang="en-US" altLang="zh-CN" dirty="0"/>
              <a:t>Total num. of opt. observation: 561968     (2049019)</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410369"/>
          </a:xfrm>
          <a:prstGeom prst="rect">
            <a:avLst/>
          </a:prstGeom>
        </p:spPr>
        <p:txBody>
          <a:bodyPr/>
          <a:lstStyle/>
          <a:p>
            <a:r>
              <a:rPr lang="de-DE" altLang="zh-CN" dirty="0"/>
              <a:t>2.2 </a:t>
            </a:r>
            <a:r>
              <a:rPr lang="de-DE" altLang="zh-CN" dirty="0" err="1"/>
              <a:t>Execution</a:t>
            </a:r>
            <a:r>
              <a:rPr lang="de-DE" altLang="zh-CN" dirty="0"/>
              <a:t> Time </a:t>
            </a:r>
            <a:r>
              <a:rPr lang="de-DE" altLang="zh-CN" dirty="0" err="1"/>
              <a:t>Comparison</a:t>
            </a:r>
            <a:endParaRPr lang="de-DE" dirty="0"/>
          </a:p>
        </p:txBody>
      </p:sp>
      <p:sp>
        <p:nvSpPr>
          <p:cNvPr id="5" name="文本框 4">
            <a:extLst>
              <a:ext uri="{FF2B5EF4-FFF2-40B4-BE49-F238E27FC236}">
                <a16:creationId xmlns:a16="http://schemas.microsoft.com/office/drawing/2014/main" id="{8F85FC7E-5D78-4DE2-9EF4-CE24B78089BF}"/>
              </a:ext>
            </a:extLst>
          </p:cNvPr>
          <p:cNvSpPr txBox="1"/>
          <p:nvPr/>
        </p:nvSpPr>
        <p:spPr>
          <a:xfrm>
            <a:off x="319090" y="1626238"/>
            <a:ext cx="3660297" cy="385811"/>
          </a:xfrm>
          <a:prstGeom prst="rect">
            <a:avLst/>
          </a:prstGeom>
          <a:noFill/>
        </p:spPr>
        <p:txBody>
          <a:bodyPr wrap="none" lIns="0" tIns="0" rIns="0" bIns="0" rtlCol="0">
            <a:spAutoFit/>
          </a:bodyPr>
          <a:lstStyle/>
          <a:p>
            <a:pPr>
              <a:lnSpc>
                <a:spcPct val="114000"/>
              </a:lnSpc>
            </a:pPr>
            <a:r>
              <a:rPr lang="en-US" altLang="zh-CN" sz="2400" b="1" dirty="0">
                <a:solidFill>
                  <a:srgbClr val="0070C0"/>
                </a:solidFill>
                <a:latin typeface="+mn-lt"/>
              </a:rPr>
              <a:t>Direct Detection Version:</a:t>
            </a:r>
            <a:endParaRPr lang="zh-CN" altLang="en-US" sz="2400" b="1" dirty="0" err="1">
              <a:solidFill>
                <a:srgbClr val="0070C0"/>
              </a:solidFill>
              <a:latin typeface="+mn-lt"/>
            </a:endParaRPr>
          </a:p>
        </p:txBody>
      </p:sp>
    </p:spTree>
    <p:extLst>
      <p:ext uri="{BB962C8B-B14F-4D97-AF65-F5344CB8AC3E}">
        <p14:creationId xmlns:p14="http://schemas.microsoft.com/office/powerpoint/2010/main" val="379263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6309BA-B653-4E2A-96D0-E279AE374050}"/>
              </a:ext>
            </a:extLst>
          </p:cNvPr>
          <p:cNvSpPr>
            <a:spLocks noGrp="1"/>
          </p:cNvSpPr>
          <p:nvPr>
            <p:ph idx="1"/>
          </p:nvPr>
        </p:nvSpPr>
        <p:spPr/>
        <p:txBody>
          <a:bodyPr/>
          <a:lstStyle/>
          <a:p>
            <a:endParaRPr lang="en-US" altLang="zh-CN" sz="4000" dirty="0"/>
          </a:p>
          <a:p>
            <a:endParaRPr lang="en-US" altLang="zh-CN" sz="4000" dirty="0"/>
          </a:p>
          <a:p>
            <a:r>
              <a:rPr lang="en-US" altLang="zh-CN" sz="4000" dirty="0"/>
              <a:t>                        Demo</a:t>
            </a:r>
            <a:endParaRPr lang="zh-CN" altLang="en-US" sz="4000" dirty="0"/>
          </a:p>
        </p:txBody>
      </p:sp>
      <p:sp>
        <p:nvSpPr>
          <p:cNvPr id="3" name="灯片编号占位符 2">
            <a:extLst>
              <a:ext uri="{FF2B5EF4-FFF2-40B4-BE49-F238E27FC236}">
                <a16:creationId xmlns:a16="http://schemas.microsoft.com/office/drawing/2014/main" id="{D690E000-471B-4C61-9828-D70AD35AA43E}"/>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页脚占位符 3">
            <a:extLst>
              <a:ext uri="{FF2B5EF4-FFF2-40B4-BE49-F238E27FC236}">
                <a16:creationId xmlns:a16="http://schemas.microsoft.com/office/drawing/2014/main" id="{910090A9-9580-426D-8508-E836910E2722}"/>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A0BC694C-FDE1-4B14-BEA2-2C1B9DE74B0C}"/>
              </a:ext>
            </a:extLst>
          </p:cNvPr>
          <p:cNvSpPr>
            <a:spLocks noGrp="1"/>
          </p:cNvSpPr>
          <p:nvPr>
            <p:ph type="title"/>
          </p:nvPr>
        </p:nvSpPr>
        <p:spPr/>
        <p:txBody>
          <a:bodyPr/>
          <a:lstStyle/>
          <a:p>
            <a:r>
              <a:rPr lang="en-US" altLang="zh-CN" dirty="0"/>
              <a:t>2.3 Visualization Comparison</a:t>
            </a:r>
            <a:endParaRPr lang="zh-CN" altLang="en-US" dirty="0"/>
          </a:p>
        </p:txBody>
      </p:sp>
    </p:spTree>
    <p:extLst>
      <p:ext uri="{BB962C8B-B14F-4D97-AF65-F5344CB8AC3E}">
        <p14:creationId xmlns:p14="http://schemas.microsoft.com/office/powerpoint/2010/main" val="272965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CBDBCE-D4CE-44C1-BD19-A9F5508B7EEF}"/>
              </a:ext>
            </a:extLst>
          </p:cNvPr>
          <p:cNvSpPr>
            <a:spLocks noGrp="1"/>
          </p:cNvSpPr>
          <p:nvPr>
            <p:ph idx="1"/>
          </p:nvPr>
        </p:nvSpPr>
        <p:spPr/>
        <p:txBody>
          <a:bodyPr/>
          <a:lstStyle/>
          <a:p>
            <a:endParaRPr lang="zh-CN" altLang="en-US" dirty="0"/>
          </a:p>
        </p:txBody>
      </p:sp>
      <p:sp>
        <p:nvSpPr>
          <p:cNvPr id="3" name="灯片编号占位符 2">
            <a:extLst>
              <a:ext uri="{FF2B5EF4-FFF2-40B4-BE49-F238E27FC236}">
                <a16:creationId xmlns:a16="http://schemas.microsoft.com/office/drawing/2014/main" id="{0B930CB0-B4E8-4E2A-857A-3179D809DA2C}"/>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页脚占位符 3">
            <a:extLst>
              <a:ext uri="{FF2B5EF4-FFF2-40B4-BE49-F238E27FC236}">
                <a16:creationId xmlns:a16="http://schemas.microsoft.com/office/drawing/2014/main" id="{EBFC27FD-7B92-4D36-A0BE-14FC20B8FF43}"/>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393F2A67-22E2-4296-BE19-649BE18CEF52}"/>
              </a:ext>
            </a:extLst>
          </p:cNvPr>
          <p:cNvSpPr>
            <a:spLocks noGrp="1"/>
          </p:cNvSpPr>
          <p:nvPr>
            <p:ph type="title"/>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138171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E44E92-A2E9-4C53-8B1E-549F96D892BD}"/>
              </a:ext>
            </a:extLst>
          </p:cNvPr>
          <p:cNvSpPr>
            <a:spLocks noGrp="1"/>
          </p:cNvSpPr>
          <p:nvPr>
            <p:ph idx="1"/>
          </p:nvPr>
        </p:nvSpPr>
        <p:spPr/>
        <p:txBody>
          <a:bodyPr/>
          <a:lstStyle/>
          <a:p>
            <a:endParaRPr lang="zh-CN" altLang="en-US"/>
          </a:p>
        </p:txBody>
      </p:sp>
      <p:sp>
        <p:nvSpPr>
          <p:cNvPr id="3" name="灯片编号占位符 2">
            <a:extLst>
              <a:ext uri="{FF2B5EF4-FFF2-40B4-BE49-F238E27FC236}">
                <a16:creationId xmlns:a16="http://schemas.microsoft.com/office/drawing/2014/main" id="{D4FA54A3-05B2-4302-8927-A4215C367E30}"/>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页脚占位符 3">
            <a:extLst>
              <a:ext uri="{FF2B5EF4-FFF2-40B4-BE49-F238E27FC236}">
                <a16:creationId xmlns:a16="http://schemas.microsoft.com/office/drawing/2014/main" id="{C00C5557-8FF2-4372-9A79-3993F13BD67A}"/>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6A2424E9-5E70-4571-A494-266210E49C8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2192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E74BD5-6C6D-4B59-A5E8-F84C671F57A9}"/>
              </a:ext>
            </a:extLst>
          </p:cNvPr>
          <p:cNvSpPr>
            <a:spLocks noGrp="1"/>
          </p:cNvSpPr>
          <p:nvPr>
            <p:ph idx="1"/>
          </p:nvPr>
        </p:nvSpPr>
        <p:spPr/>
        <p:txBody>
          <a:bodyPr/>
          <a:lstStyle/>
          <a:p>
            <a:endParaRPr lang="zh-CN" altLang="en-US"/>
          </a:p>
        </p:txBody>
      </p:sp>
      <p:sp>
        <p:nvSpPr>
          <p:cNvPr id="3" name="灯片编号占位符 2">
            <a:extLst>
              <a:ext uri="{FF2B5EF4-FFF2-40B4-BE49-F238E27FC236}">
                <a16:creationId xmlns:a16="http://schemas.microsoft.com/office/drawing/2014/main" id="{7596902F-2681-4F60-A57B-8BA072836B53}"/>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页脚占位符 3">
            <a:extLst>
              <a:ext uri="{FF2B5EF4-FFF2-40B4-BE49-F238E27FC236}">
                <a16:creationId xmlns:a16="http://schemas.microsoft.com/office/drawing/2014/main" id="{6513AC79-6E27-4066-9540-F03C102CBD7C}"/>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E1F34D3C-80BB-477F-967A-343CFBB60AB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9035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DE815A-CF76-4AC2-873C-EA0ADB4CB9F4}"/>
              </a:ext>
            </a:extLst>
          </p:cNvPr>
          <p:cNvSpPr>
            <a:spLocks noGrp="1"/>
          </p:cNvSpPr>
          <p:nvPr>
            <p:ph idx="1"/>
          </p:nvPr>
        </p:nvSpPr>
        <p:spPr/>
        <p:txBody>
          <a:bodyPr/>
          <a:lstStyle/>
          <a:p>
            <a:endParaRPr lang="zh-CN" altLang="en-US"/>
          </a:p>
        </p:txBody>
      </p:sp>
      <p:sp>
        <p:nvSpPr>
          <p:cNvPr id="3" name="灯片编号占位符 2">
            <a:extLst>
              <a:ext uri="{FF2B5EF4-FFF2-40B4-BE49-F238E27FC236}">
                <a16:creationId xmlns:a16="http://schemas.microsoft.com/office/drawing/2014/main" id="{E4547485-BCFC-4E12-81DF-DC3A966E3AC3}"/>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页脚占位符 3">
            <a:extLst>
              <a:ext uri="{FF2B5EF4-FFF2-40B4-BE49-F238E27FC236}">
                <a16:creationId xmlns:a16="http://schemas.microsoft.com/office/drawing/2014/main" id="{2DDD5708-89A3-45C6-B407-FFB36C950E1B}"/>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E642A69E-6F06-4F25-80EF-BCF0573278B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7424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sz="2200" dirty="0"/>
              <a:t>1. Introduction</a:t>
            </a:r>
          </a:p>
          <a:p>
            <a:r>
              <a:rPr lang="en-US" dirty="0"/>
              <a:t>1.1 Lukas </a:t>
            </a:r>
            <a:r>
              <a:rPr lang="en-US" dirty="0" err="1"/>
              <a:t>Kanade</a:t>
            </a:r>
            <a:r>
              <a:rPr lang="en-US" dirty="0"/>
              <a:t> Method for Optical Flow</a:t>
            </a:r>
          </a:p>
          <a:p>
            <a:r>
              <a:rPr lang="en-US" dirty="0"/>
              <a:t>1.2 Project Pipeline</a:t>
            </a:r>
          </a:p>
          <a:p>
            <a:pPr marL="457200" indent="-457200">
              <a:buAutoNum type="arabicPeriod"/>
            </a:pPr>
            <a:endParaRPr lang="en-US" altLang="zh-CN" sz="2200" dirty="0"/>
          </a:p>
          <a:p>
            <a:r>
              <a:rPr lang="en-US" sz="2200" dirty="0"/>
              <a:t>2. Comparison</a:t>
            </a:r>
          </a:p>
          <a:p>
            <a:r>
              <a:rPr lang="de-DE" altLang="zh-CN" dirty="0"/>
              <a:t>2.1 Precision </a:t>
            </a:r>
            <a:r>
              <a:rPr lang="de-DE" altLang="zh-CN" dirty="0" err="1"/>
              <a:t>Comparison</a:t>
            </a:r>
            <a:endParaRPr lang="de-DE" altLang="zh-CN" dirty="0"/>
          </a:p>
          <a:p>
            <a:r>
              <a:rPr lang="de-DE" altLang="zh-CN" dirty="0"/>
              <a:t>2.2 </a:t>
            </a:r>
            <a:r>
              <a:rPr lang="de-DE" altLang="zh-CN" dirty="0" err="1"/>
              <a:t>Execution</a:t>
            </a:r>
            <a:r>
              <a:rPr lang="de-DE" altLang="zh-CN" dirty="0"/>
              <a:t> Time </a:t>
            </a:r>
            <a:r>
              <a:rPr lang="de-DE" altLang="zh-CN" dirty="0" err="1"/>
              <a:t>Comparison</a:t>
            </a:r>
            <a:endParaRPr lang="de-DE" altLang="zh-CN" dirty="0"/>
          </a:p>
          <a:p>
            <a:r>
              <a:rPr lang="en-US" altLang="zh-CN" dirty="0"/>
              <a:t>2.3 Visualization Comparison</a:t>
            </a:r>
            <a:endParaRPr lang="de-DE" altLang="zh-CN" dirty="0"/>
          </a:p>
          <a:p>
            <a:endParaRPr lang="en-US" altLang="zh-CN" sz="2200" dirty="0"/>
          </a:p>
          <a:p>
            <a:r>
              <a:rPr lang="en-US" sz="2200" dirty="0"/>
              <a:t>3. Conclusion</a:t>
            </a:r>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en-US" sz="3000" dirty="0"/>
              <a:t>Overview</a:t>
            </a:r>
            <a:endParaRPr lang="de-DE"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21</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25</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26</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27</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28</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29</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1.1 Lukas </a:t>
            </a:r>
            <a:r>
              <a:rPr lang="en-US" dirty="0" err="1"/>
              <a:t>Kanade</a:t>
            </a:r>
            <a:endParaRPr lang="en-US" dirty="0"/>
          </a:p>
          <a:p>
            <a:r>
              <a:rPr lang="en-US" dirty="0"/>
              <a:t>What is Lukas </a:t>
            </a:r>
            <a:r>
              <a:rPr lang="en-US" dirty="0" err="1"/>
              <a:t>Kanade</a:t>
            </a:r>
            <a:r>
              <a:rPr lang="en-US" dirty="0"/>
              <a:t> Method</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en-US" altLang="zh-CN" sz="3000" dirty="0"/>
              <a:t>1 Introduction</a:t>
            </a:r>
            <a:endParaRPr lang="de-DE" sz="3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30</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31</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33</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34</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35</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404703"/>
            <a:ext cx="8508999" cy="257251"/>
          </a:xfrm>
        </p:spPr>
        <p:txBody>
          <a:bodyPr/>
          <a:lstStyle/>
          <a:p>
            <a:r>
              <a:rPr lang="en-US" dirty="0" err="1"/>
              <a:t>Keypoints</a:t>
            </a:r>
            <a:r>
              <a:rPr lang="en-US" dirty="0"/>
              <a:t> detection in every key frame:</a:t>
            </a:r>
          </a:p>
          <a:p>
            <a:r>
              <a:rPr lang="en-US" altLang="zh-CN" dirty="0"/>
              <a:t>	</a:t>
            </a:r>
          </a:p>
          <a:p>
            <a:r>
              <a:rPr lang="en-US" altLang="zh-CN" dirty="0"/>
              <a:t>					</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OF = Optical Flow</a:t>
            </a:r>
            <a:endParaRPr lang="en-US" dirty="0"/>
          </a:p>
        </p:txBody>
      </p:sp>
      <p:sp>
        <p:nvSpPr>
          <p:cNvPr id="3" name="Titel 2"/>
          <p:cNvSpPr>
            <a:spLocks noGrp="1"/>
          </p:cNvSpPr>
          <p:nvPr>
            <p:ph type="title"/>
          </p:nvPr>
        </p:nvSpPr>
        <p:spPr>
          <a:prstGeom prst="rect">
            <a:avLst/>
          </a:prstGeom>
        </p:spPr>
        <p:txBody>
          <a:bodyPr/>
          <a:lstStyle/>
          <a:p>
            <a:r>
              <a:rPr lang="en-US" altLang="zh-CN" sz="3000" dirty="0"/>
              <a:t>1 Introduction</a:t>
            </a:r>
            <a:endParaRPr lang="de-DE" sz="3000" dirty="0"/>
          </a:p>
        </p:txBody>
      </p:sp>
      <p:sp>
        <p:nvSpPr>
          <p:cNvPr id="5" name="椭圆 4">
            <a:extLst>
              <a:ext uri="{FF2B5EF4-FFF2-40B4-BE49-F238E27FC236}">
                <a16:creationId xmlns:a16="http://schemas.microsoft.com/office/drawing/2014/main" id="{CDA956F5-0E33-4E3E-87AE-E1A94B849B43}"/>
              </a:ext>
            </a:extLst>
          </p:cNvPr>
          <p:cNvSpPr/>
          <p:nvPr/>
        </p:nvSpPr>
        <p:spPr>
          <a:xfrm>
            <a:off x="3721770" y="1884951"/>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7" name="文本框 6">
            <a:extLst>
              <a:ext uri="{FF2B5EF4-FFF2-40B4-BE49-F238E27FC236}">
                <a16:creationId xmlns:a16="http://schemas.microsoft.com/office/drawing/2014/main" id="{2530AF92-2747-4609-BDC3-3E9C46AE29CF}"/>
              </a:ext>
            </a:extLst>
          </p:cNvPr>
          <p:cNvSpPr txBox="1"/>
          <p:nvPr/>
        </p:nvSpPr>
        <p:spPr>
          <a:xfrm>
            <a:off x="3839250" y="1945468"/>
            <a:ext cx="992259" cy="257250"/>
          </a:xfrm>
          <a:prstGeom prst="rect">
            <a:avLst/>
          </a:prstGeom>
          <a:noFill/>
        </p:spPr>
        <p:txBody>
          <a:bodyPr wrap="none" lIns="0" tIns="0" rIns="0" bIns="0" rtlCol="0">
            <a:spAutoFit/>
          </a:bodyPr>
          <a:lstStyle/>
          <a:p>
            <a:pPr>
              <a:lnSpc>
                <a:spcPct val="114000"/>
              </a:lnSpc>
            </a:pPr>
            <a:r>
              <a:rPr lang="en-US" altLang="zh-CN" sz="1600" dirty="0">
                <a:solidFill>
                  <a:schemeClr val="bg1"/>
                </a:solidFill>
                <a:latin typeface="+mn-lt"/>
              </a:rPr>
              <a:t>Keyframe?</a:t>
            </a:r>
            <a:endParaRPr lang="zh-CN" altLang="en-US" sz="1600" dirty="0" err="1">
              <a:solidFill>
                <a:schemeClr val="bg1"/>
              </a:solidFill>
              <a:latin typeface="+mn-lt"/>
            </a:endParaRPr>
          </a:p>
        </p:txBody>
      </p:sp>
      <p:cxnSp>
        <p:nvCxnSpPr>
          <p:cNvPr id="9" name="直接箭头连接符 8">
            <a:extLst>
              <a:ext uri="{FF2B5EF4-FFF2-40B4-BE49-F238E27FC236}">
                <a16:creationId xmlns:a16="http://schemas.microsoft.com/office/drawing/2014/main" id="{85B122E5-0AA9-4E6A-A8A2-606821FCAF8E}"/>
              </a:ext>
            </a:extLst>
          </p:cNvPr>
          <p:cNvCxnSpPr/>
          <p:nvPr/>
        </p:nvCxnSpPr>
        <p:spPr>
          <a:xfrm flipH="1">
            <a:off x="1660358" y="2090135"/>
            <a:ext cx="1949116" cy="30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3C41B7-3810-48E2-8012-1502158261E1}"/>
              </a:ext>
            </a:extLst>
          </p:cNvPr>
          <p:cNvCxnSpPr>
            <a:cxnSpLocks/>
          </p:cNvCxnSpPr>
          <p:nvPr/>
        </p:nvCxnSpPr>
        <p:spPr>
          <a:xfrm>
            <a:off x="4948989" y="2090135"/>
            <a:ext cx="1825945" cy="24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CDDB94C-1C7B-4C92-B7B9-6AFFAFEBCBC4}"/>
              </a:ext>
            </a:extLst>
          </p:cNvPr>
          <p:cNvSpPr txBox="1"/>
          <p:nvPr/>
        </p:nvSpPr>
        <p:spPr>
          <a:xfrm>
            <a:off x="2634916" y="2074093"/>
            <a:ext cx="318998" cy="257250"/>
          </a:xfrm>
          <a:prstGeom prst="rect">
            <a:avLst/>
          </a:prstGeom>
          <a:noFill/>
        </p:spPr>
        <p:txBody>
          <a:bodyPr wrap="none" lIns="0" tIns="0" rIns="0" bIns="0" rtlCol="0">
            <a:spAutoFit/>
          </a:bodyPr>
          <a:lstStyle/>
          <a:p>
            <a:pPr>
              <a:lnSpc>
                <a:spcPct val="114000"/>
              </a:lnSpc>
            </a:pPr>
            <a:r>
              <a:rPr lang="en-US" altLang="zh-CN" sz="1600" dirty="0">
                <a:latin typeface="+mn-lt"/>
              </a:rPr>
              <a:t>yes</a:t>
            </a:r>
            <a:endParaRPr lang="zh-CN" altLang="en-US" sz="1600" dirty="0" err="1">
              <a:latin typeface="+mn-lt"/>
            </a:endParaRPr>
          </a:p>
        </p:txBody>
      </p:sp>
      <p:sp>
        <p:nvSpPr>
          <p:cNvPr id="13" name="文本框 12">
            <a:extLst>
              <a:ext uri="{FF2B5EF4-FFF2-40B4-BE49-F238E27FC236}">
                <a16:creationId xmlns:a16="http://schemas.microsoft.com/office/drawing/2014/main" id="{B39B1D07-943C-43D6-8DFF-B944E306C54B}"/>
              </a:ext>
            </a:extLst>
          </p:cNvPr>
          <p:cNvSpPr txBox="1"/>
          <p:nvPr/>
        </p:nvSpPr>
        <p:spPr>
          <a:xfrm>
            <a:off x="5764338" y="2141547"/>
            <a:ext cx="457200" cy="257250"/>
          </a:xfrm>
          <a:prstGeom prst="rect">
            <a:avLst/>
          </a:prstGeom>
          <a:noFill/>
        </p:spPr>
        <p:txBody>
          <a:bodyPr wrap="square" lIns="0" tIns="0" rIns="0" bIns="0" rtlCol="0">
            <a:spAutoFit/>
          </a:bodyPr>
          <a:lstStyle/>
          <a:p>
            <a:pPr>
              <a:lnSpc>
                <a:spcPct val="114000"/>
              </a:lnSpc>
            </a:pPr>
            <a:r>
              <a:rPr lang="en-US" altLang="zh-CN" sz="1600" dirty="0">
                <a:latin typeface="+mn-lt"/>
              </a:rPr>
              <a:t>no</a:t>
            </a:r>
            <a:endParaRPr lang="zh-CN" altLang="en-US" sz="1600" dirty="0" err="1">
              <a:latin typeface="+mn-lt"/>
            </a:endParaRPr>
          </a:p>
        </p:txBody>
      </p:sp>
      <p:sp>
        <p:nvSpPr>
          <p:cNvPr id="14" name="椭圆 13">
            <a:extLst>
              <a:ext uri="{FF2B5EF4-FFF2-40B4-BE49-F238E27FC236}">
                <a16:creationId xmlns:a16="http://schemas.microsoft.com/office/drawing/2014/main" id="{BA15EFF5-086C-4EFA-A68D-5126D92536FE}"/>
              </a:ext>
            </a:extLst>
          </p:cNvPr>
          <p:cNvSpPr/>
          <p:nvPr/>
        </p:nvSpPr>
        <p:spPr>
          <a:xfrm>
            <a:off x="938461" y="2430381"/>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15" name="文本框 14">
            <a:extLst>
              <a:ext uri="{FF2B5EF4-FFF2-40B4-BE49-F238E27FC236}">
                <a16:creationId xmlns:a16="http://schemas.microsoft.com/office/drawing/2014/main" id="{DB0B3CA6-9AEA-49F9-8073-9FCA57993DA3}"/>
              </a:ext>
            </a:extLst>
          </p:cNvPr>
          <p:cNvSpPr txBox="1"/>
          <p:nvPr/>
        </p:nvSpPr>
        <p:spPr>
          <a:xfrm>
            <a:off x="1015836" y="2490898"/>
            <a:ext cx="1128514" cy="257250"/>
          </a:xfrm>
          <a:prstGeom prst="rect">
            <a:avLst/>
          </a:prstGeom>
          <a:noFill/>
        </p:spPr>
        <p:txBody>
          <a:bodyPr wrap="none" lIns="0" tIns="0" rIns="0" bIns="0" rtlCol="0">
            <a:spAutoFit/>
          </a:bodyPr>
          <a:lstStyle/>
          <a:p>
            <a:pPr>
              <a:lnSpc>
                <a:spcPct val="114000"/>
              </a:lnSpc>
            </a:pPr>
            <a:r>
              <a:rPr lang="en-US" altLang="zh-CN" sz="1600" dirty="0">
                <a:solidFill>
                  <a:schemeClr val="bg1">
                    <a:lumMod val="95000"/>
                  </a:schemeClr>
                </a:solidFill>
                <a:latin typeface="+mn-lt"/>
              </a:rPr>
              <a:t>First image?</a:t>
            </a:r>
            <a:endParaRPr lang="zh-CN" altLang="en-US" sz="1600" dirty="0" err="1">
              <a:solidFill>
                <a:schemeClr val="bg1">
                  <a:lumMod val="95000"/>
                </a:schemeClr>
              </a:solidFill>
              <a:latin typeface="+mn-lt"/>
            </a:endParaRPr>
          </a:p>
        </p:txBody>
      </p:sp>
      <p:sp>
        <p:nvSpPr>
          <p:cNvPr id="16" name="文本框 15">
            <a:extLst>
              <a:ext uri="{FF2B5EF4-FFF2-40B4-BE49-F238E27FC236}">
                <a16:creationId xmlns:a16="http://schemas.microsoft.com/office/drawing/2014/main" id="{7201431F-23CD-4CBB-8FA0-04201776B100}"/>
              </a:ext>
            </a:extLst>
          </p:cNvPr>
          <p:cNvSpPr txBox="1"/>
          <p:nvPr/>
        </p:nvSpPr>
        <p:spPr>
          <a:xfrm>
            <a:off x="104272" y="3292847"/>
            <a:ext cx="4239943" cy="1941557"/>
          </a:xfrm>
          <a:prstGeom prst="rect">
            <a:avLst/>
          </a:prstGeom>
          <a:noFill/>
        </p:spPr>
        <p:txBody>
          <a:bodyPr wrap="none" lIns="0" tIns="0" rIns="0" bIns="0" rtlCol="0">
            <a:spAutoFit/>
          </a:bodyPr>
          <a:lstStyle/>
          <a:p>
            <a:pPr>
              <a:lnSpc>
                <a:spcPct val="114000"/>
              </a:lnSpc>
            </a:pPr>
            <a:r>
              <a:rPr lang="en-US" altLang="zh-CN" sz="1600" dirty="0">
                <a:latin typeface="+mn-lt"/>
              </a:rPr>
              <a:t>1 Key points detection in left image</a:t>
            </a:r>
          </a:p>
          <a:p>
            <a:pPr>
              <a:lnSpc>
                <a:spcPct val="114000"/>
              </a:lnSpc>
            </a:pPr>
            <a:r>
              <a:rPr lang="en-US" altLang="zh-CN" sz="1600" dirty="0">
                <a:latin typeface="+mn-lt"/>
              </a:rPr>
              <a:t>2 Calculate key points in right image according</a:t>
            </a:r>
          </a:p>
          <a:p>
            <a:pPr>
              <a:lnSpc>
                <a:spcPct val="114000"/>
              </a:lnSpc>
            </a:pPr>
            <a:r>
              <a:rPr lang="en-US" altLang="zh-CN" sz="1600" dirty="0">
                <a:latin typeface="+mn-lt"/>
              </a:rPr>
              <a:t>to left image (OF)</a:t>
            </a:r>
          </a:p>
          <a:p>
            <a:pPr>
              <a:lnSpc>
                <a:spcPct val="114000"/>
              </a:lnSpc>
            </a:pPr>
            <a:r>
              <a:rPr lang="en-US" altLang="zh-CN" sz="1600" dirty="0">
                <a:latin typeface="+mn-lt"/>
              </a:rPr>
              <a:t>3 Compute essential matrix, find inlier</a:t>
            </a:r>
          </a:p>
          <a:p>
            <a:pPr>
              <a:lnSpc>
                <a:spcPct val="114000"/>
              </a:lnSpc>
            </a:pPr>
            <a:r>
              <a:rPr lang="en-US" altLang="zh-CN" sz="1600" dirty="0">
                <a:latin typeface="+mn-lt"/>
              </a:rPr>
              <a:t>4 Localize camera</a:t>
            </a:r>
          </a:p>
          <a:p>
            <a:pPr>
              <a:lnSpc>
                <a:spcPct val="114000"/>
              </a:lnSpc>
            </a:pPr>
            <a:r>
              <a:rPr lang="en-US" altLang="zh-CN" sz="1600" dirty="0">
                <a:latin typeface="+mn-lt"/>
              </a:rPr>
              <a:t>5 Initialize landmarks</a:t>
            </a:r>
          </a:p>
          <a:p>
            <a:pPr>
              <a:lnSpc>
                <a:spcPct val="114000"/>
              </a:lnSpc>
            </a:pPr>
            <a:endParaRPr lang="zh-CN" altLang="en-US" sz="1600" dirty="0" err="1">
              <a:latin typeface="+mn-lt"/>
            </a:endParaRPr>
          </a:p>
        </p:txBody>
      </p:sp>
      <p:cxnSp>
        <p:nvCxnSpPr>
          <p:cNvPr id="18" name="直接箭头连接符 17">
            <a:extLst>
              <a:ext uri="{FF2B5EF4-FFF2-40B4-BE49-F238E27FC236}">
                <a16:creationId xmlns:a16="http://schemas.microsoft.com/office/drawing/2014/main" id="{C592DBF4-2A23-4112-9828-7CA5CEC56CE5}"/>
              </a:ext>
            </a:extLst>
          </p:cNvPr>
          <p:cNvCxnSpPr>
            <a:cxnSpLocks/>
          </p:cNvCxnSpPr>
          <p:nvPr/>
        </p:nvCxnSpPr>
        <p:spPr>
          <a:xfrm>
            <a:off x="2221725" y="2707459"/>
            <a:ext cx="3401033" cy="46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E03F57F-4324-490E-9574-5A7D98B8C39D}"/>
              </a:ext>
            </a:extLst>
          </p:cNvPr>
          <p:cNvCxnSpPr>
            <a:cxnSpLocks/>
          </p:cNvCxnSpPr>
          <p:nvPr/>
        </p:nvCxnSpPr>
        <p:spPr>
          <a:xfrm flipH="1">
            <a:off x="618986" y="2850082"/>
            <a:ext cx="319475" cy="33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4A693A3-D672-42F2-B87F-0262F2F3AD77}"/>
              </a:ext>
            </a:extLst>
          </p:cNvPr>
          <p:cNvSpPr txBox="1"/>
          <p:nvPr/>
        </p:nvSpPr>
        <p:spPr>
          <a:xfrm>
            <a:off x="742919" y="2809548"/>
            <a:ext cx="318998" cy="257250"/>
          </a:xfrm>
          <a:prstGeom prst="rect">
            <a:avLst/>
          </a:prstGeom>
          <a:noFill/>
        </p:spPr>
        <p:txBody>
          <a:bodyPr wrap="none" lIns="0" tIns="0" rIns="0" bIns="0" rtlCol="0">
            <a:spAutoFit/>
          </a:bodyPr>
          <a:lstStyle/>
          <a:p>
            <a:pPr>
              <a:lnSpc>
                <a:spcPct val="114000"/>
              </a:lnSpc>
            </a:pPr>
            <a:r>
              <a:rPr lang="en-US" altLang="zh-CN" sz="1600" dirty="0">
                <a:latin typeface="+mn-lt"/>
              </a:rPr>
              <a:t>yes</a:t>
            </a:r>
            <a:endParaRPr lang="zh-CN" altLang="en-US" sz="1600" dirty="0" err="1">
              <a:latin typeface="+mn-lt"/>
            </a:endParaRPr>
          </a:p>
        </p:txBody>
      </p:sp>
      <p:sp>
        <p:nvSpPr>
          <p:cNvPr id="26" name="文本框 25">
            <a:extLst>
              <a:ext uri="{FF2B5EF4-FFF2-40B4-BE49-F238E27FC236}">
                <a16:creationId xmlns:a16="http://schemas.microsoft.com/office/drawing/2014/main" id="{5C65AD48-50EE-476D-854B-3AC02E377CCC}"/>
              </a:ext>
            </a:extLst>
          </p:cNvPr>
          <p:cNvSpPr txBox="1"/>
          <p:nvPr/>
        </p:nvSpPr>
        <p:spPr>
          <a:xfrm>
            <a:off x="4067595" y="2832366"/>
            <a:ext cx="227626" cy="257250"/>
          </a:xfrm>
          <a:prstGeom prst="rect">
            <a:avLst/>
          </a:prstGeom>
          <a:noFill/>
        </p:spPr>
        <p:txBody>
          <a:bodyPr wrap="none" lIns="0" tIns="0" rIns="0" bIns="0" rtlCol="0">
            <a:spAutoFit/>
          </a:bodyPr>
          <a:lstStyle/>
          <a:p>
            <a:pPr>
              <a:lnSpc>
                <a:spcPct val="114000"/>
              </a:lnSpc>
            </a:pPr>
            <a:r>
              <a:rPr lang="en-US" altLang="zh-CN" sz="1600" dirty="0">
                <a:latin typeface="+mn-lt"/>
              </a:rPr>
              <a:t>no</a:t>
            </a:r>
            <a:endParaRPr lang="zh-CN" altLang="en-US" sz="1600" dirty="0" err="1">
              <a:latin typeface="+mn-lt"/>
            </a:endParaRPr>
          </a:p>
        </p:txBody>
      </p:sp>
      <p:sp>
        <p:nvSpPr>
          <p:cNvPr id="27" name="文本框 26">
            <a:extLst>
              <a:ext uri="{FF2B5EF4-FFF2-40B4-BE49-F238E27FC236}">
                <a16:creationId xmlns:a16="http://schemas.microsoft.com/office/drawing/2014/main" id="{DB877CD6-B4F0-4F3B-903E-9969A4D6440E}"/>
              </a:ext>
            </a:extLst>
          </p:cNvPr>
          <p:cNvSpPr txBox="1"/>
          <p:nvPr/>
        </p:nvSpPr>
        <p:spPr>
          <a:xfrm>
            <a:off x="4971555" y="3288960"/>
            <a:ext cx="4222310" cy="3345147"/>
          </a:xfrm>
          <a:prstGeom prst="rect">
            <a:avLst/>
          </a:prstGeom>
          <a:noFill/>
        </p:spPr>
        <p:txBody>
          <a:bodyPr wrap="none" lIns="0" tIns="0" rIns="0" bIns="0" rtlCol="0">
            <a:spAutoFit/>
          </a:bodyPr>
          <a:lstStyle/>
          <a:p>
            <a:pPr>
              <a:lnSpc>
                <a:spcPct val="114000"/>
              </a:lnSpc>
            </a:pPr>
            <a:r>
              <a:rPr lang="en-US" altLang="zh-CN" sz="1600" dirty="0">
                <a:latin typeface="+mn-lt"/>
              </a:rPr>
              <a:t>1 Calculate key points in left image </a:t>
            </a:r>
          </a:p>
          <a:p>
            <a:pPr>
              <a:lnSpc>
                <a:spcPct val="114000"/>
              </a:lnSpc>
            </a:pPr>
            <a:r>
              <a:rPr lang="en-US" altLang="zh-CN" sz="1600" dirty="0">
                <a:latin typeface="+mn-lt"/>
              </a:rPr>
              <a:t>according to left image in last time step (OF)</a:t>
            </a:r>
          </a:p>
          <a:p>
            <a:pPr>
              <a:lnSpc>
                <a:spcPct val="114000"/>
              </a:lnSpc>
            </a:pPr>
            <a:r>
              <a:rPr lang="en-US" altLang="zh-CN" sz="1600" dirty="0">
                <a:latin typeface="+mn-lt"/>
              </a:rPr>
              <a:t>2 Separate the left image into cells and detect </a:t>
            </a:r>
          </a:p>
          <a:p>
            <a:pPr>
              <a:lnSpc>
                <a:spcPct val="114000"/>
              </a:lnSpc>
            </a:pPr>
            <a:r>
              <a:rPr lang="en-US" altLang="zh-CN" sz="1600" dirty="0">
                <a:latin typeface="+mn-lt"/>
              </a:rPr>
              <a:t>new points in empty cells </a:t>
            </a:r>
          </a:p>
          <a:p>
            <a:pPr>
              <a:lnSpc>
                <a:spcPct val="114000"/>
              </a:lnSpc>
            </a:pPr>
            <a:r>
              <a:rPr lang="en-US" altLang="zh-CN" sz="1600" dirty="0">
                <a:latin typeface="+mn-lt"/>
              </a:rPr>
              <a:t>3 Calculate the </a:t>
            </a:r>
            <a:r>
              <a:rPr lang="en-US" altLang="zh-CN" sz="1600" dirty="0" err="1">
                <a:latin typeface="+mn-lt"/>
              </a:rPr>
              <a:t>keypoints</a:t>
            </a:r>
            <a:r>
              <a:rPr lang="en-US" altLang="zh-CN" sz="1600" dirty="0">
                <a:latin typeface="+mn-lt"/>
              </a:rPr>
              <a:t> in right image (OF) </a:t>
            </a:r>
          </a:p>
          <a:p>
            <a:pPr>
              <a:lnSpc>
                <a:spcPct val="114000"/>
              </a:lnSpc>
            </a:pPr>
            <a:r>
              <a:rPr lang="en-US" altLang="zh-CN" sz="1600" dirty="0">
                <a:latin typeface="+mn-lt"/>
              </a:rPr>
              <a:t>according to left image</a:t>
            </a:r>
          </a:p>
          <a:p>
            <a:pPr>
              <a:lnSpc>
                <a:spcPct val="114000"/>
              </a:lnSpc>
            </a:pPr>
            <a:r>
              <a:rPr lang="en-US" altLang="zh-CN" sz="1600" dirty="0">
                <a:latin typeface="+mn-lt"/>
              </a:rPr>
              <a:t>4 Compute essential matrix and find inlier</a:t>
            </a:r>
          </a:p>
          <a:p>
            <a:pPr>
              <a:lnSpc>
                <a:spcPct val="114000"/>
              </a:lnSpc>
            </a:pPr>
            <a:r>
              <a:rPr lang="en-US" altLang="zh-CN" sz="1600" dirty="0">
                <a:latin typeface="+mn-lt"/>
              </a:rPr>
              <a:t>5 Localize camera</a:t>
            </a:r>
          </a:p>
          <a:p>
            <a:pPr>
              <a:lnSpc>
                <a:spcPct val="114000"/>
              </a:lnSpc>
            </a:pPr>
            <a:r>
              <a:rPr lang="en-US" altLang="zh-CN" sz="1600" dirty="0">
                <a:latin typeface="+mn-lt"/>
              </a:rPr>
              <a:t>6 Create new landmarks</a:t>
            </a:r>
          </a:p>
          <a:p>
            <a:pPr>
              <a:lnSpc>
                <a:spcPct val="114000"/>
              </a:lnSpc>
            </a:pPr>
            <a:r>
              <a:rPr lang="en-US" altLang="zh-CN" sz="1600" dirty="0">
                <a:latin typeface="+mn-lt"/>
              </a:rPr>
              <a:t>7 Optimization</a:t>
            </a:r>
          </a:p>
          <a:p>
            <a:pPr>
              <a:lnSpc>
                <a:spcPct val="114000"/>
              </a:lnSpc>
            </a:pPr>
            <a:r>
              <a:rPr lang="en-US" altLang="zh-CN" sz="1600" dirty="0">
                <a:latin typeface="+mn-lt"/>
              </a:rPr>
              <a:t>(8 frame-frame triangulation)</a:t>
            </a:r>
          </a:p>
          <a:p>
            <a:pPr>
              <a:lnSpc>
                <a:spcPct val="114000"/>
              </a:lnSpc>
            </a:pPr>
            <a:endParaRPr lang="zh-CN" altLang="en-US" sz="1600" dirty="0" err="1">
              <a:latin typeface="+mn-lt"/>
            </a:endParaRPr>
          </a:p>
        </p:txBody>
      </p:sp>
      <p:sp>
        <p:nvSpPr>
          <p:cNvPr id="30" name="椭圆 29">
            <a:extLst>
              <a:ext uri="{FF2B5EF4-FFF2-40B4-BE49-F238E27FC236}">
                <a16:creationId xmlns:a16="http://schemas.microsoft.com/office/drawing/2014/main" id="{2ABA3D49-7333-4111-A06D-0A03C60EAF7E}"/>
              </a:ext>
            </a:extLst>
          </p:cNvPr>
          <p:cNvSpPr/>
          <p:nvPr/>
        </p:nvSpPr>
        <p:spPr>
          <a:xfrm>
            <a:off x="6137316" y="2429809"/>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31" name="文本框 30">
            <a:extLst>
              <a:ext uri="{FF2B5EF4-FFF2-40B4-BE49-F238E27FC236}">
                <a16:creationId xmlns:a16="http://schemas.microsoft.com/office/drawing/2014/main" id="{039D6670-58B1-4620-BDB8-0E4FCF408190}"/>
              </a:ext>
            </a:extLst>
          </p:cNvPr>
          <p:cNvSpPr txBox="1"/>
          <p:nvPr/>
        </p:nvSpPr>
        <p:spPr>
          <a:xfrm>
            <a:off x="6510264" y="2442772"/>
            <a:ext cx="410369" cy="257250"/>
          </a:xfrm>
          <a:prstGeom prst="rect">
            <a:avLst/>
          </a:prstGeom>
          <a:noFill/>
        </p:spPr>
        <p:txBody>
          <a:bodyPr wrap="none" lIns="0" tIns="0" rIns="0" bIns="0" rtlCol="0">
            <a:spAutoFit/>
          </a:bodyPr>
          <a:lstStyle/>
          <a:p>
            <a:pPr>
              <a:lnSpc>
                <a:spcPct val="114000"/>
              </a:lnSpc>
            </a:pPr>
            <a:r>
              <a:rPr lang="en-US" altLang="zh-CN" sz="1600" dirty="0">
                <a:solidFill>
                  <a:schemeClr val="bg1"/>
                </a:solidFill>
                <a:latin typeface="+mn-lt"/>
              </a:rPr>
              <a:t>……</a:t>
            </a:r>
            <a:endParaRPr lang="zh-CN" altLang="en-US" sz="1600" dirty="0" err="1">
              <a:solidFill>
                <a:schemeClr val="bg1"/>
              </a:solidFill>
              <a:latin typeface="+mn-lt"/>
            </a:endParaRPr>
          </a:p>
        </p:txBody>
      </p:sp>
    </p:spTree>
    <p:extLst>
      <p:ext uri="{BB962C8B-B14F-4D97-AF65-F5344CB8AC3E}">
        <p14:creationId xmlns:p14="http://schemas.microsoft.com/office/powerpoint/2010/main" val="122360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404703"/>
            <a:ext cx="8508999" cy="257251"/>
          </a:xfrm>
        </p:spPr>
        <p:txBody>
          <a:bodyPr/>
          <a:lstStyle/>
          <a:p>
            <a:r>
              <a:rPr lang="en-US" dirty="0"/>
              <a:t>Use optical flow and </a:t>
            </a:r>
            <a:r>
              <a:rPr lang="en-US" dirty="0" err="1"/>
              <a:t>keypoints</a:t>
            </a:r>
            <a:r>
              <a:rPr lang="en-US" dirty="0"/>
              <a:t> detection in key frame:</a:t>
            </a:r>
          </a:p>
          <a:p>
            <a:r>
              <a:rPr lang="en-US" altLang="zh-CN" dirty="0"/>
              <a:t>	</a:t>
            </a:r>
          </a:p>
          <a:p>
            <a:r>
              <a:rPr lang="en-US" altLang="zh-CN" dirty="0"/>
              <a:t>					</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OF = Optical Flow</a:t>
            </a:r>
            <a:endParaRPr lang="en-US" dirty="0"/>
          </a:p>
        </p:txBody>
      </p:sp>
      <p:sp>
        <p:nvSpPr>
          <p:cNvPr id="3" name="Titel 2"/>
          <p:cNvSpPr>
            <a:spLocks noGrp="1"/>
          </p:cNvSpPr>
          <p:nvPr>
            <p:ph type="title"/>
          </p:nvPr>
        </p:nvSpPr>
        <p:spPr>
          <a:prstGeom prst="rect">
            <a:avLst/>
          </a:prstGeom>
        </p:spPr>
        <p:txBody>
          <a:bodyPr/>
          <a:lstStyle/>
          <a:p>
            <a:r>
              <a:rPr lang="en-US" altLang="zh-CN" sz="3000" dirty="0"/>
              <a:t>1 Introduction</a:t>
            </a:r>
            <a:endParaRPr lang="de-DE" sz="3000" dirty="0"/>
          </a:p>
        </p:txBody>
      </p:sp>
      <p:sp>
        <p:nvSpPr>
          <p:cNvPr id="5" name="椭圆 4">
            <a:extLst>
              <a:ext uri="{FF2B5EF4-FFF2-40B4-BE49-F238E27FC236}">
                <a16:creationId xmlns:a16="http://schemas.microsoft.com/office/drawing/2014/main" id="{CDA956F5-0E33-4E3E-87AE-E1A94B849B43}"/>
              </a:ext>
            </a:extLst>
          </p:cNvPr>
          <p:cNvSpPr/>
          <p:nvPr/>
        </p:nvSpPr>
        <p:spPr>
          <a:xfrm>
            <a:off x="3721770" y="1884951"/>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7" name="文本框 6">
            <a:extLst>
              <a:ext uri="{FF2B5EF4-FFF2-40B4-BE49-F238E27FC236}">
                <a16:creationId xmlns:a16="http://schemas.microsoft.com/office/drawing/2014/main" id="{2530AF92-2747-4609-BDC3-3E9C46AE29CF}"/>
              </a:ext>
            </a:extLst>
          </p:cNvPr>
          <p:cNvSpPr txBox="1"/>
          <p:nvPr/>
        </p:nvSpPr>
        <p:spPr>
          <a:xfrm>
            <a:off x="3839250" y="1945468"/>
            <a:ext cx="992259" cy="257250"/>
          </a:xfrm>
          <a:prstGeom prst="rect">
            <a:avLst/>
          </a:prstGeom>
          <a:noFill/>
        </p:spPr>
        <p:txBody>
          <a:bodyPr wrap="none" lIns="0" tIns="0" rIns="0" bIns="0" rtlCol="0">
            <a:spAutoFit/>
          </a:bodyPr>
          <a:lstStyle/>
          <a:p>
            <a:pPr>
              <a:lnSpc>
                <a:spcPct val="114000"/>
              </a:lnSpc>
            </a:pPr>
            <a:r>
              <a:rPr lang="en-US" altLang="zh-CN" sz="1600" dirty="0">
                <a:solidFill>
                  <a:schemeClr val="bg1"/>
                </a:solidFill>
                <a:latin typeface="+mn-lt"/>
              </a:rPr>
              <a:t>Keyframe?</a:t>
            </a:r>
            <a:endParaRPr lang="zh-CN" altLang="en-US" sz="1600" dirty="0" err="1">
              <a:solidFill>
                <a:schemeClr val="bg1"/>
              </a:solidFill>
              <a:latin typeface="+mn-lt"/>
            </a:endParaRPr>
          </a:p>
        </p:txBody>
      </p:sp>
      <p:cxnSp>
        <p:nvCxnSpPr>
          <p:cNvPr id="9" name="直接箭头连接符 8">
            <a:extLst>
              <a:ext uri="{FF2B5EF4-FFF2-40B4-BE49-F238E27FC236}">
                <a16:creationId xmlns:a16="http://schemas.microsoft.com/office/drawing/2014/main" id="{85B122E5-0AA9-4E6A-A8A2-606821FCAF8E}"/>
              </a:ext>
            </a:extLst>
          </p:cNvPr>
          <p:cNvCxnSpPr/>
          <p:nvPr/>
        </p:nvCxnSpPr>
        <p:spPr>
          <a:xfrm flipH="1">
            <a:off x="1660358" y="2090135"/>
            <a:ext cx="1949116" cy="30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3C41B7-3810-48E2-8012-1502158261E1}"/>
              </a:ext>
            </a:extLst>
          </p:cNvPr>
          <p:cNvCxnSpPr>
            <a:cxnSpLocks/>
          </p:cNvCxnSpPr>
          <p:nvPr/>
        </p:nvCxnSpPr>
        <p:spPr>
          <a:xfrm>
            <a:off x="4948989" y="2111579"/>
            <a:ext cx="1825945" cy="21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CDDB94C-1C7B-4C92-B7B9-6AFFAFEBCBC4}"/>
              </a:ext>
            </a:extLst>
          </p:cNvPr>
          <p:cNvSpPr txBox="1"/>
          <p:nvPr/>
        </p:nvSpPr>
        <p:spPr>
          <a:xfrm>
            <a:off x="2634916" y="2074093"/>
            <a:ext cx="318998" cy="257250"/>
          </a:xfrm>
          <a:prstGeom prst="rect">
            <a:avLst/>
          </a:prstGeom>
          <a:noFill/>
        </p:spPr>
        <p:txBody>
          <a:bodyPr wrap="none" lIns="0" tIns="0" rIns="0" bIns="0" rtlCol="0">
            <a:spAutoFit/>
          </a:bodyPr>
          <a:lstStyle/>
          <a:p>
            <a:pPr>
              <a:lnSpc>
                <a:spcPct val="114000"/>
              </a:lnSpc>
            </a:pPr>
            <a:r>
              <a:rPr lang="en-US" altLang="zh-CN" sz="1600" dirty="0">
                <a:latin typeface="+mn-lt"/>
              </a:rPr>
              <a:t>yes</a:t>
            </a:r>
            <a:endParaRPr lang="zh-CN" altLang="en-US" sz="1600" dirty="0" err="1">
              <a:latin typeface="+mn-lt"/>
            </a:endParaRPr>
          </a:p>
        </p:txBody>
      </p:sp>
      <p:sp>
        <p:nvSpPr>
          <p:cNvPr id="13" name="文本框 12">
            <a:extLst>
              <a:ext uri="{FF2B5EF4-FFF2-40B4-BE49-F238E27FC236}">
                <a16:creationId xmlns:a16="http://schemas.microsoft.com/office/drawing/2014/main" id="{B39B1D07-943C-43D6-8DFF-B944E306C54B}"/>
              </a:ext>
            </a:extLst>
          </p:cNvPr>
          <p:cNvSpPr txBox="1"/>
          <p:nvPr/>
        </p:nvSpPr>
        <p:spPr>
          <a:xfrm>
            <a:off x="5942424" y="2182542"/>
            <a:ext cx="457200" cy="257250"/>
          </a:xfrm>
          <a:prstGeom prst="rect">
            <a:avLst/>
          </a:prstGeom>
          <a:noFill/>
        </p:spPr>
        <p:txBody>
          <a:bodyPr wrap="square" lIns="0" tIns="0" rIns="0" bIns="0" rtlCol="0">
            <a:spAutoFit/>
          </a:bodyPr>
          <a:lstStyle/>
          <a:p>
            <a:pPr>
              <a:lnSpc>
                <a:spcPct val="114000"/>
              </a:lnSpc>
            </a:pPr>
            <a:r>
              <a:rPr lang="en-US" altLang="zh-CN" sz="1600" dirty="0">
                <a:latin typeface="+mn-lt"/>
              </a:rPr>
              <a:t>no</a:t>
            </a:r>
            <a:endParaRPr lang="zh-CN" altLang="en-US" sz="1600" dirty="0" err="1">
              <a:latin typeface="+mn-lt"/>
            </a:endParaRPr>
          </a:p>
        </p:txBody>
      </p:sp>
      <p:sp>
        <p:nvSpPr>
          <p:cNvPr id="14" name="椭圆 13">
            <a:extLst>
              <a:ext uri="{FF2B5EF4-FFF2-40B4-BE49-F238E27FC236}">
                <a16:creationId xmlns:a16="http://schemas.microsoft.com/office/drawing/2014/main" id="{BA15EFF5-086C-4EFA-A68D-5126D92536FE}"/>
              </a:ext>
            </a:extLst>
          </p:cNvPr>
          <p:cNvSpPr/>
          <p:nvPr/>
        </p:nvSpPr>
        <p:spPr>
          <a:xfrm>
            <a:off x="938461" y="2430381"/>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15" name="文本框 14">
            <a:extLst>
              <a:ext uri="{FF2B5EF4-FFF2-40B4-BE49-F238E27FC236}">
                <a16:creationId xmlns:a16="http://schemas.microsoft.com/office/drawing/2014/main" id="{DB0B3CA6-9AEA-49F9-8073-9FCA57993DA3}"/>
              </a:ext>
            </a:extLst>
          </p:cNvPr>
          <p:cNvSpPr txBox="1"/>
          <p:nvPr/>
        </p:nvSpPr>
        <p:spPr>
          <a:xfrm>
            <a:off x="1015836" y="2490898"/>
            <a:ext cx="1128514" cy="257250"/>
          </a:xfrm>
          <a:prstGeom prst="rect">
            <a:avLst/>
          </a:prstGeom>
          <a:noFill/>
        </p:spPr>
        <p:txBody>
          <a:bodyPr wrap="none" lIns="0" tIns="0" rIns="0" bIns="0" rtlCol="0">
            <a:spAutoFit/>
          </a:bodyPr>
          <a:lstStyle/>
          <a:p>
            <a:pPr>
              <a:lnSpc>
                <a:spcPct val="114000"/>
              </a:lnSpc>
            </a:pPr>
            <a:r>
              <a:rPr lang="en-US" altLang="zh-CN" sz="1600" dirty="0">
                <a:solidFill>
                  <a:schemeClr val="bg1"/>
                </a:solidFill>
                <a:latin typeface="+mn-lt"/>
              </a:rPr>
              <a:t>First image?</a:t>
            </a:r>
            <a:endParaRPr lang="zh-CN" altLang="en-US" sz="1600" dirty="0" err="1">
              <a:solidFill>
                <a:schemeClr val="bg1"/>
              </a:solidFill>
              <a:latin typeface="+mn-lt"/>
            </a:endParaRPr>
          </a:p>
        </p:txBody>
      </p:sp>
      <p:sp>
        <p:nvSpPr>
          <p:cNvPr id="25" name="文本框 24">
            <a:extLst>
              <a:ext uri="{FF2B5EF4-FFF2-40B4-BE49-F238E27FC236}">
                <a16:creationId xmlns:a16="http://schemas.microsoft.com/office/drawing/2014/main" id="{34A693A3-D672-42F2-B87F-0262F2F3AD77}"/>
              </a:ext>
            </a:extLst>
          </p:cNvPr>
          <p:cNvSpPr txBox="1"/>
          <p:nvPr/>
        </p:nvSpPr>
        <p:spPr>
          <a:xfrm>
            <a:off x="742919" y="2809548"/>
            <a:ext cx="65" cy="257250"/>
          </a:xfrm>
          <a:prstGeom prst="rect">
            <a:avLst/>
          </a:prstGeom>
          <a:noFill/>
        </p:spPr>
        <p:txBody>
          <a:bodyPr wrap="none" lIns="0" tIns="0" rIns="0" bIns="0" rtlCol="0">
            <a:spAutoFit/>
          </a:bodyPr>
          <a:lstStyle/>
          <a:p>
            <a:pPr>
              <a:lnSpc>
                <a:spcPct val="114000"/>
              </a:lnSpc>
            </a:pPr>
            <a:endParaRPr lang="zh-CN" altLang="en-US" sz="1600" dirty="0" err="1">
              <a:latin typeface="+mn-lt"/>
            </a:endParaRPr>
          </a:p>
        </p:txBody>
      </p:sp>
      <p:sp>
        <p:nvSpPr>
          <p:cNvPr id="27" name="文本框 26">
            <a:extLst>
              <a:ext uri="{FF2B5EF4-FFF2-40B4-BE49-F238E27FC236}">
                <a16:creationId xmlns:a16="http://schemas.microsoft.com/office/drawing/2014/main" id="{DB877CD6-B4F0-4F3B-903E-9969A4D6440E}"/>
              </a:ext>
            </a:extLst>
          </p:cNvPr>
          <p:cNvSpPr txBox="1"/>
          <p:nvPr/>
        </p:nvSpPr>
        <p:spPr>
          <a:xfrm>
            <a:off x="4948989" y="2466202"/>
            <a:ext cx="4029949" cy="3906582"/>
          </a:xfrm>
          <a:prstGeom prst="rect">
            <a:avLst/>
          </a:prstGeom>
          <a:noFill/>
        </p:spPr>
        <p:txBody>
          <a:bodyPr wrap="none" lIns="0" tIns="0" rIns="0" bIns="0" rtlCol="0">
            <a:spAutoFit/>
          </a:bodyPr>
          <a:lstStyle/>
          <a:p>
            <a:pPr>
              <a:lnSpc>
                <a:spcPct val="114000"/>
              </a:lnSpc>
            </a:pPr>
            <a:r>
              <a:rPr lang="en-US" altLang="zh-CN" sz="1600" dirty="0">
                <a:latin typeface="+mn-lt"/>
              </a:rPr>
              <a:t>1 Calculate key points in left image </a:t>
            </a:r>
          </a:p>
          <a:p>
            <a:pPr>
              <a:lnSpc>
                <a:spcPct val="114000"/>
              </a:lnSpc>
            </a:pPr>
            <a:r>
              <a:rPr lang="en-US" altLang="zh-CN" sz="1600" dirty="0">
                <a:latin typeface="+mn-lt"/>
              </a:rPr>
              <a:t>according to left image in last time step (OF)</a:t>
            </a:r>
          </a:p>
          <a:p>
            <a:pPr>
              <a:lnSpc>
                <a:spcPct val="114000"/>
              </a:lnSpc>
            </a:pPr>
            <a:r>
              <a:rPr lang="en-US" altLang="zh-CN" sz="1600" dirty="0">
                <a:latin typeface="+mn-lt"/>
              </a:rPr>
              <a:t>2 Separate the left image into cells and </a:t>
            </a:r>
          </a:p>
          <a:p>
            <a:pPr>
              <a:lnSpc>
                <a:spcPct val="114000"/>
              </a:lnSpc>
            </a:pPr>
            <a:r>
              <a:rPr lang="en-US" altLang="zh-CN" sz="1600" dirty="0">
                <a:latin typeface="+mn-lt"/>
              </a:rPr>
              <a:t>calculate the number of empty cells</a:t>
            </a:r>
          </a:p>
          <a:p>
            <a:pPr>
              <a:lnSpc>
                <a:spcPct val="114000"/>
              </a:lnSpc>
            </a:pPr>
            <a:r>
              <a:rPr lang="en-US" altLang="zh-CN" sz="1600" dirty="0">
                <a:latin typeface="+mn-lt"/>
              </a:rPr>
              <a:t>3 (no calculation of essential matrix)</a:t>
            </a:r>
          </a:p>
          <a:p>
            <a:pPr>
              <a:lnSpc>
                <a:spcPct val="114000"/>
              </a:lnSpc>
            </a:pPr>
            <a:r>
              <a:rPr lang="en-US" altLang="zh-CN" sz="1600" dirty="0">
                <a:latin typeface="+mn-lt"/>
              </a:rPr>
              <a:t>Because no relative pose between frame</a:t>
            </a:r>
          </a:p>
          <a:p>
            <a:pPr>
              <a:lnSpc>
                <a:spcPct val="114000"/>
              </a:lnSpc>
            </a:pPr>
            <a:endParaRPr lang="en-US" altLang="zh-CN" sz="1600" dirty="0">
              <a:latin typeface="+mn-lt"/>
            </a:endParaRPr>
          </a:p>
          <a:p>
            <a:pPr>
              <a:lnSpc>
                <a:spcPct val="114000"/>
              </a:lnSpc>
            </a:pPr>
            <a:r>
              <a:rPr lang="en-US" altLang="zh-CN" sz="1600" dirty="0">
                <a:latin typeface="+mn-lt"/>
              </a:rPr>
              <a:t>4 Localize camera</a:t>
            </a:r>
          </a:p>
          <a:p>
            <a:pPr>
              <a:lnSpc>
                <a:spcPct val="114000"/>
              </a:lnSpc>
            </a:pPr>
            <a:r>
              <a:rPr lang="en-US" altLang="zh-CN" sz="1600" dirty="0">
                <a:latin typeface="+mn-lt"/>
              </a:rPr>
              <a:t>6 If not enough key points/inliers/</a:t>
            </a:r>
          </a:p>
          <a:p>
            <a:pPr>
              <a:lnSpc>
                <a:spcPct val="114000"/>
              </a:lnSpc>
            </a:pPr>
            <a:r>
              <a:rPr lang="en-US" altLang="zh-CN" sz="1600" dirty="0">
                <a:latin typeface="+mn-lt"/>
              </a:rPr>
              <a:t>too many empty cells &amp;&amp; optimization is not</a:t>
            </a:r>
          </a:p>
          <a:p>
            <a:pPr>
              <a:lnSpc>
                <a:spcPct val="114000"/>
              </a:lnSpc>
            </a:pPr>
            <a:r>
              <a:rPr lang="en-US" altLang="zh-CN" sz="1600" dirty="0">
                <a:latin typeface="+mn-lt"/>
              </a:rPr>
              <a:t>running and not finished, set the next frame </a:t>
            </a:r>
          </a:p>
          <a:p>
            <a:pPr>
              <a:lnSpc>
                <a:spcPct val="114000"/>
              </a:lnSpc>
            </a:pPr>
            <a:r>
              <a:rPr lang="en-US" altLang="zh-CN" sz="1600" dirty="0">
                <a:latin typeface="+mn-lt"/>
              </a:rPr>
              <a:t>as key frame</a:t>
            </a:r>
          </a:p>
          <a:p>
            <a:pPr>
              <a:lnSpc>
                <a:spcPct val="114000"/>
              </a:lnSpc>
            </a:pPr>
            <a:endParaRPr lang="en-US" altLang="zh-CN" sz="1600" dirty="0">
              <a:latin typeface="+mn-lt"/>
            </a:endParaRPr>
          </a:p>
          <a:p>
            <a:pPr>
              <a:lnSpc>
                <a:spcPct val="114000"/>
              </a:lnSpc>
            </a:pPr>
            <a:endParaRPr lang="zh-CN" altLang="en-US" sz="1600" dirty="0" err="1">
              <a:latin typeface="+mn-lt"/>
            </a:endParaRPr>
          </a:p>
        </p:txBody>
      </p:sp>
      <p:cxnSp>
        <p:nvCxnSpPr>
          <p:cNvPr id="24" name="直接箭头连接符 23">
            <a:extLst>
              <a:ext uri="{FF2B5EF4-FFF2-40B4-BE49-F238E27FC236}">
                <a16:creationId xmlns:a16="http://schemas.microsoft.com/office/drawing/2014/main" id="{39CD9663-C677-4A39-8693-6DCFF62EB3BC}"/>
              </a:ext>
            </a:extLst>
          </p:cNvPr>
          <p:cNvCxnSpPr/>
          <p:nvPr/>
        </p:nvCxnSpPr>
        <p:spPr>
          <a:xfrm>
            <a:off x="1491916" y="2927684"/>
            <a:ext cx="0" cy="64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97E6610F-3309-4D8D-9E94-C36196C470E5}"/>
              </a:ext>
            </a:extLst>
          </p:cNvPr>
          <p:cNvSpPr/>
          <p:nvPr/>
        </p:nvSpPr>
        <p:spPr>
          <a:xfrm>
            <a:off x="907573" y="3640984"/>
            <a:ext cx="1211178" cy="41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zh-CN" altLang="en-US" dirty="0"/>
          </a:p>
        </p:txBody>
      </p:sp>
      <p:sp>
        <p:nvSpPr>
          <p:cNvPr id="29" name="文本框 28">
            <a:extLst>
              <a:ext uri="{FF2B5EF4-FFF2-40B4-BE49-F238E27FC236}">
                <a16:creationId xmlns:a16="http://schemas.microsoft.com/office/drawing/2014/main" id="{5D0AC388-B6F5-40FB-AC34-435B5A83FFA9}"/>
              </a:ext>
            </a:extLst>
          </p:cNvPr>
          <p:cNvSpPr txBox="1"/>
          <p:nvPr/>
        </p:nvSpPr>
        <p:spPr>
          <a:xfrm>
            <a:off x="1280521" y="3653947"/>
            <a:ext cx="410369" cy="257250"/>
          </a:xfrm>
          <a:prstGeom prst="rect">
            <a:avLst/>
          </a:prstGeom>
          <a:noFill/>
        </p:spPr>
        <p:txBody>
          <a:bodyPr wrap="none" lIns="0" tIns="0" rIns="0" bIns="0" rtlCol="0">
            <a:spAutoFit/>
          </a:bodyPr>
          <a:lstStyle/>
          <a:p>
            <a:pPr>
              <a:lnSpc>
                <a:spcPct val="114000"/>
              </a:lnSpc>
            </a:pPr>
            <a:r>
              <a:rPr lang="en-US" altLang="zh-CN" sz="1600" dirty="0">
                <a:solidFill>
                  <a:schemeClr val="bg1"/>
                </a:solidFill>
                <a:latin typeface="+mn-lt"/>
              </a:rPr>
              <a:t>……</a:t>
            </a:r>
            <a:endParaRPr lang="zh-CN" altLang="en-US" sz="1600" dirty="0" err="1">
              <a:solidFill>
                <a:schemeClr val="bg1"/>
              </a:solidFill>
              <a:latin typeface="+mn-lt"/>
            </a:endParaRPr>
          </a:p>
        </p:txBody>
      </p:sp>
    </p:spTree>
    <p:extLst>
      <p:ext uri="{BB962C8B-B14F-4D97-AF65-F5344CB8AC3E}">
        <p14:creationId xmlns:p14="http://schemas.microsoft.com/office/powerpoint/2010/main" val="17804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2F4295-E50B-46F8-82E8-A334B564A0C0}"/>
              </a:ext>
            </a:extLst>
          </p:cNvPr>
          <p:cNvSpPr>
            <a:spLocks noGrp="1"/>
          </p:cNvSpPr>
          <p:nvPr>
            <p:ph idx="1"/>
          </p:nvPr>
        </p:nvSpPr>
        <p:spPr/>
        <p:txBody>
          <a:bodyPr/>
          <a:lstStyle/>
          <a:p>
            <a:r>
              <a:rPr lang="en-US" altLang="zh-CN" dirty="0"/>
              <a:t>A picture about optical flow</a:t>
            </a:r>
          </a:p>
          <a:p>
            <a:r>
              <a:rPr lang="en-US" altLang="zh-CN" dirty="0"/>
              <a:t>Some lines</a:t>
            </a:r>
          </a:p>
          <a:p>
            <a:endParaRPr lang="en-US" altLang="zh-CN" dirty="0"/>
          </a:p>
          <a:p>
            <a:r>
              <a:rPr lang="en-US" altLang="zh-CN" dirty="0"/>
              <a:t>Stereo </a:t>
            </a:r>
          </a:p>
          <a:p>
            <a:r>
              <a:rPr lang="en-US" altLang="zh-CN" dirty="0"/>
              <a:t>Frame to frame</a:t>
            </a:r>
          </a:p>
          <a:p>
            <a:endParaRPr lang="en-US" altLang="zh-CN" dirty="0"/>
          </a:p>
          <a:p>
            <a:endParaRPr lang="zh-CN" altLang="en-US" dirty="0"/>
          </a:p>
        </p:txBody>
      </p:sp>
      <p:sp>
        <p:nvSpPr>
          <p:cNvPr id="3" name="灯片编号占位符 2">
            <a:extLst>
              <a:ext uri="{FF2B5EF4-FFF2-40B4-BE49-F238E27FC236}">
                <a16:creationId xmlns:a16="http://schemas.microsoft.com/office/drawing/2014/main" id="{A0B654C9-440A-4A01-B04C-07025DE99C5B}"/>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页脚占位符 3">
            <a:extLst>
              <a:ext uri="{FF2B5EF4-FFF2-40B4-BE49-F238E27FC236}">
                <a16:creationId xmlns:a16="http://schemas.microsoft.com/office/drawing/2014/main" id="{DAB8CC6C-94EF-4C64-B2C8-5856B40E244D}"/>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AAD76621-C8AC-4956-A936-7C180AF1BF4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3684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48F4B1-E775-4B08-B7A5-B102E133B8D8}"/>
              </a:ext>
            </a:extLst>
          </p:cNvPr>
          <p:cNvSpPr>
            <a:spLocks noGrp="1"/>
          </p:cNvSpPr>
          <p:nvPr>
            <p:ph idx="1"/>
          </p:nvPr>
        </p:nvSpPr>
        <p:spPr/>
        <p:txBody>
          <a:bodyPr/>
          <a:lstStyle/>
          <a:p>
            <a:r>
              <a:rPr lang="en-US" altLang="zh-CN" dirty="0"/>
              <a:t>A picture about cell </a:t>
            </a:r>
          </a:p>
          <a:p>
            <a:endParaRPr lang="en-US" altLang="zh-CN" dirty="0"/>
          </a:p>
          <a:p>
            <a:r>
              <a:rPr lang="en-US" altLang="zh-CN" dirty="0"/>
              <a:t>Empty cells -----</a:t>
            </a:r>
            <a:r>
              <a:rPr lang="en-US" altLang="zh-CN" dirty="0">
                <a:sym typeface="Wingdings" panose="05000000000000000000" pitchFamily="2" charset="2"/>
              </a:rPr>
              <a:t>  detection</a:t>
            </a:r>
          </a:p>
          <a:p>
            <a:endParaRPr lang="en-US" altLang="zh-CN" dirty="0">
              <a:sym typeface="Wingdings" panose="05000000000000000000" pitchFamily="2" charset="2"/>
            </a:endParaRPr>
          </a:p>
          <a:p>
            <a:r>
              <a:rPr lang="en-US" altLang="zh-CN" dirty="0"/>
              <a:t>not enough key points/inliers/</a:t>
            </a:r>
          </a:p>
          <a:p>
            <a:r>
              <a:rPr lang="en-US" altLang="zh-CN" dirty="0"/>
              <a:t>too many empty cells &amp;&amp; optimization is not</a:t>
            </a:r>
          </a:p>
          <a:p>
            <a:r>
              <a:rPr lang="en-US" altLang="zh-CN" dirty="0"/>
              <a:t>running and not finished,</a:t>
            </a:r>
            <a:endParaRPr lang="zh-CN" altLang="en-US" dirty="0"/>
          </a:p>
        </p:txBody>
      </p:sp>
      <p:sp>
        <p:nvSpPr>
          <p:cNvPr id="3" name="灯片编号占位符 2">
            <a:extLst>
              <a:ext uri="{FF2B5EF4-FFF2-40B4-BE49-F238E27FC236}">
                <a16:creationId xmlns:a16="http://schemas.microsoft.com/office/drawing/2014/main" id="{42DA0893-1347-4915-9D3D-533129BF05CF}"/>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页脚占位符 3">
            <a:extLst>
              <a:ext uri="{FF2B5EF4-FFF2-40B4-BE49-F238E27FC236}">
                <a16:creationId xmlns:a16="http://schemas.microsoft.com/office/drawing/2014/main" id="{A26E6BFC-7CEE-47EF-B749-4D9B94722C19}"/>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4952EAED-A01C-465D-AF61-F0B10A7B373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4642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9B6F4E-01E8-4811-94FE-14F21A014E9D}"/>
              </a:ext>
            </a:extLst>
          </p:cNvPr>
          <p:cNvSpPr>
            <a:spLocks noGrp="1"/>
          </p:cNvSpPr>
          <p:nvPr>
            <p:ph idx="1"/>
          </p:nvPr>
        </p:nvSpPr>
        <p:spPr/>
        <p:txBody>
          <a:bodyPr/>
          <a:lstStyle/>
          <a:p>
            <a:r>
              <a:rPr lang="de-DE" altLang="zh-CN" dirty="0"/>
              <a:t>2.1 Precision </a:t>
            </a:r>
            <a:r>
              <a:rPr lang="de-DE" altLang="zh-CN" dirty="0" err="1"/>
              <a:t>Comparison</a:t>
            </a:r>
            <a:endParaRPr lang="de-DE" altLang="zh-CN" dirty="0"/>
          </a:p>
          <a:p>
            <a:r>
              <a:rPr lang="de-DE" altLang="zh-CN" dirty="0"/>
              <a:t>2.2 </a:t>
            </a:r>
            <a:r>
              <a:rPr lang="de-DE" altLang="zh-CN" dirty="0" err="1"/>
              <a:t>Execution</a:t>
            </a:r>
            <a:r>
              <a:rPr lang="de-DE" altLang="zh-CN" dirty="0"/>
              <a:t> Time </a:t>
            </a:r>
            <a:r>
              <a:rPr lang="de-DE" altLang="zh-CN" dirty="0" err="1"/>
              <a:t>Comparison</a:t>
            </a:r>
            <a:endParaRPr lang="de-DE" altLang="zh-CN" dirty="0"/>
          </a:p>
          <a:p>
            <a:r>
              <a:rPr lang="en-US" altLang="zh-CN" dirty="0"/>
              <a:t>2.3 Visualization Comparison</a:t>
            </a:r>
            <a:endParaRPr lang="de-DE" altLang="zh-CN" dirty="0"/>
          </a:p>
          <a:p>
            <a:endParaRPr lang="zh-CN" altLang="en-US" dirty="0"/>
          </a:p>
        </p:txBody>
      </p:sp>
      <p:sp>
        <p:nvSpPr>
          <p:cNvPr id="3" name="灯片编号占位符 2">
            <a:extLst>
              <a:ext uri="{FF2B5EF4-FFF2-40B4-BE49-F238E27FC236}">
                <a16:creationId xmlns:a16="http://schemas.microsoft.com/office/drawing/2014/main" id="{40DF2348-65D9-4915-A142-616C8C58512D}"/>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页脚占位符 3">
            <a:extLst>
              <a:ext uri="{FF2B5EF4-FFF2-40B4-BE49-F238E27FC236}">
                <a16:creationId xmlns:a16="http://schemas.microsoft.com/office/drawing/2014/main" id="{33D390E2-EB60-43E1-A4A9-893B83BF343A}"/>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C0D146C9-569E-435E-A378-F77901844D94}"/>
              </a:ext>
            </a:extLst>
          </p:cNvPr>
          <p:cNvSpPr>
            <a:spLocks noGrp="1"/>
          </p:cNvSpPr>
          <p:nvPr>
            <p:ph type="title"/>
          </p:nvPr>
        </p:nvSpPr>
        <p:spPr/>
        <p:txBody>
          <a:bodyPr/>
          <a:lstStyle/>
          <a:p>
            <a:r>
              <a:rPr lang="en-US" altLang="zh-CN" dirty="0"/>
              <a:t>2 Comparison</a:t>
            </a:r>
            <a:endParaRPr lang="zh-CN" altLang="en-US" dirty="0"/>
          </a:p>
        </p:txBody>
      </p:sp>
    </p:spTree>
    <p:extLst>
      <p:ext uri="{BB962C8B-B14F-4D97-AF65-F5344CB8AC3E}">
        <p14:creationId xmlns:p14="http://schemas.microsoft.com/office/powerpoint/2010/main" val="307676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958C5A5-35B3-4107-942B-6B64EA76A20A}"/>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页脚占位符 3">
            <a:extLst>
              <a:ext uri="{FF2B5EF4-FFF2-40B4-BE49-F238E27FC236}">
                <a16:creationId xmlns:a16="http://schemas.microsoft.com/office/drawing/2014/main" id="{1C8943A9-B6B7-49F6-8E0D-669E93AB58C6}"/>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6866EE31-9887-4CE8-A95E-6D9B4AEEF22D}"/>
              </a:ext>
            </a:extLst>
          </p:cNvPr>
          <p:cNvSpPr>
            <a:spLocks noGrp="1"/>
          </p:cNvSpPr>
          <p:nvPr>
            <p:ph type="title"/>
          </p:nvPr>
        </p:nvSpPr>
        <p:spPr/>
        <p:txBody>
          <a:bodyPr/>
          <a:lstStyle/>
          <a:p>
            <a:r>
              <a:rPr lang="en-US" altLang="zh-CN" dirty="0"/>
              <a:t>Parameter Sets (Optical flow version)</a:t>
            </a:r>
            <a:endParaRPr lang="zh-CN" altLang="en-US" dirty="0"/>
          </a:p>
        </p:txBody>
      </p:sp>
      <p:graphicFrame>
        <p:nvGraphicFramePr>
          <p:cNvPr id="8" name="Inhaltsplatzhalter 6">
            <a:extLst>
              <a:ext uri="{FF2B5EF4-FFF2-40B4-BE49-F238E27FC236}">
                <a16:creationId xmlns:a16="http://schemas.microsoft.com/office/drawing/2014/main" id="{4E919345-753D-4D78-B475-6D3B68735965}"/>
              </a:ext>
            </a:extLst>
          </p:cNvPr>
          <p:cNvGraphicFramePr>
            <a:graphicFrameLocks/>
          </p:cNvGraphicFramePr>
          <p:nvPr>
            <p:extLst>
              <p:ext uri="{D42A27DB-BD31-4B8C-83A1-F6EECF244321}">
                <p14:modId xmlns:p14="http://schemas.microsoft.com/office/powerpoint/2010/main" val="1835557029"/>
              </p:ext>
            </p:extLst>
          </p:nvPr>
        </p:nvGraphicFramePr>
        <p:xfrm>
          <a:off x="311162" y="2094310"/>
          <a:ext cx="8509508" cy="3210720"/>
        </p:xfrm>
        <a:graphic>
          <a:graphicData uri="http://schemas.openxmlformats.org/drawingml/2006/table">
            <a:tbl>
              <a:tblPr bandRow="1">
                <a:tableStyleId>{5940675A-B579-460E-94D1-54222C63F5DA}</a:tableStyleId>
              </a:tblPr>
              <a:tblGrid>
                <a:gridCol w="3045173">
                  <a:extLst>
                    <a:ext uri="{9D8B030D-6E8A-4147-A177-3AD203B41FA5}">
                      <a16:colId xmlns:a16="http://schemas.microsoft.com/office/drawing/2014/main" val="20000"/>
                    </a:ext>
                  </a:extLst>
                </a:gridCol>
                <a:gridCol w="1092867">
                  <a:extLst>
                    <a:ext uri="{9D8B030D-6E8A-4147-A177-3AD203B41FA5}">
                      <a16:colId xmlns:a16="http://schemas.microsoft.com/office/drawing/2014/main" val="20001"/>
                    </a:ext>
                  </a:extLst>
                </a:gridCol>
                <a:gridCol w="1092867">
                  <a:extLst>
                    <a:ext uri="{9D8B030D-6E8A-4147-A177-3AD203B41FA5}">
                      <a16:colId xmlns:a16="http://schemas.microsoft.com/office/drawing/2014/main" val="1191119701"/>
                    </a:ext>
                  </a:extLst>
                </a:gridCol>
                <a:gridCol w="1092867">
                  <a:extLst>
                    <a:ext uri="{9D8B030D-6E8A-4147-A177-3AD203B41FA5}">
                      <a16:colId xmlns:a16="http://schemas.microsoft.com/office/drawing/2014/main" val="4131745072"/>
                    </a:ext>
                  </a:extLst>
                </a:gridCol>
                <a:gridCol w="1092867">
                  <a:extLst>
                    <a:ext uri="{9D8B030D-6E8A-4147-A177-3AD203B41FA5}">
                      <a16:colId xmlns:a16="http://schemas.microsoft.com/office/drawing/2014/main" val="662556704"/>
                    </a:ext>
                  </a:extLst>
                </a:gridCol>
                <a:gridCol w="1092867">
                  <a:extLst>
                    <a:ext uri="{9D8B030D-6E8A-4147-A177-3AD203B41FA5}">
                      <a16:colId xmlns:a16="http://schemas.microsoft.com/office/drawing/2014/main" val="3886703755"/>
                    </a:ext>
                  </a:extLst>
                </a:gridCol>
              </a:tblGrid>
              <a:tr h="259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1</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2</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3</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     Set 4</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Set5</a:t>
                      </a:r>
                    </a:p>
                  </a:txBody>
                  <a:tcPr marL="54000" marR="0" marT="180000" marB="0" anchor="ctr"/>
                </a:tc>
                <a:extLst>
                  <a:ext uri="{0D108BD9-81ED-4DB2-BD59-A6C34878D82A}">
                    <a16:rowId xmlns:a16="http://schemas.microsoft.com/office/drawing/2014/main" val="189448117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Cell width: </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47</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87242522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Cell height: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30</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0"/>
                  </a:ext>
                </a:extLst>
              </a:tr>
              <a:tr h="398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Num of cells:</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16*16</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16*16</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1"/>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Min number of key points: </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200</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200</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2"/>
                  </a:ext>
                </a:extLst>
              </a:tr>
              <a:tr h="39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Max number of empty cells: </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100</a:t>
                      </a: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90</a:t>
                      </a: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100</a:t>
                      </a: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105</a:t>
                      </a: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110</a:t>
                      </a:r>
                    </a:p>
                  </a:txBody>
                  <a:tcPr marL="54000" marR="0" marT="180000" marB="0" anchor="ctr"/>
                </a:tc>
                <a:extLst>
                  <a:ext uri="{0D108BD9-81ED-4DB2-BD59-A6C34878D82A}">
                    <a16:rowId xmlns:a16="http://schemas.microsoft.com/office/drawing/2014/main" val="10003"/>
                  </a:ext>
                </a:extLst>
              </a:tr>
              <a:tr h="398027">
                <a:tc>
                  <a:txBody>
                    <a:bodyPr/>
                    <a:lstStyle/>
                    <a:p>
                      <a:r>
                        <a:rPr lang="en-US" altLang="zh-CN" sz="1600" dirty="0"/>
                        <a:t>Precision level in key point detection: </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latin typeface="+mn-lt"/>
                        </a:rPr>
                        <a:t>0.001</a:t>
                      </a: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8108727"/>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Template>
  <TotalTime>1017</TotalTime>
  <Words>1694</Words>
  <Application>Microsoft Office PowerPoint</Application>
  <PresentationFormat>全屏显示(4:3)</PresentationFormat>
  <Paragraphs>377</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6</vt:i4>
      </vt:variant>
      <vt:variant>
        <vt:lpstr>幻灯片标题</vt:lpstr>
      </vt:variant>
      <vt:variant>
        <vt:i4>35</vt:i4>
      </vt:variant>
    </vt:vector>
  </HeadingPairs>
  <TitlesOfParts>
    <vt:vector size="46"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Indirect Visual Odometry with Optical Flow</vt:lpstr>
      <vt:lpstr>Overview</vt:lpstr>
      <vt:lpstr>1 Introduction</vt:lpstr>
      <vt:lpstr>1 Introduction</vt:lpstr>
      <vt:lpstr>1 Introduction</vt:lpstr>
      <vt:lpstr>PowerPoint 演示文稿</vt:lpstr>
      <vt:lpstr>PowerPoint 演示文稿</vt:lpstr>
      <vt:lpstr>2 Comparison</vt:lpstr>
      <vt:lpstr>Parameter Sets (Optical flow version)</vt:lpstr>
      <vt:lpstr>Parameter Sets (Direct detection version)</vt:lpstr>
      <vt:lpstr>2.1 Precision Comparison</vt:lpstr>
      <vt:lpstr>2.1 Precision Comparison</vt:lpstr>
      <vt:lpstr>2.2 Execution Time Comparison</vt:lpstr>
      <vt:lpstr>2.2 Execution Time Comparison</vt:lpstr>
      <vt:lpstr>2.3 Visualization Comparison</vt:lpstr>
      <vt:lpstr>Conclusion</vt:lpstr>
      <vt:lpstr>PowerPoint 演示文稿</vt:lpstr>
      <vt:lpstr>PowerPoint 演示文稿</vt:lpstr>
      <vt:lpstr>PowerPoint 演示文稿</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Indirect Visual Odometry with Optical Flow</dc:title>
  <dc:creator>Andong Tan</dc:creator>
  <cp:lastModifiedBy>Andong Tan</cp:lastModifiedBy>
  <cp:revision>192</cp:revision>
  <cp:lastPrinted>2015-07-30T14:04:45Z</cp:lastPrinted>
  <dcterms:created xsi:type="dcterms:W3CDTF">2019-07-07T21:05:08Z</dcterms:created>
  <dcterms:modified xsi:type="dcterms:W3CDTF">2019-07-08T14:02:53Z</dcterms:modified>
</cp:coreProperties>
</file>