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74" r:id="rId5"/>
    <p:sldId id="257" r:id="rId6"/>
    <p:sldId id="261" r:id="rId7"/>
    <p:sldId id="262" r:id="rId8"/>
    <p:sldId id="263" r:id="rId9"/>
    <p:sldId id="276" r:id="rId10"/>
    <p:sldId id="264" r:id="rId11"/>
    <p:sldId id="265" r:id="rId12"/>
    <p:sldId id="275" r:id="rId13"/>
    <p:sldId id="266" r:id="rId14"/>
    <p:sldId id="258" r:id="rId15"/>
    <p:sldId id="260" r:id="rId16"/>
    <p:sldId id="267" r:id="rId17"/>
    <p:sldId id="277" r:id="rId18"/>
    <p:sldId id="268" r:id="rId19"/>
    <p:sldId id="270" r:id="rId20"/>
    <p:sldId id="272" r:id="rId21"/>
    <p:sldId id="279" r:id="rId22"/>
    <p:sldId id="273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4F7"/>
    <a:srgbClr val="70E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386-9211-410E-9E51-EC40470F8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37C84-8433-463A-B127-523E3E23C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3F86-59C1-4183-B957-8A16933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69E8-7222-4A6F-A126-24798E9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F030-F751-45DA-9E0D-968DE1D9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1661-2F18-4DCA-9F2C-40BEA6A6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240E5-DBD4-410B-B0D3-BE0FC4B19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FF77-F1FF-4DB7-9CBD-ED99A609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699C-6294-4379-9C08-B29E0BC3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CF9-D517-49F9-8E23-4E431CA2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B884C-38F8-47C1-9638-A5FEFD375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57CC2-59BA-41B5-AACA-FF696EF9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F917-245C-4A3D-8C20-5A6B353B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10B1-0B9D-455C-BD45-0DC46486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62A4-07FA-49F6-85DF-E6E07A53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46F1-BF3B-41CB-A985-70B37E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EDB3-571F-45D0-BB6D-2489A97C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EC5-DA06-4BD5-89CE-D07B565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1621-C15C-453E-A115-46089185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6851-D39C-42D9-91B1-0D897C8A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F89B-9D30-4777-95FA-47A671BB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944FB-9B2A-426C-9EDF-BD746856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766D-F76F-4D8A-9056-371A2814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8D40-3246-43A9-8416-74C13116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C06E-ACFC-4FAC-9FB0-5776943D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780C-799D-429A-9B4F-D31EE13C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17ED-C10F-4CAA-BE50-EC924155C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26FE-28AF-4E3C-A390-4668A65E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EE659-0C65-4B69-A25B-89DAA903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49C2-362C-4719-8067-A416F7DB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45F58-B6F2-4951-BD4A-9002022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5D3-B482-47FF-8E1E-DE02D527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60F0-E7EC-4C29-BEBC-FFC67F06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B9DF8-EC62-4C3F-A463-88D7381F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14745-5D97-4A98-82AA-FFDDFD9A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0C76C-3F85-494C-A902-B6B25E400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3F341-3641-4FA9-9DB4-14E73F68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F63E8-D1D0-4E5C-AB13-91EFC126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4823D-4F22-4287-90AC-C9DD1FFF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2E5F-5FF6-4083-A624-BD11F88D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EA42B-71EB-406C-9CFF-CF6CAAE0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92BB-1ADF-4C1B-973B-27A8D9C3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08D85-CABB-492C-9155-7CB0BEA6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2066-1CA3-4152-8928-F4C3F62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F51A6-2558-4220-9D11-7F040FC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C2A9-A0E0-4208-9D05-8C8284B0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A90D-DEA0-478A-8796-70DED153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ADCA-79A1-4699-AA87-5E014C9A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C7AC9-2400-4323-9968-45EB20E09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52B2-1D98-4B86-9BD6-47CB9908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904C4-E9B8-4771-9785-72266D1E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5FA3-E6F2-4C3F-BFFB-9D6BF72F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D78-F906-4BDB-A399-5A23948E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580B3-A603-49DF-8728-49F61DE82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2C8F-7E0A-4677-A8CA-E5CBDB57A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1B26D-1E6B-4E5A-AA83-4C448671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C784-572E-4C8E-83B1-9DD2B904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BEB9F-6329-4C4D-B938-7FAD011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251D9-FB83-4A38-AE81-5031135B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EB80-30BD-4B57-BBA6-74C8880D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7A15-554B-4D71-B997-EF5BFECF3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13FC-0EA9-46D0-8970-C94EBA7FA94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3274-C962-4DE6-8DE4-A6280BF73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2BA3-C4AB-4534-ACD4-BBAF3CC99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ashvillesoftwareschool.com/" TargetMode="External"/><Relationship Id="rId2" Type="http://schemas.openxmlformats.org/officeDocument/2006/relationships/hyperlink" Target="https://www.whitehouse.gov/ceq/news-updates/2021/12/13/icymi-president-biden-signs-executive-order-catalyzing-americas-clean-energy-economy-through-federal-sustain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ashvillesoftwareschool.com/" TargetMode="External"/><Relationship Id="rId2" Type="http://schemas.openxmlformats.org/officeDocument/2006/relationships/hyperlink" Target="https://www.drax.com/power-generation/4-of-the-most-exciting-emerging-technologies-in-electricity-generation/#:~:text=%204%20of%20the%20most%20exciting%20emerging%20technologies,from%20nuclear%20waste.%20Nuclear%20material%20is...%20More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shvillesoftwareschool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21oak.com/inspiration/will-ev-chargers-raise-electric-bill/?am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shvillesoftwareschool.com/" TargetMode="External"/><Relationship Id="rId2" Type="http://schemas.openxmlformats.org/officeDocument/2006/relationships/hyperlink" Target="https://usafacts.org/earth-day-facts/environment-climate/?utm_source=google&amp;utm_medium=cpc&amp;utm_campaign=ND-SOTE21&amp;msclkid=1350339328ad1dacae12522f3c3a296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85CA-C5CB-4F87-AFF7-B2F07935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/>
              <a:t>NSS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E6126-5D32-4A11-93B8-E9010C64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701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Evolution of Clean Transportation</a:t>
            </a:r>
          </a:p>
          <a:p>
            <a:r>
              <a:rPr lang="en-US" sz="3600" dirty="0"/>
              <a:t>Tom Hudson</a:t>
            </a:r>
          </a:p>
          <a:p>
            <a:r>
              <a:rPr lang="en-US" sz="3600" dirty="0"/>
              <a:t>DDA-5</a:t>
            </a:r>
          </a:p>
        </p:txBody>
      </p:sp>
      <p:pic>
        <p:nvPicPr>
          <p:cNvPr id="1026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EA8B53E0-F26E-43DA-9819-39B2F517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73038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9F50B85F-DA06-41F5-85A7-BAF98DD6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8BCB54-F6F2-4186-9848-621AECC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Power BI – Arizona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47AAD-FFAC-42DA-AAC0-93D4A5C28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" y="1260629"/>
            <a:ext cx="10182687" cy="48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863D-17A3-4237-8F76-C3358ADD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– Tennessee Dashboard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86269151-A695-49FD-B0F3-B227DF15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A4FF8-79D7-4FB8-BFDA-048849EC2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7262"/>
            <a:ext cx="10250010" cy="48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70EEE528-7ED7-432F-AD70-526B1E3A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AF2701B-D1CF-4955-AB75-2D4FEBBC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Power BI – Impact of Natural Gas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5B4AB8-69C1-4485-B05F-ACC944F48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9" y="1308790"/>
            <a:ext cx="9981358" cy="495509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22A0BC-0507-43A7-B8AA-F3A9F64BD206}"/>
              </a:ext>
            </a:extLst>
          </p:cNvPr>
          <p:cNvCxnSpPr/>
          <p:nvPr/>
        </p:nvCxnSpPr>
        <p:spPr>
          <a:xfrm flipH="1" flipV="1">
            <a:off x="8983980" y="1470660"/>
            <a:ext cx="91440" cy="4411980"/>
          </a:xfrm>
          <a:prstGeom prst="line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124FA-046B-478B-A5CE-BDD36D68D4B4}"/>
              </a:ext>
            </a:extLst>
          </p:cNvPr>
          <p:cNvCxnSpPr/>
          <p:nvPr/>
        </p:nvCxnSpPr>
        <p:spPr>
          <a:xfrm flipH="1" flipV="1">
            <a:off x="7863840" y="1690688"/>
            <a:ext cx="91440" cy="441198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13BDC2-AAD7-4127-BE53-ADADB9716748}"/>
              </a:ext>
            </a:extLst>
          </p:cNvPr>
          <p:cNvSpPr txBox="1"/>
          <p:nvPr/>
        </p:nvSpPr>
        <p:spPr>
          <a:xfrm>
            <a:off x="1592580" y="4846320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Spike &amp; lesser spike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E7A33-2911-4158-B35F-1C85CC1C3B6D}"/>
              </a:ext>
            </a:extLst>
          </p:cNvPr>
          <p:cNvSpPr txBox="1"/>
          <p:nvPr/>
        </p:nvSpPr>
        <p:spPr>
          <a:xfrm>
            <a:off x="1592580" y="5526350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Gas as primary fuel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AC007E-9375-41D0-B8C1-DA3D96C79872}"/>
              </a:ext>
            </a:extLst>
          </p:cNvPr>
          <p:cNvCxnSpPr>
            <a:cxnSpLocks/>
          </p:cNvCxnSpPr>
          <p:nvPr/>
        </p:nvCxnSpPr>
        <p:spPr>
          <a:xfrm flipH="1">
            <a:off x="1188720" y="5030986"/>
            <a:ext cx="403860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4420F-768F-49DF-95D6-139FC7FB29AE}"/>
              </a:ext>
            </a:extLst>
          </p:cNvPr>
          <p:cNvCxnSpPr>
            <a:cxnSpLocks/>
          </p:cNvCxnSpPr>
          <p:nvPr/>
        </p:nvCxnSpPr>
        <p:spPr>
          <a:xfrm flipH="1">
            <a:off x="1192738" y="5709409"/>
            <a:ext cx="399842" cy="0"/>
          </a:xfrm>
          <a:prstGeom prst="line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412-AE28-4946-BC65-B3F77AA1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Fossil Fuels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02572B33-0286-48A2-BD40-9E883892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790B6-33CF-491B-B1E8-E6C6D24B0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381125"/>
            <a:ext cx="10210800" cy="50006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6FBB3EC-7F52-4296-B8C4-BF452479933D}"/>
              </a:ext>
            </a:extLst>
          </p:cNvPr>
          <p:cNvGrpSpPr/>
          <p:nvPr/>
        </p:nvGrpSpPr>
        <p:grpSpPr>
          <a:xfrm>
            <a:off x="10420350" y="5937399"/>
            <a:ext cx="266700" cy="371475"/>
            <a:chOff x="10420350" y="5905500"/>
            <a:chExt cx="266700" cy="37147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5B8EAD-D607-4EA2-9833-379D6E181F1B}"/>
                </a:ext>
              </a:extLst>
            </p:cNvPr>
            <p:cNvCxnSpPr/>
            <p:nvPr/>
          </p:nvCxnSpPr>
          <p:spPr>
            <a:xfrm>
              <a:off x="10420350" y="5905500"/>
              <a:ext cx="266700" cy="37147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A0300D-EC47-4FED-B964-17F95BBE6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0350" y="5905500"/>
              <a:ext cx="266700" cy="37147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7B6D5-970F-4B54-9CB7-D0147F224855}"/>
              </a:ext>
            </a:extLst>
          </p:cNvPr>
          <p:cNvCxnSpPr/>
          <p:nvPr/>
        </p:nvCxnSpPr>
        <p:spPr>
          <a:xfrm flipH="1">
            <a:off x="1971675" y="2933700"/>
            <a:ext cx="752475" cy="15144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120385-C7BB-4718-AE89-C6A21DF81E0A}"/>
              </a:ext>
            </a:extLst>
          </p:cNvPr>
          <p:cNvCxnSpPr/>
          <p:nvPr/>
        </p:nvCxnSpPr>
        <p:spPr>
          <a:xfrm>
            <a:off x="8991600" y="3990975"/>
            <a:ext cx="1228725" cy="14859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0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F496-5420-4134-B69F-952210A8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Events in the U.S.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7C9C-3659-4682-9D9C-FA13DE3C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Order signed December, 2021 – </a:t>
            </a:r>
          </a:p>
          <a:p>
            <a:pPr lvl="1"/>
            <a:r>
              <a:rPr lang="en-US" dirty="0"/>
              <a:t>60% emissions reduction from Federal Operations by 2030, including a Carbon-Free power goal using electricity produced only from sources that do not emit carbon dioxide and locally supplied</a:t>
            </a:r>
          </a:p>
          <a:p>
            <a:pPr lvl="1"/>
            <a:r>
              <a:rPr lang="en-US" dirty="0"/>
              <a:t>100% zero-emissions light-duty vehicle acquisitions by 2027</a:t>
            </a:r>
          </a:p>
          <a:p>
            <a:pPr lvl="1"/>
            <a:r>
              <a:rPr lang="en-US" dirty="0"/>
              <a:t>Net-Zero emissions by 2050 (buy clean policy) to encourage using construction materials made with fewer carbon emissions and eliminating “forever chemicals” linked to cancer and found in drinking water supplies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400" dirty="0"/>
              <a:t>SOURCE: </a:t>
            </a:r>
            <a:r>
              <a:rPr lang="en-US" sz="1100" dirty="0">
                <a:hlinkClick r:id="rId2"/>
              </a:rPr>
              <a:t>ICYMI: President Biden Signs Executive Order Catalyzing America’s Clean Energy Economy Through Federal Sustainability | The White House</a:t>
            </a:r>
            <a:endParaRPr lang="en-US" sz="1400" dirty="0"/>
          </a:p>
        </p:txBody>
      </p:sp>
      <p:pic>
        <p:nvPicPr>
          <p:cNvPr id="4" name="Picture 2" descr="Nashville Software School Small Logo">
            <a:hlinkClick r:id="rId3"/>
            <a:extLst>
              <a:ext uri="{FF2B5EF4-FFF2-40B4-BE49-F238E27FC236}">
                <a16:creationId xmlns:a16="http://schemas.microsoft.com/office/drawing/2014/main" id="{1AE53DDD-BD7C-40F0-9142-25ABC433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1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0CFF-E95C-4B20-AF77-94FEC67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Technology in Electricity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FE97-3D81-4781-BF1B-90EA28D1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Drax:</a:t>
            </a:r>
          </a:p>
          <a:p>
            <a:r>
              <a:rPr lang="en-US" dirty="0"/>
              <a:t>Microbial Fuel Cells – harnessing the power of bacteria</a:t>
            </a:r>
          </a:p>
          <a:p>
            <a:r>
              <a:rPr lang="en-US" dirty="0"/>
              <a:t>Solar Power – solar voltaic glass and solar PV paint</a:t>
            </a:r>
          </a:p>
          <a:p>
            <a:r>
              <a:rPr lang="en-US" dirty="0" err="1"/>
              <a:t>Betavoltaics</a:t>
            </a:r>
            <a:r>
              <a:rPr lang="en-US" dirty="0"/>
              <a:t> – utilizing nuclear waste to generate electricity</a:t>
            </a:r>
          </a:p>
          <a:p>
            <a:r>
              <a:rPr lang="en-US" dirty="0"/>
              <a:t>Tidal Power – underwater turbines for tidal power stations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Source:  </a:t>
            </a:r>
            <a:r>
              <a:rPr lang="en-US" sz="1200" dirty="0">
                <a:hlinkClick r:id="rId2"/>
              </a:rPr>
              <a:t>4 of the most exciting emerging technologies in electricity generation (drax.com)</a:t>
            </a:r>
            <a:endParaRPr lang="en-US" sz="1800" dirty="0"/>
          </a:p>
        </p:txBody>
      </p:sp>
      <p:pic>
        <p:nvPicPr>
          <p:cNvPr id="4" name="Picture 2" descr="Nashville Software School Small Logo">
            <a:hlinkClick r:id="rId3"/>
            <a:extLst>
              <a:ext uri="{FF2B5EF4-FFF2-40B4-BE49-F238E27FC236}">
                <a16:creationId xmlns:a16="http://schemas.microsoft.com/office/drawing/2014/main" id="{D3CAC65C-FC23-489F-B312-59445B5F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4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4B58-7489-473F-AC95-209613F4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Generation – Renewables (U.S.)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52F12515-A7AB-40FF-BED8-66A49A54D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28925-9D29-4F37-9D46-55FB2CEB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9737"/>
            <a:ext cx="10239375" cy="386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93A8C-407C-4898-8FAB-DE1F3A520C58}"/>
              </a:ext>
            </a:extLst>
          </p:cNvPr>
          <p:cNvSpPr txBox="1"/>
          <p:nvPr/>
        </p:nvSpPr>
        <p:spPr>
          <a:xfrm>
            <a:off x="838200" y="5706533"/>
            <a:ext cx="1011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Wind, with a sharp rise, more than doubles in output during the decade</a:t>
            </a:r>
          </a:p>
          <a:p>
            <a:r>
              <a:rPr lang="en-US" dirty="0"/>
              <a:t>Solar-Photovoltaic shows a similar rise, but from a much lower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89709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A968DF-4316-4AA6-98FB-3CC8EE81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Items for 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B7CAD3-A2AE-4EB2-BBF9-0FBB6C7E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current state of </a:t>
            </a:r>
            <a:r>
              <a:rPr lang="en-US" b="1" i="1" u="sng" dirty="0">
                <a:solidFill>
                  <a:schemeClr val="bg2">
                    <a:lumMod val="90000"/>
                  </a:schemeClr>
                </a:solidFill>
              </a:rPr>
              <a:t>Clean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Electricity Generation?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Can we make progress toward Green Energy and Reduced Emissions?</a:t>
            </a:r>
          </a:p>
          <a:p>
            <a:pPr>
              <a:spcBef>
                <a:spcPts val="3600"/>
              </a:spcBef>
            </a:pPr>
            <a:r>
              <a:rPr lang="en-US" dirty="0"/>
              <a:t>Are Electric Vehicles (EV’s) a viable alternative to fossil-fuel, powered vehicles?</a:t>
            </a:r>
          </a:p>
        </p:txBody>
      </p:sp>
      <p:pic>
        <p:nvPicPr>
          <p:cNvPr id="6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18E50FC8-8657-4652-A5AD-B3618BAB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3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DE07-DB25-4122-BE18-FC17BB83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Light-Duty Vehicle Sales (All)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CA0B0827-3787-42D0-A0FB-2FF9CAE8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004F8-04B0-4040-A032-A7E6610A9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47862"/>
            <a:ext cx="10201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2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7D6B-76B5-4C29-BB4F-0DE065BB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Light-Duty Vehicle Sales (EV only)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52467ABF-595A-4CC5-95AD-5682C8A0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8EE30-BD3D-4447-8CB6-EDCA64E30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85962"/>
            <a:ext cx="10282237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35F8998-2D48-49E7-962E-9D89D41037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Electric Vehicle does NOT equal Zero Emissions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B7B08E-C1AA-4FAA-8680-BB8C8A6EA08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FACTS:</a:t>
            </a:r>
          </a:p>
          <a:p>
            <a:r>
              <a:rPr lang="en-US" dirty="0"/>
              <a:t>Electric Vehicles (EV’s) have no tailpipe emissions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/>
              <a:t>Electricity Generation by Renewable Sources = 20% of Electricity consumed</a:t>
            </a:r>
            <a:endParaRPr lang="en-US" b="1" i="1" dirty="0">
              <a:solidFill>
                <a:schemeClr val="tx2"/>
              </a:solidFill>
            </a:endParaRPr>
          </a:p>
          <a:p>
            <a:r>
              <a:rPr lang="en-US" dirty="0"/>
              <a:t>80% of electricity used in EV’s generate greenhouse gasses</a:t>
            </a:r>
          </a:p>
          <a:p>
            <a:endParaRPr lang="en-US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u="sng" dirty="0"/>
              <a:t>Outcome:</a:t>
            </a:r>
          </a:p>
          <a:p>
            <a:pPr marL="0" indent="0">
              <a:buNone/>
            </a:pPr>
            <a:r>
              <a:rPr lang="en-US" dirty="0"/>
              <a:t>EV’s are cleaner than gasoline or diesel vehicles, but only by roughly 20%; at this point, not a stand-alone solution to the environment</a:t>
            </a:r>
          </a:p>
        </p:txBody>
      </p:sp>
      <p:pic>
        <p:nvPicPr>
          <p:cNvPr id="9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BC5F2696-4661-4585-8B71-BEFEC63A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1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905BC-103E-4AEF-8FCC-277EF9CB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76287"/>
            <a:ext cx="10306050" cy="5453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416BD-3DAE-4D6F-BA29-91058FDA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706100" cy="1019175"/>
          </a:xfrm>
          <a:solidFill>
            <a:srgbClr val="AFF4F7"/>
          </a:solidFill>
        </p:spPr>
        <p:txBody>
          <a:bodyPr/>
          <a:lstStyle/>
          <a:p>
            <a:r>
              <a:rPr lang="en-US" dirty="0"/>
              <a:t>Public Recharging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210-D3B6-420B-8850-C466AC3DB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6127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More than 49,000 exist as of 2021</a:t>
            </a:r>
          </a:p>
        </p:txBody>
      </p:sp>
      <p:pic>
        <p:nvPicPr>
          <p:cNvPr id="5" name="Picture 2" descr="Nashville Software School Small Logo">
            <a:hlinkClick r:id="rId3"/>
            <a:extLst>
              <a:ext uri="{FF2B5EF4-FFF2-40B4-BE49-F238E27FC236}">
                <a16:creationId xmlns:a16="http://schemas.microsoft.com/office/drawing/2014/main" id="{180E1943-037D-43DE-9F9A-B67D7207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400006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4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98446F-F8AE-4736-A8FB-1C760E80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706100" cy="1019175"/>
          </a:xfrm>
          <a:solidFill>
            <a:srgbClr val="AFF4F7"/>
          </a:solidFill>
        </p:spPr>
        <p:txBody>
          <a:bodyPr/>
          <a:lstStyle/>
          <a:p>
            <a:r>
              <a:rPr lang="en-US" dirty="0"/>
              <a:t>Nashville to Hershey, PA in an EV</a:t>
            </a:r>
          </a:p>
        </p:txBody>
      </p:sp>
      <p:pic>
        <p:nvPicPr>
          <p:cNvPr id="7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2EC9A384-B00E-4810-9599-9F6D2F40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400006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C416C2-1073-41CE-8BEA-EC0679152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1268542"/>
            <a:ext cx="9907480" cy="48916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397D2-ACD8-4581-B3BB-95EF3084059E}"/>
              </a:ext>
            </a:extLst>
          </p:cNvPr>
          <p:cNvCxnSpPr/>
          <p:nvPr/>
        </p:nvCxnSpPr>
        <p:spPr>
          <a:xfrm>
            <a:off x="1775534" y="5788241"/>
            <a:ext cx="2414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BF2C4F-4AFB-4968-AD6D-C3A1CEFC6A2D}"/>
              </a:ext>
            </a:extLst>
          </p:cNvPr>
          <p:cNvCxnSpPr/>
          <p:nvPr/>
        </p:nvCxnSpPr>
        <p:spPr>
          <a:xfrm flipV="1">
            <a:off x="4172505" y="5370990"/>
            <a:ext cx="1296140" cy="39949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4E3B60-E3BE-4F04-995E-7FE1D2BE5925}"/>
              </a:ext>
            </a:extLst>
          </p:cNvPr>
          <p:cNvCxnSpPr/>
          <p:nvPr/>
        </p:nvCxnSpPr>
        <p:spPr>
          <a:xfrm flipV="1">
            <a:off x="5486400" y="4352925"/>
            <a:ext cx="2514600" cy="101806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266366-B155-4CE2-BC1B-1CD598BA1383}"/>
              </a:ext>
            </a:extLst>
          </p:cNvPr>
          <p:cNvCxnSpPr/>
          <p:nvPr/>
        </p:nvCxnSpPr>
        <p:spPr>
          <a:xfrm flipV="1">
            <a:off x="8020050" y="2867025"/>
            <a:ext cx="1095375" cy="1484791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75F807-736D-4599-91B3-8648788D4BE2}"/>
              </a:ext>
            </a:extLst>
          </p:cNvPr>
          <p:cNvCxnSpPr/>
          <p:nvPr/>
        </p:nvCxnSpPr>
        <p:spPr>
          <a:xfrm flipV="1">
            <a:off x="9115425" y="1638300"/>
            <a:ext cx="1238250" cy="12192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735104C-CBB5-4D64-BE32-6DF189238840}"/>
              </a:ext>
            </a:extLst>
          </p:cNvPr>
          <p:cNvSpPr/>
          <p:nvPr/>
        </p:nvSpPr>
        <p:spPr>
          <a:xfrm>
            <a:off x="5024761" y="5193437"/>
            <a:ext cx="807868" cy="488272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B8F940-C9A8-4393-A8D8-1C7F5D82551C}"/>
              </a:ext>
            </a:extLst>
          </p:cNvPr>
          <p:cNvSpPr/>
          <p:nvPr/>
        </p:nvSpPr>
        <p:spPr>
          <a:xfrm>
            <a:off x="8730541" y="2613364"/>
            <a:ext cx="807868" cy="488272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82DDE-CAE3-4CAD-9117-A97B9C801D43}"/>
              </a:ext>
            </a:extLst>
          </p:cNvPr>
          <p:cNvSpPr txBox="1"/>
          <p:nvPr/>
        </p:nvSpPr>
        <p:spPr>
          <a:xfrm>
            <a:off x="5228948" y="3595456"/>
            <a:ext cx="1784411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Refueling Stop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2DEA9-FA6F-4888-8568-BFCB4B387322}"/>
              </a:ext>
            </a:extLst>
          </p:cNvPr>
          <p:cNvSpPr txBox="1"/>
          <p:nvPr/>
        </p:nvSpPr>
        <p:spPr>
          <a:xfrm>
            <a:off x="6428913" y="1708479"/>
            <a:ext cx="1784411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9AFED7-B632-4DB9-8E6B-D2BB18390B08}"/>
              </a:ext>
            </a:extLst>
          </p:cNvPr>
          <p:cNvCxnSpPr/>
          <p:nvPr/>
        </p:nvCxnSpPr>
        <p:spPr>
          <a:xfrm flipH="1">
            <a:off x="5557421" y="4042207"/>
            <a:ext cx="150921" cy="1029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3A404-A586-47F4-AE83-A3C4CB320045}"/>
              </a:ext>
            </a:extLst>
          </p:cNvPr>
          <p:cNvCxnSpPr>
            <a:cxnSpLocks/>
          </p:cNvCxnSpPr>
          <p:nvPr/>
        </p:nvCxnSpPr>
        <p:spPr>
          <a:xfrm flipV="1">
            <a:off x="7128676" y="2981228"/>
            <a:ext cx="1535930" cy="7931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9FEFE4-57F1-4A66-9342-86E14107133F}"/>
              </a:ext>
            </a:extLst>
          </p:cNvPr>
          <p:cNvCxnSpPr>
            <a:cxnSpLocks/>
          </p:cNvCxnSpPr>
          <p:nvPr/>
        </p:nvCxnSpPr>
        <p:spPr>
          <a:xfrm flipV="1">
            <a:off x="8317545" y="1683143"/>
            <a:ext cx="1758610" cy="1337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3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74411D-E34C-4423-BA13-332A13A3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at the End of the 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1BD6D-D067-4723-A7E8-F78DA4DE4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Gasoline Vehicle</a:t>
            </a:r>
          </a:p>
          <a:p>
            <a:r>
              <a:rPr lang="en-US" dirty="0"/>
              <a:t>Driving distance = 100 miles</a:t>
            </a:r>
          </a:p>
          <a:p>
            <a:r>
              <a:rPr lang="en-US" dirty="0"/>
              <a:t>25 MPG</a:t>
            </a:r>
          </a:p>
          <a:p>
            <a:r>
              <a:rPr lang="en-US" dirty="0"/>
              <a:t>Uses 4 gallons</a:t>
            </a:r>
          </a:p>
          <a:p>
            <a:r>
              <a:rPr lang="en-US" dirty="0"/>
              <a:t>@ $3.00/ gallon</a:t>
            </a:r>
          </a:p>
          <a:p>
            <a:r>
              <a:rPr lang="en-US" dirty="0"/>
              <a:t>Cost of travel (fuel only)</a:t>
            </a:r>
          </a:p>
          <a:p>
            <a:pPr marL="0" indent="0" algn="ctr">
              <a:buNone/>
            </a:pPr>
            <a:r>
              <a:rPr lang="en-US" b="1" i="1" dirty="0"/>
              <a:t>$12.00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28474-5F3E-402F-BC4C-CC013F53B6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Electric Vehicle</a:t>
            </a:r>
          </a:p>
          <a:p>
            <a:r>
              <a:rPr lang="en-US" dirty="0"/>
              <a:t>Driving distance = 100 miles</a:t>
            </a:r>
          </a:p>
          <a:p>
            <a:r>
              <a:rPr lang="en-US" dirty="0"/>
              <a:t>Uses 36.4 </a:t>
            </a:r>
            <a:r>
              <a:rPr lang="en-US" dirty="0" err="1"/>
              <a:t>KwH</a:t>
            </a:r>
            <a:endParaRPr lang="en-US" dirty="0"/>
          </a:p>
          <a:p>
            <a:r>
              <a:rPr lang="en-US" dirty="0"/>
              <a:t>@ $0.13 /</a:t>
            </a:r>
            <a:r>
              <a:rPr lang="en-US" dirty="0" err="1"/>
              <a:t>KwH</a:t>
            </a:r>
            <a:r>
              <a:rPr lang="en-US" dirty="0"/>
              <a:t> (national avg)</a:t>
            </a:r>
          </a:p>
          <a:p>
            <a:r>
              <a:rPr lang="en-US" dirty="0"/>
              <a:t>Cost of travel(electricity only)</a:t>
            </a:r>
          </a:p>
          <a:p>
            <a:pPr marL="0" indent="0" algn="ctr">
              <a:buNone/>
            </a:pPr>
            <a:r>
              <a:rPr lang="en-US" dirty="0"/>
              <a:t>Home charge cost = </a:t>
            </a:r>
            <a:r>
              <a:rPr lang="en-US" b="1" i="1" dirty="0"/>
              <a:t>$4.76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Public charge costs vary but should range between $6 &amp; $16</a:t>
            </a:r>
          </a:p>
          <a:p>
            <a:endParaRPr lang="en-US" dirty="0"/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A852B9FE-A962-440F-9C2D-86215D20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0DA4F1-B3A2-4033-800A-440902B16326}"/>
              </a:ext>
            </a:extLst>
          </p:cNvPr>
          <p:cNvSpPr txBox="1"/>
          <p:nvPr/>
        </p:nvSpPr>
        <p:spPr>
          <a:xfrm>
            <a:off x="461639" y="5814874"/>
            <a:ext cx="483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We Know How Much </a:t>
            </a:r>
            <a:r>
              <a:rPr lang="en-US" sz="1200" dirty="0" err="1">
                <a:hlinkClick r:id="rId4"/>
              </a:rPr>
              <a:t>Evs</a:t>
            </a:r>
            <a:r>
              <a:rPr lang="en-US" sz="1200" dirty="0">
                <a:hlinkClick r:id="rId4"/>
              </a:rPr>
              <a:t> Will Raise Your Electricity Bill | 21Oak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78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692C-2E9C-4589-A19D-B2C84705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U.S. Environment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36A4-98B4-4104-AA0B-18AEE398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dirty="0"/>
              <a:t>2020 – 2</a:t>
            </a:r>
            <a:r>
              <a:rPr lang="en-US" baseline="30000" dirty="0"/>
              <a:t>nd</a:t>
            </a:r>
            <a:r>
              <a:rPr lang="en-US" dirty="0"/>
              <a:t> warmest year on record – </a:t>
            </a:r>
            <a:r>
              <a:rPr lang="en-US" b="1" i="1" dirty="0">
                <a:solidFill>
                  <a:srgbClr val="C00000"/>
                </a:solidFill>
              </a:rPr>
              <a:t>NEGATIVE IMPACT</a:t>
            </a:r>
          </a:p>
          <a:p>
            <a:r>
              <a:rPr lang="en-US" dirty="0"/>
              <a:t>All States, especially the Northeast, have become warmer over the past century – </a:t>
            </a:r>
            <a:r>
              <a:rPr lang="en-US" b="1" i="1" dirty="0">
                <a:solidFill>
                  <a:srgbClr val="C00000"/>
                </a:solidFill>
              </a:rPr>
              <a:t>NEGATIVE IMPACT</a:t>
            </a:r>
          </a:p>
          <a:p>
            <a:r>
              <a:rPr lang="en-US" dirty="0"/>
              <a:t>Average rainfall is 5% higher at the beginning of the 21</a:t>
            </a:r>
            <a:r>
              <a:rPr lang="en-US" baseline="30000" dirty="0"/>
              <a:t>st</a:t>
            </a:r>
            <a:r>
              <a:rPr lang="en-US" dirty="0"/>
              <a:t> century than it was at the beginning of the 20</a:t>
            </a:r>
            <a:r>
              <a:rPr lang="en-US" baseline="30000" dirty="0"/>
              <a:t>th</a:t>
            </a:r>
            <a:r>
              <a:rPr lang="en-US" dirty="0"/>
              <a:t> century – </a:t>
            </a:r>
            <a:r>
              <a:rPr lang="en-US" b="1" i="1" dirty="0">
                <a:solidFill>
                  <a:schemeClr val="tx2"/>
                </a:solidFill>
              </a:rPr>
              <a:t>UNKNOWN IMPACT</a:t>
            </a:r>
          </a:p>
          <a:p>
            <a:r>
              <a:rPr lang="en-US" dirty="0"/>
              <a:t>States in the Northeast and along the Mississippi are getting more precipitation – </a:t>
            </a:r>
            <a:r>
              <a:rPr lang="en-US" b="1" i="1" dirty="0">
                <a:solidFill>
                  <a:schemeClr val="tx2"/>
                </a:solidFill>
              </a:rPr>
              <a:t>UNKNOWN IMPACT</a:t>
            </a:r>
          </a:p>
          <a:p>
            <a:r>
              <a:rPr lang="en-US" dirty="0"/>
              <a:t>In 1980, the average U.S. county have good air quality 59% of days.  In 2020, that rose to 88% of days –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POSITIVE IMPACT</a:t>
            </a:r>
          </a:p>
          <a:p>
            <a:pPr marL="0" indent="0">
              <a:buNone/>
            </a:pPr>
            <a:r>
              <a:rPr lang="en-US" sz="1800" dirty="0"/>
              <a:t>Source:  </a:t>
            </a:r>
            <a:r>
              <a:rPr lang="en-US" sz="1200" dirty="0">
                <a:hlinkClick r:id="rId2"/>
              </a:rPr>
              <a:t>Environment and Climate | 2021 State of the Earth Facts (usafacts.org)</a:t>
            </a:r>
            <a:endParaRPr lang="en-US" sz="1800" dirty="0"/>
          </a:p>
        </p:txBody>
      </p:sp>
      <p:pic>
        <p:nvPicPr>
          <p:cNvPr id="4" name="Picture 2" descr="Nashville Software School Small Logo">
            <a:hlinkClick r:id="rId3"/>
            <a:extLst>
              <a:ext uri="{FF2B5EF4-FFF2-40B4-BE49-F238E27FC236}">
                <a16:creationId xmlns:a16="http://schemas.microsoft.com/office/drawing/2014/main" id="{5A287302-C0C3-416C-87B3-C7EB0B42D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68CE-90A0-402B-A57D-DB6F2D3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Items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9398-5C38-4753-8654-6DF82B97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/>
              <a:t>What is the current state of </a:t>
            </a:r>
            <a:r>
              <a:rPr lang="en-US" b="1" i="1" u="sng" dirty="0"/>
              <a:t>Clean</a:t>
            </a:r>
            <a:r>
              <a:rPr lang="en-US" dirty="0"/>
              <a:t> Electricity Generation?</a:t>
            </a:r>
          </a:p>
          <a:p>
            <a:pPr>
              <a:spcBef>
                <a:spcPts val="3600"/>
              </a:spcBef>
            </a:pPr>
            <a:r>
              <a:rPr lang="en-US" dirty="0"/>
              <a:t>Can we make progress toward Green Energy and Reduced Emissions?</a:t>
            </a:r>
          </a:p>
          <a:p>
            <a:pPr>
              <a:spcBef>
                <a:spcPts val="3600"/>
              </a:spcBef>
            </a:pPr>
            <a:r>
              <a:rPr lang="en-US" dirty="0"/>
              <a:t>Are Electric Vehicles (EV’s) a viable alternative to fossil-fuel, powered vehicles?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8E8760FC-3F16-4CD2-8C99-36E6535D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6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62364F0C-38AB-4A02-B5EE-D487FF5F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D6EA3AD-D97D-4440-8DA9-C89E3DD3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Items for Discussion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6A61A4-2B09-4EA8-82D1-E5AAEE7A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/>
              <a:t>What is the current state of </a:t>
            </a:r>
            <a:r>
              <a:rPr lang="en-US" b="1" i="1" u="sng" dirty="0"/>
              <a:t>Clean</a:t>
            </a:r>
            <a:r>
              <a:rPr lang="en-US" dirty="0"/>
              <a:t> Electricity Generation?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Can we make progress toward Green Energy and Reduced Emissions?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Are Electric Vehicles (EV’s) a viable alternative to fossil-fuel, powered vehicles?</a:t>
            </a:r>
          </a:p>
        </p:txBody>
      </p:sp>
    </p:spTree>
    <p:extLst>
      <p:ext uri="{BB962C8B-B14F-4D97-AF65-F5344CB8AC3E}">
        <p14:creationId xmlns:p14="http://schemas.microsoft.com/office/powerpoint/2010/main" val="170465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DADA-ED0D-4F73-BB09-9336CB25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06" y="179387"/>
            <a:ext cx="10515600" cy="1325563"/>
          </a:xfrm>
        </p:spPr>
        <p:txBody>
          <a:bodyPr/>
          <a:lstStyle/>
          <a:p>
            <a:r>
              <a:rPr lang="en-US" dirty="0"/>
              <a:t>Electricity Generation by Renewable Methods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6C43B0DD-C987-4008-9869-EF730766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DDE6A-80EE-4E94-A614-8EE3931B1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1" y="1269507"/>
            <a:ext cx="9952180" cy="49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7328-46A5-4A59-BF36-9DE21014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74" y="284085"/>
            <a:ext cx="10515600" cy="1122517"/>
          </a:xfrm>
        </p:spPr>
        <p:txBody>
          <a:bodyPr/>
          <a:lstStyle/>
          <a:p>
            <a:r>
              <a:rPr lang="en-US" dirty="0"/>
              <a:t>Electricity Generation by Renewable Methods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B2DCF70C-589D-497B-8331-19653C40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0EB7D-249F-4DAD-B4ED-FC34EE9F3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1242874"/>
            <a:ext cx="9880847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55CAF77A-8757-40A6-A72A-5C6A9B29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B5D097-DA67-433B-B961-3B8792F3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Power BI – U.S. 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BDACDE-8EFA-4F13-91DC-359A67364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8283"/>
            <a:ext cx="10321031" cy="47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8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8747A673-7910-4A6D-95E3-5D846BB9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A930DF-58D1-4BDD-AA65-E9732116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Items for Discussion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DFFB5-E4F3-4ADB-8BE8-CD294809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current state of </a:t>
            </a:r>
            <a:r>
              <a:rPr lang="en-US" b="1" i="1" u="sng" dirty="0">
                <a:solidFill>
                  <a:schemeClr val="bg2">
                    <a:lumMod val="90000"/>
                  </a:schemeClr>
                </a:solidFill>
              </a:rPr>
              <a:t>Clean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Electricity Generation?</a:t>
            </a:r>
          </a:p>
          <a:p>
            <a:pPr>
              <a:spcBef>
                <a:spcPts val="3600"/>
              </a:spcBef>
            </a:pPr>
            <a:r>
              <a:rPr lang="en-US" dirty="0"/>
              <a:t>Can we make progress toward Green Energy and Reduced Emissions?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Are Electric Vehicles (EV’s) a viable alternative to fossil-fuel, powered vehicles?</a:t>
            </a:r>
          </a:p>
        </p:txBody>
      </p:sp>
    </p:spTree>
    <p:extLst>
      <p:ext uri="{BB962C8B-B14F-4D97-AF65-F5344CB8AC3E}">
        <p14:creationId xmlns:p14="http://schemas.microsoft.com/office/powerpoint/2010/main" val="10339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9640</TotalTime>
  <Words>747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NSS Capstone</vt:lpstr>
      <vt:lpstr>PowerPoint Presentation</vt:lpstr>
      <vt:lpstr>State of U.S. Environment and Impact</vt:lpstr>
      <vt:lpstr>Items for Discussion</vt:lpstr>
      <vt:lpstr>Items for Discussion</vt:lpstr>
      <vt:lpstr>Electricity Generation by Renewable Methods</vt:lpstr>
      <vt:lpstr>Electricity Generation by Renewable Methods</vt:lpstr>
      <vt:lpstr>Power BI – U.S. Dashboard</vt:lpstr>
      <vt:lpstr>Items for Discussion</vt:lpstr>
      <vt:lpstr>Power BI – Arizona Dashboard</vt:lpstr>
      <vt:lpstr>Power BI – Tennessee Dashboard</vt:lpstr>
      <vt:lpstr>Power BI – Impact of Natural Gas</vt:lpstr>
      <vt:lpstr>Cost of Fossil Fuels</vt:lpstr>
      <vt:lpstr>Current Events in the U.S. </vt:lpstr>
      <vt:lpstr>Emerging Technology in Electricity Generation</vt:lpstr>
      <vt:lpstr>Electricity Generation – Renewables (U.S.)</vt:lpstr>
      <vt:lpstr>Items for Discussion</vt:lpstr>
      <vt:lpstr>U.S. Light-Duty Vehicle Sales (All)</vt:lpstr>
      <vt:lpstr>U.S. Light-Duty Vehicle Sales (EV only)</vt:lpstr>
      <vt:lpstr>Public Recharging Stations</vt:lpstr>
      <vt:lpstr>Nashville to Hershey, PA in an EV</vt:lpstr>
      <vt:lpstr>Thoughts at the End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NSS Capstone</dc:title>
  <dc:creator>Tom</dc:creator>
  <cp:lastModifiedBy>Tom</cp:lastModifiedBy>
  <cp:revision>31</cp:revision>
  <cp:lastPrinted>2021-12-27T19:30:09Z</cp:lastPrinted>
  <dcterms:created xsi:type="dcterms:W3CDTF">2021-12-17T04:15:42Z</dcterms:created>
  <dcterms:modified xsi:type="dcterms:W3CDTF">2022-01-04T23:32:12Z</dcterms:modified>
</cp:coreProperties>
</file>