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6E4C-EB56-18C8-AA3A-B7CCBC134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E10DB-3A7B-089D-99A9-14ABC5539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7585-505D-8AC2-245E-684EA6FC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A35A-7063-298A-2DAB-9EE784E6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16C0-0D91-2458-C3A7-42E538C5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6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198A-40E8-AF0B-518E-07656702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2BB6-DF69-997C-9816-C07BB003C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28B0-2350-3E6E-7EE3-B1A703AA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3F27-01AD-A550-7661-82FA38D5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DBD5-A572-4A77-8C92-C4F5098A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57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A33EF-DD6A-F97A-2C55-5B81CECAD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E89E2-3A45-BF46-827D-D6C04FAE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3EB1-5982-2275-CC34-17E4DBD5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DA93-1CCC-7293-965A-AA03B464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BE9A-11DC-58D9-A5EF-E88DB64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3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46AE-298C-433B-5C1E-CADF57F1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220E-BF29-DD3E-CA8D-69AF975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865C-A0DF-4289-7ADB-263ACD48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08E7-5742-1995-5DF9-E225473A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0EBA-D03D-3626-2AAC-451780D5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245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319-4F02-7DD3-D3F9-47B4C483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61CC8-8A42-41FD-A82E-DBE9D588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2A79-7259-BC24-1B13-37EF7FF6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799CA-DCBC-13EB-3DE0-69036EAF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2F4E-4F96-F25C-E606-8236A5B1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77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8D50-5E17-5566-2191-8F4E946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582A-6AA5-D653-3DF2-B2FD16E23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6D48B-49D1-B844-F00A-D63E24D97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22FCF-6D0B-13A3-8EF8-E1D77488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0ED5F-4DEB-99B5-4FC9-DF565784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9297F-88D2-797D-D1AF-0AE57624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112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7A0D-9A92-AC5B-2970-89977BF9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ED94D-6376-EBD7-9B23-B00CC4B8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27DEB-1876-E371-9ADF-FA725D2DD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8B232-5997-C5E5-8A84-65B563A09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A6353-B1C2-2933-D5CF-2FDA7CD98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416F5-E1CC-ACC2-B9DF-B63E669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D51DA-14EC-98BE-8A65-60A10535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DEEE1-5910-20E3-B6E3-A55DA6D3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013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E514-7A85-E8B6-B1E9-8E234FBA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E032F-17E2-D16C-B3B3-7D1FE1FC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74DD-B855-DABB-3A0E-FD09BB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1CDD2-5BC5-91C7-B27B-12B2752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93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1133C-D1AF-881D-4B64-47F429B7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71D3E-AD96-EA9B-179D-7B4C8A85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4C197-0787-CF47-3B57-76611A68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59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D36F-30EC-3D29-2888-D0E1FDA4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7CB9-058C-EAD2-5D11-B2F3A09C9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6FD-CBAB-4810-7836-57107989A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825E8-F85B-4967-96C0-C5353D1C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AE97-EE82-B30D-723E-7CA5A2C4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F0A16-A8C1-D525-F0EF-11CB419A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110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2956-AE92-76FA-06CD-872CE4C1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FFD4-A65F-D630-C447-5A37184A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B37A0-EBD8-FB06-2F0B-13B7451A9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C8BC-5E42-6CA5-EF03-295245EA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7ABA-EB4A-06CD-A27E-EB2027EF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D5CCA-7E3D-4202-4374-4D4B3437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069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145FA-96AA-3402-AC70-3C292AB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B426-1435-7C10-A026-A1561CC2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C157-6422-70EE-150B-E9A0C4FE1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652B8-8C37-413E-99F2-BA0FA7D5D6BC}" type="datetimeFigureOut">
              <a:rPr lang="nl-BE" smtClean="0"/>
              <a:t>20/10/2025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7A21-05E3-0553-02C5-2E8433F62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63A4-B663-C26D-2105-247F3FE9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110C1-D64F-4FD4-9602-E7EC512295A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583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D1C62EB-063B-CA93-C6D3-8969A96D1E49}"/>
              </a:ext>
            </a:extLst>
          </p:cNvPr>
          <p:cNvGrpSpPr/>
          <p:nvPr/>
        </p:nvGrpSpPr>
        <p:grpSpPr>
          <a:xfrm>
            <a:off x="71334" y="1824733"/>
            <a:ext cx="2880000" cy="2880000"/>
            <a:chOff x="871133" y="1853266"/>
            <a:chExt cx="2880000" cy="28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7F18AC2-2C17-89D9-7709-9A1EEDBB3E51}"/>
                </a:ext>
              </a:extLst>
            </p:cNvPr>
            <p:cNvSpPr/>
            <p:nvPr/>
          </p:nvSpPr>
          <p:spPr>
            <a:xfrm>
              <a:off x="871133" y="1853266"/>
              <a:ext cx="2880000" cy="28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5B4CCC-5E5C-F008-08F2-A718568A554B}"/>
                </a:ext>
              </a:extLst>
            </p:cNvPr>
            <p:cNvSpPr/>
            <p:nvPr/>
          </p:nvSpPr>
          <p:spPr>
            <a:xfrm>
              <a:off x="1051133" y="2033266"/>
              <a:ext cx="2520000" cy="25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73581-E45E-A6AA-B3A3-6941B68F0BF8}"/>
              </a:ext>
            </a:extLst>
          </p:cNvPr>
          <p:cNvCxnSpPr>
            <a:cxnSpLocks/>
          </p:cNvCxnSpPr>
          <p:nvPr/>
        </p:nvCxnSpPr>
        <p:spPr>
          <a:xfrm>
            <a:off x="3064934" y="3164930"/>
            <a:ext cx="1405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C76650-3859-DA43-673D-64E3FE7AFFCB}"/>
              </a:ext>
            </a:extLst>
          </p:cNvPr>
          <p:cNvSpPr/>
          <p:nvPr/>
        </p:nvSpPr>
        <p:spPr>
          <a:xfrm>
            <a:off x="4625334" y="159893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36E7CB-9266-0054-4126-E0864E1A1C8D}"/>
              </a:ext>
            </a:extLst>
          </p:cNvPr>
          <p:cNvSpPr/>
          <p:nvPr/>
        </p:nvSpPr>
        <p:spPr>
          <a:xfrm>
            <a:off x="4805334" y="177893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5C554-FDB6-502C-6F28-A6B185DE325C}"/>
              </a:ext>
            </a:extLst>
          </p:cNvPr>
          <p:cNvSpPr/>
          <p:nvPr/>
        </p:nvSpPr>
        <p:spPr>
          <a:xfrm>
            <a:off x="4895334" y="1868930"/>
            <a:ext cx="2340000" cy="23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5CAC79-55D8-CD4F-1D9F-22A44F68C633}"/>
              </a:ext>
            </a:extLst>
          </p:cNvPr>
          <p:cNvCxnSpPr>
            <a:cxnSpLocks/>
          </p:cNvCxnSpPr>
          <p:nvPr/>
        </p:nvCxnSpPr>
        <p:spPr>
          <a:xfrm>
            <a:off x="7699335" y="3138461"/>
            <a:ext cx="1405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A634D1A-8EF9-659A-C7D0-89D904193C9E}"/>
              </a:ext>
            </a:extLst>
          </p:cNvPr>
          <p:cNvSpPr/>
          <p:nvPr/>
        </p:nvSpPr>
        <p:spPr>
          <a:xfrm>
            <a:off x="9179334" y="1698461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EF12F9-51C4-69B4-72D4-CEF814115749}"/>
              </a:ext>
            </a:extLst>
          </p:cNvPr>
          <p:cNvSpPr/>
          <p:nvPr/>
        </p:nvSpPr>
        <p:spPr>
          <a:xfrm>
            <a:off x="9359334" y="1878461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CF26C2-9D40-1CB8-D4E9-75AEC7302DF9}"/>
              </a:ext>
            </a:extLst>
          </p:cNvPr>
          <p:cNvSpPr/>
          <p:nvPr/>
        </p:nvSpPr>
        <p:spPr>
          <a:xfrm>
            <a:off x="9809334" y="2328461"/>
            <a:ext cx="1620000" cy="16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612E8A-E867-4CA6-BC1A-41AFE4885196}"/>
                  </a:ext>
                </a:extLst>
              </p:cNvPr>
              <p:cNvSpPr txBox="1"/>
              <p:nvPr/>
            </p:nvSpPr>
            <p:spPr>
              <a:xfrm>
                <a:off x="3488039" y="2676796"/>
                <a:ext cx="559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612E8A-E867-4CA6-BC1A-41AFE488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039" y="2676796"/>
                <a:ext cx="55925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5B407E-4587-3400-8E91-A7EEE931C7B0}"/>
                  </a:ext>
                </a:extLst>
              </p:cNvPr>
              <p:cNvSpPr txBox="1"/>
              <p:nvPr/>
            </p:nvSpPr>
            <p:spPr>
              <a:xfrm>
                <a:off x="8060528" y="2676796"/>
                <a:ext cx="559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5B407E-4587-3400-8E91-A7EEE931C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528" y="2676796"/>
                <a:ext cx="55925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659DEC9-9164-CF96-3209-30A090E964C3}"/>
              </a:ext>
            </a:extLst>
          </p:cNvPr>
          <p:cNvSpPr/>
          <p:nvPr/>
        </p:nvSpPr>
        <p:spPr>
          <a:xfrm>
            <a:off x="465633" y="6274964"/>
            <a:ext cx="1158016" cy="1174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B4DC6C-3D0A-2B1B-97D1-5B5C13BD0470}"/>
              </a:ext>
            </a:extLst>
          </p:cNvPr>
          <p:cNvSpPr/>
          <p:nvPr/>
        </p:nvSpPr>
        <p:spPr>
          <a:xfrm>
            <a:off x="465633" y="5796792"/>
            <a:ext cx="1158016" cy="117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C0EB64-BAE2-5E0A-E390-A55A2090FA78}"/>
              </a:ext>
            </a:extLst>
          </p:cNvPr>
          <p:cNvSpPr/>
          <p:nvPr/>
        </p:nvSpPr>
        <p:spPr>
          <a:xfrm>
            <a:off x="465633" y="5318620"/>
            <a:ext cx="1158016" cy="117445"/>
          </a:xfrm>
          <a:prstGeom prst="rect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4EA72E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44D67-B62C-3DF3-328C-8F945CD44CB7}"/>
              </a:ext>
            </a:extLst>
          </p:cNvPr>
          <p:cNvSpPr txBox="1"/>
          <p:nvPr/>
        </p:nvSpPr>
        <p:spPr>
          <a:xfrm>
            <a:off x="1723001" y="5192676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solid</a:t>
            </a:r>
            <a:r>
              <a:rPr lang="nl-BE" dirty="0"/>
              <a:t> API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231BC-E41C-16F8-35E2-EDDC3A06262F}"/>
              </a:ext>
            </a:extLst>
          </p:cNvPr>
          <p:cNvSpPr txBox="1"/>
          <p:nvPr/>
        </p:nvSpPr>
        <p:spPr>
          <a:xfrm>
            <a:off x="1723001" y="5670848"/>
            <a:ext cx="290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sustained</a:t>
            </a:r>
            <a:r>
              <a:rPr lang="nl-BE" dirty="0"/>
              <a:t> release coating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871B0-6D78-CAA8-76BB-55C7EAC3FEEB}"/>
              </a:ext>
            </a:extLst>
          </p:cNvPr>
          <p:cNvSpPr txBox="1"/>
          <p:nvPr/>
        </p:nvSpPr>
        <p:spPr>
          <a:xfrm>
            <a:off x="1723001" y="614902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aqueous</a:t>
            </a:r>
            <a:r>
              <a:rPr lang="nl-BE" dirty="0"/>
              <a:t> API 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6BB8A5-D775-B607-6BB5-6C26AE23D4E7}"/>
              </a:ext>
            </a:extLst>
          </p:cNvPr>
          <p:cNvSpPr txBox="1"/>
          <p:nvPr/>
        </p:nvSpPr>
        <p:spPr>
          <a:xfrm>
            <a:off x="5318090" y="4797490"/>
            <a:ext cx="689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Implicit</a:t>
            </a:r>
            <a:r>
              <a:rPr lang="nl-BE" b="1" dirty="0"/>
              <a:t> </a:t>
            </a:r>
            <a:r>
              <a:rPr lang="nl-BE" b="1" dirty="0" err="1"/>
              <a:t>assumptions</a:t>
            </a:r>
            <a:r>
              <a:rPr lang="nl-BE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Area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formulation</a:t>
            </a:r>
            <a:r>
              <a:rPr lang="nl-BE" dirty="0"/>
              <a:t>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Concentration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formulation</a:t>
            </a:r>
            <a:r>
              <a:rPr lang="nl-BE" dirty="0"/>
              <a:t> </a:t>
            </a:r>
            <a:r>
              <a:rPr lang="nl-BE" dirty="0" err="1"/>
              <a:t>relatively</a:t>
            </a:r>
            <a:r>
              <a:rPr lang="nl-BE" dirty="0"/>
              <a:t> constant (= </a:t>
            </a:r>
            <a:r>
              <a:rPr lang="nl-BE" dirty="0" err="1"/>
              <a:t>sink</a:t>
            </a:r>
            <a:r>
              <a:rPr lang="nl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Aqueous</a:t>
            </a:r>
            <a:r>
              <a:rPr lang="nl-BE" dirty="0"/>
              <a:t> solution is </a:t>
            </a:r>
            <a:r>
              <a:rPr lang="nl-BE" dirty="0" err="1"/>
              <a:t>homogeneous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has constant </a:t>
            </a:r>
            <a:r>
              <a:rPr lang="nl-BE" dirty="0" err="1"/>
              <a:t>saturation</a:t>
            </a:r>
            <a:r>
              <a:rPr lang="nl-BE" dirty="0"/>
              <a:t> </a:t>
            </a:r>
            <a:r>
              <a:rPr lang="nl-BE" dirty="0" err="1"/>
              <a:t>concentration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First time step (for water </a:t>
            </a:r>
            <a:r>
              <a:rPr lang="nl-BE" dirty="0" err="1"/>
              <a:t>diffusion</a:t>
            </a:r>
            <a:r>
              <a:rPr lang="nl-BE" dirty="0"/>
              <a:t>) </a:t>
            </a:r>
            <a:r>
              <a:rPr lang="nl-BE" dirty="0" err="1"/>
              <a:t>negligible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Coating </a:t>
            </a:r>
            <a:r>
              <a:rPr lang="nl-BE" dirty="0" err="1"/>
              <a:t>doesn’t</a:t>
            </a:r>
            <a:r>
              <a:rPr lang="nl-BE" dirty="0"/>
              <a:t> </a:t>
            </a:r>
            <a:r>
              <a:rPr lang="nl-BE" dirty="0" err="1"/>
              <a:t>degrade</a:t>
            </a:r>
            <a:r>
              <a:rPr lang="nl-BE" dirty="0"/>
              <a:t>;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coefficient</a:t>
            </a:r>
            <a:r>
              <a:rPr lang="nl-BE" dirty="0"/>
              <a:t> constant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BCCD18-E3FB-08B3-EA9B-9FE3DED3A1E0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805334" y="1324264"/>
            <a:ext cx="557363" cy="709256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C7EC6B-BEA0-2A03-E12F-230D7652ABC2}"/>
              </a:ext>
            </a:extLst>
          </p:cNvPr>
          <p:cNvCxnSpPr>
            <a:cxnSpLocks/>
          </p:cNvCxnSpPr>
          <p:nvPr/>
        </p:nvCxnSpPr>
        <p:spPr>
          <a:xfrm flipH="1" flipV="1">
            <a:off x="9446004" y="1506797"/>
            <a:ext cx="433046" cy="815995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A91279-376C-059C-1FAD-30CEFA713781}"/>
              </a:ext>
            </a:extLst>
          </p:cNvPr>
          <p:cNvCxnSpPr>
            <a:cxnSpLocks/>
          </p:cNvCxnSpPr>
          <p:nvPr/>
        </p:nvCxnSpPr>
        <p:spPr>
          <a:xfrm>
            <a:off x="1623649" y="1149309"/>
            <a:ext cx="0" cy="884211"/>
          </a:xfrm>
          <a:prstGeom prst="straightConnector1">
            <a:avLst/>
          </a:prstGeom>
          <a:ln w="57150">
            <a:solidFill>
              <a:srgbClr val="15608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4BB018-A1D0-4A4E-D08E-79B2A74BBF71}"/>
              </a:ext>
            </a:extLst>
          </p:cNvPr>
          <p:cNvSpPr txBox="1"/>
          <p:nvPr/>
        </p:nvSpPr>
        <p:spPr>
          <a:xfrm>
            <a:off x="908002" y="157979"/>
            <a:ext cx="182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Water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coating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core</a:t>
            </a:r>
            <a:endParaRPr lang="nl-B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7F6166-9653-8B23-7292-3403679CFBC4}"/>
              </a:ext>
            </a:extLst>
          </p:cNvPr>
          <p:cNvCxnSpPr>
            <a:cxnSpLocks/>
          </p:cNvCxnSpPr>
          <p:nvPr/>
        </p:nvCxnSpPr>
        <p:spPr>
          <a:xfrm flipH="1">
            <a:off x="6555754" y="940651"/>
            <a:ext cx="185467" cy="940475"/>
          </a:xfrm>
          <a:prstGeom prst="straightConnector1">
            <a:avLst/>
          </a:prstGeom>
          <a:ln w="57150">
            <a:solidFill>
              <a:srgbClr val="15608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3A90796-E98B-9AEF-6349-B91DB040CD00}"/>
              </a:ext>
            </a:extLst>
          </p:cNvPr>
          <p:cNvCxnSpPr>
            <a:cxnSpLocks/>
          </p:cNvCxnSpPr>
          <p:nvPr/>
        </p:nvCxnSpPr>
        <p:spPr>
          <a:xfrm flipH="1">
            <a:off x="11105412" y="816154"/>
            <a:ext cx="375061" cy="1193747"/>
          </a:xfrm>
          <a:prstGeom prst="straightConnector1">
            <a:avLst/>
          </a:prstGeom>
          <a:ln w="57150">
            <a:solidFill>
              <a:srgbClr val="15608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7585A46-0CCB-6F18-3917-AECB33C45DC0}"/>
              </a:ext>
            </a:extLst>
          </p:cNvPr>
          <p:cNvSpPr txBox="1"/>
          <p:nvPr/>
        </p:nvSpPr>
        <p:spPr>
          <a:xfrm>
            <a:off x="6031696" y="33475"/>
            <a:ext cx="182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Water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coating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5D916A-1607-F039-7D43-C817506A46FD}"/>
              </a:ext>
            </a:extLst>
          </p:cNvPr>
          <p:cNvSpPr txBox="1"/>
          <p:nvPr/>
        </p:nvSpPr>
        <p:spPr>
          <a:xfrm>
            <a:off x="10372967" y="62965"/>
            <a:ext cx="1822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Water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coating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9084F0-4431-076B-67F0-C382D8C1E30A}"/>
              </a:ext>
            </a:extLst>
          </p:cNvPr>
          <p:cNvSpPr txBox="1"/>
          <p:nvPr/>
        </p:nvSpPr>
        <p:spPr>
          <a:xfrm>
            <a:off x="3894303" y="123935"/>
            <a:ext cx="182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API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coating </a:t>
            </a:r>
            <a:r>
              <a:rPr lang="nl-BE" dirty="0" err="1"/>
              <a:t>from</a:t>
            </a:r>
            <a:r>
              <a:rPr lang="nl-BE" dirty="0"/>
              <a:t> solution </a:t>
            </a:r>
            <a:r>
              <a:rPr lang="nl-BE" dirty="0" err="1"/>
              <a:t>to</a:t>
            </a:r>
            <a:r>
              <a:rPr lang="nl-BE" dirty="0"/>
              <a:t> GI </a:t>
            </a:r>
            <a:r>
              <a:rPr lang="nl-BE" dirty="0" err="1"/>
              <a:t>tract</a:t>
            </a:r>
            <a:endParaRPr lang="nl-B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EFE52B-71FC-7990-9BEB-3420425BD427}"/>
              </a:ext>
            </a:extLst>
          </p:cNvPr>
          <p:cNvSpPr txBox="1"/>
          <p:nvPr/>
        </p:nvSpPr>
        <p:spPr>
          <a:xfrm>
            <a:off x="8377816" y="75133"/>
            <a:ext cx="182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API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coating </a:t>
            </a:r>
            <a:r>
              <a:rPr lang="nl-BE" dirty="0" err="1"/>
              <a:t>from</a:t>
            </a:r>
            <a:r>
              <a:rPr lang="nl-BE" dirty="0"/>
              <a:t> solution </a:t>
            </a:r>
            <a:r>
              <a:rPr lang="nl-BE" dirty="0" err="1"/>
              <a:t>to</a:t>
            </a:r>
            <a:r>
              <a:rPr lang="nl-BE" dirty="0"/>
              <a:t> GI </a:t>
            </a:r>
            <a:r>
              <a:rPr lang="nl-BE" dirty="0" err="1"/>
              <a:t>tract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4595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821300-22D2-7C76-E0F2-0B3DA493BA99}"/>
              </a:ext>
            </a:extLst>
          </p:cNvPr>
          <p:cNvGrpSpPr/>
          <p:nvPr/>
        </p:nvGrpSpPr>
        <p:grpSpPr>
          <a:xfrm>
            <a:off x="71334" y="1824733"/>
            <a:ext cx="2880000" cy="2880000"/>
            <a:chOff x="871133" y="1853266"/>
            <a:chExt cx="2880000" cy="288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FA4985-5D6D-4F09-632E-ADB8636F07FB}"/>
                </a:ext>
              </a:extLst>
            </p:cNvPr>
            <p:cNvSpPr/>
            <p:nvPr/>
          </p:nvSpPr>
          <p:spPr>
            <a:xfrm>
              <a:off x="871133" y="1853266"/>
              <a:ext cx="2880000" cy="28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F5A2A7-2FA8-BE24-AC80-5C69E76C4CC4}"/>
                </a:ext>
              </a:extLst>
            </p:cNvPr>
            <p:cNvSpPr/>
            <p:nvPr/>
          </p:nvSpPr>
          <p:spPr>
            <a:xfrm>
              <a:off x="1051133" y="2033266"/>
              <a:ext cx="2520000" cy="252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BC9403-AA9D-A4F8-A1A3-C1D0A2973A1A}"/>
              </a:ext>
            </a:extLst>
          </p:cNvPr>
          <p:cNvCxnSpPr>
            <a:cxnSpLocks/>
          </p:cNvCxnSpPr>
          <p:nvPr/>
        </p:nvCxnSpPr>
        <p:spPr>
          <a:xfrm>
            <a:off x="3140435" y="3164930"/>
            <a:ext cx="1405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BAF183-333A-8D84-B8C7-93B4A60259E0}"/>
              </a:ext>
            </a:extLst>
          </p:cNvPr>
          <p:cNvSpPr/>
          <p:nvPr/>
        </p:nvSpPr>
        <p:spPr>
          <a:xfrm>
            <a:off x="4825972" y="1835402"/>
            <a:ext cx="2700000" cy="270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0DE12-BE9A-CD44-93D9-C47545FB0D58}"/>
              </a:ext>
            </a:extLst>
          </p:cNvPr>
          <p:cNvSpPr/>
          <p:nvPr/>
        </p:nvSpPr>
        <p:spPr>
          <a:xfrm>
            <a:off x="5005972" y="2015402"/>
            <a:ext cx="2340000" cy="23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6E592-A301-8E68-1D02-2CF195FF75EA}"/>
              </a:ext>
            </a:extLst>
          </p:cNvPr>
          <p:cNvCxnSpPr>
            <a:cxnSpLocks/>
          </p:cNvCxnSpPr>
          <p:nvPr/>
        </p:nvCxnSpPr>
        <p:spPr>
          <a:xfrm>
            <a:off x="7741280" y="3138461"/>
            <a:ext cx="140546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B84455-AE7A-617D-7DE3-DFE9EB23FB5D}"/>
              </a:ext>
            </a:extLst>
          </p:cNvPr>
          <p:cNvSpPr/>
          <p:nvPr/>
        </p:nvSpPr>
        <p:spPr>
          <a:xfrm>
            <a:off x="9400610" y="2181820"/>
            <a:ext cx="1927727" cy="19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753C43-19AB-29C2-9FEC-A13747526466}"/>
              </a:ext>
            </a:extLst>
          </p:cNvPr>
          <p:cNvSpPr/>
          <p:nvPr/>
        </p:nvSpPr>
        <p:spPr>
          <a:xfrm>
            <a:off x="9580610" y="2361820"/>
            <a:ext cx="1577231" cy="162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A485-81E2-5D0C-7E18-597BC8601AB4}"/>
                  </a:ext>
                </a:extLst>
              </p:cNvPr>
              <p:cNvSpPr txBox="1"/>
              <p:nvPr/>
            </p:nvSpPr>
            <p:spPr>
              <a:xfrm>
                <a:off x="3580318" y="2676796"/>
                <a:ext cx="559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B7A485-81E2-5D0C-7E18-597BC8601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318" y="2676796"/>
                <a:ext cx="55925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35E8E8-7F24-A9BE-1C84-534B1AB98B91}"/>
                  </a:ext>
                </a:extLst>
              </p:cNvPr>
              <p:cNvSpPr txBox="1"/>
              <p:nvPr/>
            </p:nvSpPr>
            <p:spPr>
              <a:xfrm>
                <a:off x="8169585" y="2676796"/>
                <a:ext cx="559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nl-B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35E8E8-7F24-A9BE-1C84-534B1AB9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585" y="2676796"/>
                <a:ext cx="55925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C783733-6113-8E88-024E-C40952829B37}"/>
              </a:ext>
            </a:extLst>
          </p:cNvPr>
          <p:cNvSpPr/>
          <p:nvPr/>
        </p:nvSpPr>
        <p:spPr>
          <a:xfrm>
            <a:off x="393490" y="5998128"/>
            <a:ext cx="1158016" cy="1174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EF4F91-AB35-2CC1-C33F-A612C1DD1DD5}"/>
              </a:ext>
            </a:extLst>
          </p:cNvPr>
          <p:cNvSpPr/>
          <p:nvPr/>
        </p:nvSpPr>
        <p:spPr>
          <a:xfrm>
            <a:off x="393490" y="5519956"/>
            <a:ext cx="1158016" cy="117445"/>
          </a:xfrm>
          <a:prstGeom prst="rect">
            <a:avLst/>
          </a:prstGeom>
          <a:solidFill>
            <a:srgbClr val="4EA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4EA72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0FDDF9-F7FA-903B-917E-EEEAD2BDFCAE}"/>
              </a:ext>
            </a:extLst>
          </p:cNvPr>
          <p:cNvSpPr txBox="1"/>
          <p:nvPr/>
        </p:nvSpPr>
        <p:spPr>
          <a:xfrm>
            <a:off x="1650858" y="5394012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solid</a:t>
            </a:r>
            <a:r>
              <a:rPr lang="nl-BE" dirty="0"/>
              <a:t> API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FD4F2-9835-075E-7505-506D0438B40F}"/>
              </a:ext>
            </a:extLst>
          </p:cNvPr>
          <p:cNvSpPr txBox="1"/>
          <p:nvPr/>
        </p:nvSpPr>
        <p:spPr>
          <a:xfrm>
            <a:off x="1650858" y="5872184"/>
            <a:ext cx="17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=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endParaRPr lang="nl-B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8530D1-F89C-6365-DD76-BCADC71C0AA1}"/>
              </a:ext>
            </a:extLst>
          </p:cNvPr>
          <p:cNvSpPr txBox="1"/>
          <p:nvPr/>
        </p:nvSpPr>
        <p:spPr>
          <a:xfrm>
            <a:off x="5121289" y="4747681"/>
            <a:ext cx="6896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err="1"/>
              <a:t>Implicit</a:t>
            </a:r>
            <a:r>
              <a:rPr lang="nl-BE" b="1" dirty="0"/>
              <a:t> </a:t>
            </a:r>
            <a:r>
              <a:rPr lang="nl-BE" b="1" dirty="0" err="1"/>
              <a:t>assumptions</a:t>
            </a:r>
            <a:r>
              <a:rPr lang="nl-BE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Area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formulation</a:t>
            </a:r>
            <a:r>
              <a:rPr lang="nl-BE" dirty="0"/>
              <a:t> is </a:t>
            </a:r>
            <a:r>
              <a:rPr lang="nl-BE" dirty="0" err="1"/>
              <a:t>not</a:t>
            </a:r>
            <a:r>
              <a:rPr lang="nl-BE" dirty="0"/>
              <a:t> constant, but </a:t>
            </a:r>
            <a:r>
              <a:rPr lang="nl-BE" dirty="0" err="1"/>
              <a:t>only</a:t>
            </a:r>
            <a:r>
              <a:rPr lang="nl-BE" dirty="0"/>
              <a:t> changes </a:t>
            </a:r>
            <a:r>
              <a:rPr lang="nl-BE" dirty="0" err="1"/>
              <a:t>through</a:t>
            </a:r>
            <a:r>
              <a:rPr lang="nl-BE" dirty="0"/>
              <a:t> dissolution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diffusion</a:t>
            </a:r>
            <a:r>
              <a:rPr lang="nl-BE" dirty="0"/>
              <a:t> – no </a:t>
            </a:r>
            <a:r>
              <a:rPr lang="nl-BE" dirty="0" err="1"/>
              <a:t>sudden</a:t>
            </a:r>
            <a:r>
              <a:rPr lang="nl-BE" dirty="0"/>
              <a:t> </a:t>
            </a:r>
            <a:r>
              <a:rPr lang="nl-BE" dirty="0" err="1"/>
              <a:t>breaking</a:t>
            </a:r>
            <a:r>
              <a:rPr lang="nl-BE" dirty="0"/>
              <a:t> for </a:t>
            </a:r>
            <a:r>
              <a:rPr lang="nl-BE" dirty="0" err="1"/>
              <a:t>example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Concentration</a:t>
            </a:r>
            <a:r>
              <a:rPr lang="nl-BE" dirty="0"/>
              <a:t> </a:t>
            </a:r>
            <a:r>
              <a:rPr lang="nl-BE" dirty="0" err="1"/>
              <a:t>outside</a:t>
            </a:r>
            <a:r>
              <a:rPr lang="nl-BE" dirty="0"/>
              <a:t> of </a:t>
            </a:r>
            <a:r>
              <a:rPr lang="nl-BE" dirty="0" err="1"/>
              <a:t>formulation</a:t>
            </a:r>
            <a:r>
              <a:rPr lang="nl-BE" dirty="0"/>
              <a:t> </a:t>
            </a:r>
            <a:r>
              <a:rPr lang="nl-BE" dirty="0" err="1"/>
              <a:t>relatively</a:t>
            </a:r>
            <a:r>
              <a:rPr lang="nl-BE" dirty="0"/>
              <a:t> constant (= </a:t>
            </a:r>
            <a:r>
              <a:rPr lang="nl-BE" dirty="0" err="1"/>
              <a:t>sink</a:t>
            </a:r>
            <a:r>
              <a:rPr lang="nl-B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Concentration</a:t>
            </a:r>
            <a:r>
              <a:rPr lang="nl-BE" dirty="0"/>
              <a:t> at </a:t>
            </a:r>
            <a:r>
              <a:rPr lang="nl-BE" dirty="0" err="1"/>
              <a:t>edge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/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is constant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equal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saturation</a:t>
            </a:r>
            <a:r>
              <a:rPr lang="nl-BE" dirty="0"/>
              <a:t> </a:t>
            </a:r>
            <a:r>
              <a:rPr lang="nl-BE" dirty="0" err="1"/>
              <a:t>concentration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thickness</a:t>
            </a:r>
            <a:r>
              <a:rPr lang="nl-BE" dirty="0"/>
              <a:t> is constant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EA02A9-3A73-447E-9A81-FDD66019D98A}"/>
              </a:ext>
            </a:extLst>
          </p:cNvPr>
          <p:cNvCxnSpPr>
            <a:cxnSpLocks/>
          </p:cNvCxnSpPr>
          <p:nvPr/>
        </p:nvCxnSpPr>
        <p:spPr>
          <a:xfrm flipV="1">
            <a:off x="1511334" y="1055839"/>
            <a:ext cx="0" cy="1014024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BF3890-3D26-03A3-8D12-91B12D3B3F75}"/>
              </a:ext>
            </a:extLst>
          </p:cNvPr>
          <p:cNvSpPr txBox="1"/>
          <p:nvPr/>
        </p:nvSpPr>
        <p:spPr>
          <a:xfrm>
            <a:off x="393490" y="409508"/>
            <a:ext cx="278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API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GI </a:t>
            </a:r>
            <a:r>
              <a:rPr lang="nl-BE" dirty="0" err="1"/>
              <a:t>tract</a:t>
            </a:r>
            <a:endParaRPr lang="nl-BE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C28292-8EA6-7E2D-4EB3-D9439A9689E5}"/>
              </a:ext>
            </a:extLst>
          </p:cNvPr>
          <p:cNvCxnSpPr>
            <a:cxnSpLocks/>
          </p:cNvCxnSpPr>
          <p:nvPr/>
        </p:nvCxnSpPr>
        <p:spPr>
          <a:xfrm flipV="1">
            <a:off x="6168622" y="1002705"/>
            <a:ext cx="0" cy="1014024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049CEC3-34E1-FCCC-83B2-468D5A22717E}"/>
              </a:ext>
            </a:extLst>
          </p:cNvPr>
          <p:cNvSpPr txBox="1"/>
          <p:nvPr/>
        </p:nvSpPr>
        <p:spPr>
          <a:xfrm>
            <a:off x="5050778" y="356374"/>
            <a:ext cx="278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API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GI </a:t>
            </a:r>
            <a:r>
              <a:rPr lang="nl-BE" dirty="0" err="1"/>
              <a:t>tract</a:t>
            </a:r>
            <a:endParaRPr lang="nl-BE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EE646E-A505-8256-BF64-7C62F1246A99}"/>
              </a:ext>
            </a:extLst>
          </p:cNvPr>
          <p:cNvCxnSpPr>
            <a:cxnSpLocks/>
          </p:cNvCxnSpPr>
          <p:nvPr/>
        </p:nvCxnSpPr>
        <p:spPr>
          <a:xfrm flipV="1">
            <a:off x="10354729" y="1347796"/>
            <a:ext cx="0" cy="1014024"/>
          </a:xfrm>
          <a:prstGeom prst="straightConnector1">
            <a:avLst/>
          </a:prstGeom>
          <a:ln w="57150">
            <a:solidFill>
              <a:srgbClr val="4EA72E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2963C0-BFA8-40CB-3F7F-D924439C76C6}"/>
              </a:ext>
            </a:extLst>
          </p:cNvPr>
          <p:cNvSpPr txBox="1"/>
          <p:nvPr/>
        </p:nvSpPr>
        <p:spPr>
          <a:xfrm>
            <a:off x="9236885" y="701465"/>
            <a:ext cx="278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API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diffusion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GI </a:t>
            </a:r>
            <a:r>
              <a:rPr lang="nl-BE" dirty="0" err="1"/>
              <a:t>tract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7947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0c4255-afa8-47c2-94fb-bfad105c4f0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249E5D5E7AE409409B5A663EA50B6" ma:contentTypeVersion="15" ma:contentTypeDescription="Create a new document." ma:contentTypeScope="" ma:versionID="2b87e3a876ea061b2a1b43eccba812c0">
  <xsd:schema xmlns:xsd="http://www.w3.org/2001/XMLSchema" xmlns:xs="http://www.w3.org/2001/XMLSchema" xmlns:p="http://schemas.microsoft.com/office/2006/metadata/properties" xmlns:ns3="b50c4255-afa8-47c2-94fb-bfad105c4f09" xmlns:ns4="406d4d5a-136f-481b-a45a-55cf3921dce3" targetNamespace="http://schemas.microsoft.com/office/2006/metadata/properties" ma:root="true" ma:fieldsID="9c74e70c90648f9050c9d9b3014ace05" ns3:_="" ns4:_="">
    <xsd:import namespace="b50c4255-afa8-47c2-94fb-bfad105c4f09"/>
    <xsd:import namespace="406d4d5a-136f-481b-a45a-55cf3921dc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c4255-afa8-47c2-94fb-bfad105c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d4d5a-136f-481b-a45a-55cf3921dce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80731-3A90-433C-94BF-450749500C50}">
  <ds:schemaRefs>
    <ds:schemaRef ds:uri="http://schemas.openxmlformats.org/package/2006/metadata/core-properties"/>
    <ds:schemaRef ds:uri="406d4d5a-136f-481b-a45a-55cf3921dce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b50c4255-afa8-47c2-94fb-bfad105c4f09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62E3BB-ABA1-46E1-99C6-413628580B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F7102-0148-46E0-B448-6291AD32A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c4255-afa8-47c2-94fb-bfad105c4f09"/>
    <ds:schemaRef ds:uri="406d4d5a-136f-481b-a45a-55cf3921dc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Konings</dc:creator>
  <cp:lastModifiedBy>Tom Konings</cp:lastModifiedBy>
  <cp:revision>1</cp:revision>
  <dcterms:created xsi:type="dcterms:W3CDTF">2025-10-20T12:42:35Z</dcterms:created>
  <dcterms:modified xsi:type="dcterms:W3CDTF">2025-10-20T13:47:56Z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0x010100B0B249E5D5E7AE409409B5A663EA50B6</vt:lpwstr>
  </property>
</Properties>
</file>