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0" r:id="rId3"/>
    <p:sldId id="257" r:id="rId4"/>
    <p:sldId id="269" r:id="rId5"/>
    <p:sldId id="267" r:id="rId6"/>
    <p:sldId id="273" r:id="rId7"/>
    <p:sldId id="265"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9592"/>
  </p:normalViewPr>
  <p:slideViewPr>
    <p:cSldViewPr snapToGrid="0" snapToObjects="1">
      <p:cViewPr varScale="1">
        <p:scale>
          <a:sx n="100" d="100"/>
          <a:sy n="100" d="100"/>
        </p:scale>
        <p:origin x="15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09FB1-C3CA-5248-BC4B-25C5A5D2AB1B}" type="datetimeFigureOut">
              <a:rPr lang="en-US" smtClean="0"/>
              <a:t>9/27/19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5AC0D-DCCC-114B-992C-DA86706CF825}" type="slidenum">
              <a:rPr lang="en-US" smtClean="0"/>
              <a:t>‹#›</a:t>
            </a:fld>
            <a:endParaRPr lang="en-US"/>
          </a:p>
        </p:txBody>
      </p:sp>
    </p:spTree>
    <p:extLst>
      <p:ext uri="{BB962C8B-B14F-4D97-AF65-F5344CB8AC3E}">
        <p14:creationId xmlns:p14="http://schemas.microsoft.com/office/powerpoint/2010/main" val="1735435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15AC0D-DCCC-114B-992C-DA86706CF825}" type="slidenum">
              <a:rPr lang="en-US" smtClean="0"/>
              <a:t>1</a:t>
            </a:fld>
            <a:endParaRPr lang="en-US"/>
          </a:p>
        </p:txBody>
      </p:sp>
    </p:spTree>
    <p:extLst>
      <p:ext uri="{BB962C8B-B14F-4D97-AF65-F5344CB8AC3E}">
        <p14:creationId xmlns:p14="http://schemas.microsoft.com/office/powerpoint/2010/main" val="946292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Symbolic Interactionism is a micro-level approach based on the idea that people act in accordance with shared meanings, orientations, and assumptions that are the product of socialization. </a:t>
            </a:r>
          </a:p>
          <a:p>
            <a:pPr marL="171450" indent="-171450">
              <a:buFontTx/>
              <a:buChar char="-"/>
            </a:pPr>
            <a:r>
              <a:rPr lang="en-US" dirty="0"/>
              <a:t>Cooley Theorized that the self emerges from our ability to assume the point of view of others and imagine how those others see us.</a:t>
            </a:r>
          </a:p>
          <a:p>
            <a:pPr marL="171450" indent="-171450">
              <a:buFontTx/>
              <a:buChar char="-"/>
            </a:pPr>
            <a:r>
              <a:rPr lang="en-US" dirty="0"/>
              <a:t>- Mead stressed the importance of imitation, play, and games in helping children recognize one another, distinguish between self and other, and grasp the idea that other people can have multiple roles.</a:t>
            </a:r>
          </a:p>
          <a:p>
            <a:r>
              <a:rPr lang="en-US" dirty="0"/>
              <a:t> Erving Goffman’s Dramaturgical Approach views social life as a theatrical performance in which we are all actors on stages with roles, scripts, costumes, and sets.</a:t>
            </a:r>
          </a:p>
          <a:p>
            <a:r>
              <a:rPr lang="en-US" dirty="0"/>
              <a:t> Ethnomethodology and Conversation Analysis are rigorous micro-level approaches to how reality is a fragile proposition that needs constant (unconscious) upkeep.</a:t>
            </a:r>
          </a:p>
        </p:txBody>
      </p:sp>
      <p:sp>
        <p:nvSpPr>
          <p:cNvPr id="4" name="Slide Number Placeholder 3"/>
          <p:cNvSpPr>
            <a:spLocks noGrp="1"/>
          </p:cNvSpPr>
          <p:nvPr>
            <p:ph type="sldNum" sz="quarter" idx="5"/>
          </p:nvPr>
        </p:nvSpPr>
        <p:spPr/>
        <p:txBody>
          <a:bodyPr/>
          <a:lstStyle/>
          <a:p>
            <a:fld id="{1115AC0D-DCCC-114B-992C-DA86706CF825}" type="slidenum">
              <a:rPr lang="en-US" smtClean="0"/>
              <a:t>3</a:t>
            </a:fld>
            <a:endParaRPr lang="en-US"/>
          </a:p>
        </p:txBody>
      </p:sp>
    </p:spTree>
    <p:extLst>
      <p:ext uri="{BB962C8B-B14F-4D97-AF65-F5344CB8AC3E}">
        <p14:creationId xmlns:p14="http://schemas.microsoft.com/office/powerpoint/2010/main" val="2697122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What about the "</a:t>
            </a:r>
            <a:r>
              <a:rPr lang="en-US" dirty="0" err="1"/>
              <a:t>texty</a:t>
            </a:r>
            <a:r>
              <a:rPr lang="en-US" dirty="0"/>
              <a:t> introduce myself" thing?</a:t>
            </a:r>
          </a:p>
          <a:p>
            <a:r>
              <a:rPr lang="en-US" dirty="0"/>
              <a:t>	- One text can make/break/repair an interaction</a:t>
            </a:r>
          </a:p>
          <a:p>
            <a:r>
              <a:rPr lang="en-US" dirty="0"/>
              <a:t>	- Communication between symbols</a:t>
            </a:r>
          </a:p>
        </p:txBody>
      </p:sp>
      <p:sp>
        <p:nvSpPr>
          <p:cNvPr id="4" name="Slide Number Placeholder 3"/>
          <p:cNvSpPr>
            <a:spLocks noGrp="1"/>
          </p:cNvSpPr>
          <p:nvPr>
            <p:ph type="sldNum" sz="quarter" idx="5"/>
          </p:nvPr>
        </p:nvSpPr>
        <p:spPr/>
        <p:txBody>
          <a:bodyPr/>
          <a:lstStyle/>
          <a:p>
            <a:fld id="{1115AC0D-DCCC-114B-992C-DA86706CF825}" type="slidenum">
              <a:rPr lang="en-US" smtClean="0"/>
              <a:t>4</a:t>
            </a:fld>
            <a:endParaRPr lang="en-US"/>
          </a:p>
        </p:txBody>
      </p:sp>
    </p:spTree>
    <p:extLst>
      <p:ext uri="{BB962C8B-B14F-4D97-AF65-F5344CB8AC3E}">
        <p14:creationId xmlns:p14="http://schemas.microsoft.com/office/powerpoint/2010/main" val="3382411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15AC0D-DCCC-114B-992C-DA86706CF825}" type="slidenum">
              <a:rPr lang="en-US" smtClean="0"/>
              <a:t>5</a:t>
            </a:fld>
            <a:endParaRPr lang="en-US"/>
          </a:p>
        </p:txBody>
      </p:sp>
    </p:spTree>
    <p:extLst>
      <p:ext uri="{BB962C8B-B14F-4D97-AF65-F5344CB8AC3E}">
        <p14:creationId xmlns:p14="http://schemas.microsoft.com/office/powerpoint/2010/main" val="301692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Social Register as a kind of bounded network</a:t>
            </a:r>
          </a:p>
          <a:p>
            <a:r>
              <a:rPr lang="en-US" dirty="0"/>
              <a:t>	- If people want to marry outside of it, they have to apply for re-entry</a:t>
            </a:r>
          </a:p>
          <a:p>
            <a:r>
              <a:rPr lang="en-US" dirty="0"/>
              <a:t>	- They go to same schools, hospitals, doctors, balls--- large structural holes</a:t>
            </a:r>
          </a:p>
          <a:p>
            <a:r>
              <a:rPr lang="en-US" dirty="0"/>
              <a:t>- Prep schools as foci</a:t>
            </a:r>
          </a:p>
          <a:p>
            <a:r>
              <a:rPr lang="en-US" dirty="0"/>
              <a:t>Homophily</a:t>
            </a:r>
          </a:p>
        </p:txBody>
      </p:sp>
      <p:sp>
        <p:nvSpPr>
          <p:cNvPr id="4" name="Slide Number Placeholder 3"/>
          <p:cNvSpPr>
            <a:spLocks noGrp="1"/>
          </p:cNvSpPr>
          <p:nvPr>
            <p:ph type="sldNum" sz="quarter" idx="5"/>
          </p:nvPr>
        </p:nvSpPr>
        <p:spPr/>
        <p:txBody>
          <a:bodyPr/>
          <a:lstStyle/>
          <a:p>
            <a:fld id="{1115AC0D-DCCC-114B-992C-DA86706CF825}" type="slidenum">
              <a:rPr lang="en-US" smtClean="0"/>
              <a:t>6</a:t>
            </a:fld>
            <a:endParaRPr lang="en-US"/>
          </a:p>
        </p:txBody>
      </p:sp>
    </p:spTree>
    <p:extLst>
      <p:ext uri="{BB962C8B-B14F-4D97-AF65-F5344CB8AC3E}">
        <p14:creationId xmlns:p14="http://schemas.microsoft.com/office/powerpoint/2010/main" val="3889792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E229-3248-4A4E-AFCA-1D87AD8688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1510D4-9335-E543-AC83-7E26E09A3B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945302-1B7C-F44C-80D4-599A326F8BFE}"/>
              </a:ext>
            </a:extLst>
          </p:cNvPr>
          <p:cNvSpPr>
            <a:spLocks noGrp="1"/>
          </p:cNvSpPr>
          <p:nvPr>
            <p:ph type="dt" sz="half" idx="10"/>
          </p:nvPr>
        </p:nvSpPr>
        <p:spPr/>
        <p:txBody>
          <a:bodyPr/>
          <a:lstStyle/>
          <a:p>
            <a:fld id="{B4BA552B-473D-224C-8FCD-60DF7DF3FB37}" type="datetimeFigureOut">
              <a:rPr lang="en-US" smtClean="0"/>
              <a:t>9/27/19</a:t>
            </a:fld>
            <a:endParaRPr lang="en-US"/>
          </a:p>
        </p:txBody>
      </p:sp>
      <p:sp>
        <p:nvSpPr>
          <p:cNvPr id="5" name="Footer Placeholder 4">
            <a:extLst>
              <a:ext uri="{FF2B5EF4-FFF2-40B4-BE49-F238E27FC236}">
                <a16:creationId xmlns:a16="http://schemas.microsoft.com/office/drawing/2014/main" id="{A970DFE9-47CA-9A4B-B732-DF96AA567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4CF55-E453-5F41-9E82-B6D0A317769C}"/>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422515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5C13-4635-4842-8627-19C5BD091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C6CE5C-106C-1B4F-81A2-6EF1B1ED5D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B432A-411C-A041-A069-780A839DAD06}"/>
              </a:ext>
            </a:extLst>
          </p:cNvPr>
          <p:cNvSpPr>
            <a:spLocks noGrp="1"/>
          </p:cNvSpPr>
          <p:nvPr>
            <p:ph type="dt" sz="half" idx="10"/>
          </p:nvPr>
        </p:nvSpPr>
        <p:spPr/>
        <p:txBody>
          <a:bodyPr/>
          <a:lstStyle/>
          <a:p>
            <a:fld id="{B4BA552B-473D-224C-8FCD-60DF7DF3FB37}" type="datetimeFigureOut">
              <a:rPr lang="en-US" smtClean="0"/>
              <a:t>9/27/19</a:t>
            </a:fld>
            <a:endParaRPr lang="en-US"/>
          </a:p>
        </p:txBody>
      </p:sp>
      <p:sp>
        <p:nvSpPr>
          <p:cNvPr id="5" name="Footer Placeholder 4">
            <a:extLst>
              <a:ext uri="{FF2B5EF4-FFF2-40B4-BE49-F238E27FC236}">
                <a16:creationId xmlns:a16="http://schemas.microsoft.com/office/drawing/2014/main" id="{CC10EF34-1A8C-514D-AEC9-3BBA69B9E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9A911-4183-C149-B2D1-93BA65BC27E4}"/>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1538540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E1CFFF-4346-8448-BEC8-D585BA93A3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EC2E50-5131-D84D-9D8D-2F5C4859B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53C15-9FCF-614F-8C39-93413AB1A69B}"/>
              </a:ext>
            </a:extLst>
          </p:cNvPr>
          <p:cNvSpPr>
            <a:spLocks noGrp="1"/>
          </p:cNvSpPr>
          <p:nvPr>
            <p:ph type="dt" sz="half" idx="10"/>
          </p:nvPr>
        </p:nvSpPr>
        <p:spPr/>
        <p:txBody>
          <a:bodyPr/>
          <a:lstStyle/>
          <a:p>
            <a:fld id="{B4BA552B-473D-224C-8FCD-60DF7DF3FB37}" type="datetimeFigureOut">
              <a:rPr lang="en-US" smtClean="0"/>
              <a:t>9/27/19</a:t>
            </a:fld>
            <a:endParaRPr lang="en-US"/>
          </a:p>
        </p:txBody>
      </p:sp>
      <p:sp>
        <p:nvSpPr>
          <p:cNvPr id="5" name="Footer Placeholder 4">
            <a:extLst>
              <a:ext uri="{FF2B5EF4-FFF2-40B4-BE49-F238E27FC236}">
                <a16:creationId xmlns:a16="http://schemas.microsoft.com/office/drawing/2014/main" id="{365E3108-5FD3-4F4A-9D5B-0135BC56C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DDA56-DB76-FB4E-A52C-6D214DF724A6}"/>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3042604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0F35-5BCB-FB4B-95F2-690E5B5F03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95E3C5-5744-474B-AFC4-5E1A7A08D8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AA937-4B61-0D41-834E-F268F2C3E748}"/>
              </a:ext>
            </a:extLst>
          </p:cNvPr>
          <p:cNvSpPr>
            <a:spLocks noGrp="1"/>
          </p:cNvSpPr>
          <p:nvPr>
            <p:ph type="dt" sz="half" idx="10"/>
          </p:nvPr>
        </p:nvSpPr>
        <p:spPr/>
        <p:txBody>
          <a:bodyPr/>
          <a:lstStyle/>
          <a:p>
            <a:fld id="{B4BA552B-473D-224C-8FCD-60DF7DF3FB37}" type="datetimeFigureOut">
              <a:rPr lang="en-US" smtClean="0"/>
              <a:t>9/27/19</a:t>
            </a:fld>
            <a:endParaRPr lang="en-US"/>
          </a:p>
        </p:txBody>
      </p:sp>
      <p:sp>
        <p:nvSpPr>
          <p:cNvPr id="5" name="Footer Placeholder 4">
            <a:extLst>
              <a:ext uri="{FF2B5EF4-FFF2-40B4-BE49-F238E27FC236}">
                <a16:creationId xmlns:a16="http://schemas.microsoft.com/office/drawing/2014/main" id="{F785B170-260D-DE4C-B163-467BA8C85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19A71-9954-7247-BD28-290FE11EFB98}"/>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349312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0735-7845-7543-A013-C0D46F3E53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F5AAB5-3B9D-2B4B-9509-B90DE6113C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8AECA8-D246-3849-BF4C-AEB2F28C6E18}"/>
              </a:ext>
            </a:extLst>
          </p:cNvPr>
          <p:cNvSpPr>
            <a:spLocks noGrp="1"/>
          </p:cNvSpPr>
          <p:nvPr>
            <p:ph type="dt" sz="half" idx="10"/>
          </p:nvPr>
        </p:nvSpPr>
        <p:spPr/>
        <p:txBody>
          <a:bodyPr/>
          <a:lstStyle/>
          <a:p>
            <a:fld id="{B4BA552B-473D-224C-8FCD-60DF7DF3FB37}" type="datetimeFigureOut">
              <a:rPr lang="en-US" smtClean="0"/>
              <a:t>9/27/19</a:t>
            </a:fld>
            <a:endParaRPr lang="en-US"/>
          </a:p>
        </p:txBody>
      </p:sp>
      <p:sp>
        <p:nvSpPr>
          <p:cNvPr id="5" name="Footer Placeholder 4">
            <a:extLst>
              <a:ext uri="{FF2B5EF4-FFF2-40B4-BE49-F238E27FC236}">
                <a16:creationId xmlns:a16="http://schemas.microsoft.com/office/drawing/2014/main" id="{796DBB20-DCD3-AF4D-A326-710B07EF4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AD556-6519-B847-9463-42FAB8F51EC0}"/>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269264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6F7D7-3E99-8543-AF4F-609B5577C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F14A9-E350-F642-B4CA-C56046B1E7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2171DD-1644-C845-ACC5-73AD89C32B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2897E5-3747-7C48-A615-3B14ECEFE95C}"/>
              </a:ext>
            </a:extLst>
          </p:cNvPr>
          <p:cNvSpPr>
            <a:spLocks noGrp="1"/>
          </p:cNvSpPr>
          <p:nvPr>
            <p:ph type="dt" sz="half" idx="10"/>
          </p:nvPr>
        </p:nvSpPr>
        <p:spPr/>
        <p:txBody>
          <a:bodyPr/>
          <a:lstStyle/>
          <a:p>
            <a:fld id="{B4BA552B-473D-224C-8FCD-60DF7DF3FB37}" type="datetimeFigureOut">
              <a:rPr lang="en-US" smtClean="0"/>
              <a:t>9/27/19</a:t>
            </a:fld>
            <a:endParaRPr lang="en-US"/>
          </a:p>
        </p:txBody>
      </p:sp>
      <p:sp>
        <p:nvSpPr>
          <p:cNvPr id="6" name="Footer Placeholder 5">
            <a:extLst>
              <a:ext uri="{FF2B5EF4-FFF2-40B4-BE49-F238E27FC236}">
                <a16:creationId xmlns:a16="http://schemas.microsoft.com/office/drawing/2014/main" id="{24A0B908-F44E-7F4C-B236-8FC866084F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F1B8D8-BA85-AD4E-B068-68162615CABF}"/>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258499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5CB2-BFC7-2C46-991B-209498AC23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CF3DE3-A5AC-024C-8EB3-9C3AE31281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E7FA2-AE88-C343-9AA9-B3A5CFAA10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DE25AF-1E3D-3D4D-BA13-006AC7DF96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09141-B027-DD42-B330-9E47E5334E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96422E-DFE6-2F43-97B8-A706E93543BF}"/>
              </a:ext>
            </a:extLst>
          </p:cNvPr>
          <p:cNvSpPr>
            <a:spLocks noGrp="1"/>
          </p:cNvSpPr>
          <p:nvPr>
            <p:ph type="dt" sz="half" idx="10"/>
          </p:nvPr>
        </p:nvSpPr>
        <p:spPr/>
        <p:txBody>
          <a:bodyPr/>
          <a:lstStyle/>
          <a:p>
            <a:fld id="{B4BA552B-473D-224C-8FCD-60DF7DF3FB37}" type="datetimeFigureOut">
              <a:rPr lang="en-US" smtClean="0"/>
              <a:t>9/27/19</a:t>
            </a:fld>
            <a:endParaRPr lang="en-US"/>
          </a:p>
        </p:txBody>
      </p:sp>
      <p:sp>
        <p:nvSpPr>
          <p:cNvPr id="8" name="Footer Placeholder 7">
            <a:extLst>
              <a:ext uri="{FF2B5EF4-FFF2-40B4-BE49-F238E27FC236}">
                <a16:creationId xmlns:a16="http://schemas.microsoft.com/office/drawing/2014/main" id="{E6269C6A-A1BA-4748-A98B-DFEF7C574E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05A6B6-5962-C844-A682-6230BE55C94E}"/>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250111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6770-20B0-8345-992B-0A13D08BD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1D47E1-C61B-A844-9C4B-FBE39DA9837C}"/>
              </a:ext>
            </a:extLst>
          </p:cNvPr>
          <p:cNvSpPr>
            <a:spLocks noGrp="1"/>
          </p:cNvSpPr>
          <p:nvPr>
            <p:ph type="dt" sz="half" idx="10"/>
          </p:nvPr>
        </p:nvSpPr>
        <p:spPr/>
        <p:txBody>
          <a:bodyPr/>
          <a:lstStyle/>
          <a:p>
            <a:fld id="{B4BA552B-473D-224C-8FCD-60DF7DF3FB37}" type="datetimeFigureOut">
              <a:rPr lang="en-US" smtClean="0"/>
              <a:t>9/27/19</a:t>
            </a:fld>
            <a:endParaRPr lang="en-US"/>
          </a:p>
        </p:txBody>
      </p:sp>
      <p:sp>
        <p:nvSpPr>
          <p:cNvPr id="4" name="Footer Placeholder 3">
            <a:extLst>
              <a:ext uri="{FF2B5EF4-FFF2-40B4-BE49-F238E27FC236}">
                <a16:creationId xmlns:a16="http://schemas.microsoft.com/office/drawing/2014/main" id="{E9A9BA0A-9C41-8F4D-9C59-E4BCF5CD32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9A96A0-1409-9043-87F1-F1C105D02CDF}"/>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82426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86D86-6397-364D-9A10-1D7335F868C0}"/>
              </a:ext>
            </a:extLst>
          </p:cNvPr>
          <p:cNvSpPr>
            <a:spLocks noGrp="1"/>
          </p:cNvSpPr>
          <p:nvPr>
            <p:ph type="dt" sz="half" idx="10"/>
          </p:nvPr>
        </p:nvSpPr>
        <p:spPr/>
        <p:txBody>
          <a:bodyPr/>
          <a:lstStyle/>
          <a:p>
            <a:fld id="{B4BA552B-473D-224C-8FCD-60DF7DF3FB37}" type="datetimeFigureOut">
              <a:rPr lang="en-US" smtClean="0"/>
              <a:t>9/27/19</a:t>
            </a:fld>
            <a:endParaRPr lang="en-US"/>
          </a:p>
        </p:txBody>
      </p:sp>
      <p:sp>
        <p:nvSpPr>
          <p:cNvPr id="3" name="Footer Placeholder 2">
            <a:extLst>
              <a:ext uri="{FF2B5EF4-FFF2-40B4-BE49-F238E27FC236}">
                <a16:creationId xmlns:a16="http://schemas.microsoft.com/office/drawing/2014/main" id="{6F8F1D4E-ED96-2946-99EB-2A0BCA27A1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596CF5-0B49-9A4A-B15F-205082661D55}"/>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237985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A647-0218-0F49-8A06-DB0CF1903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71AD78-2353-564A-AD55-518866550A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D8B035-C577-A14B-9A2B-833CFDC73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2EED15-DB37-7F4D-AFD4-F59E568A0BCC}"/>
              </a:ext>
            </a:extLst>
          </p:cNvPr>
          <p:cNvSpPr>
            <a:spLocks noGrp="1"/>
          </p:cNvSpPr>
          <p:nvPr>
            <p:ph type="dt" sz="half" idx="10"/>
          </p:nvPr>
        </p:nvSpPr>
        <p:spPr/>
        <p:txBody>
          <a:bodyPr/>
          <a:lstStyle/>
          <a:p>
            <a:fld id="{B4BA552B-473D-224C-8FCD-60DF7DF3FB37}" type="datetimeFigureOut">
              <a:rPr lang="en-US" smtClean="0"/>
              <a:t>9/27/19</a:t>
            </a:fld>
            <a:endParaRPr lang="en-US"/>
          </a:p>
        </p:txBody>
      </p:sp>
      <p:sp>
        <p:nvSpPr>
          <p:cNvPr id="6" name="Footer Placeholder 5">
            <a:extLst>
              <a:ext uri="{FF2B5EF4-FFF2-40B4-BE49-F238E27FC236}">
                <a16:creationId xmlns:a16="http://schemas.microsoft.com/office/drawing/2014/main" id="{6F930D89-93ED-6545-93D1-6D8B4EDF08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AFDC5-BBFB-AC43-9E30-7B0AF17A999C}"/>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235366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F441-624A-A04C-9EF2-A0F3B6090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8FE488-4599-C14A-B939-6C1A1A43C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334440-36CB-054A-ADA9-BD879689C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A8F0CC-8018-784A-A1D7-91BCF1814266}"/>
              </a:ext>
            </a:extLst>
          </p:cNvPr>
          <p:cNvSpPr>
            <a:spLocks noGrp="1"/>
          </p:cNvSpPr>
          <p:nvPr>
            <p:ph type="dt" sz="half" idx="10"/>
          </p:nvPr>
        </p:nvSpPr>
        <p:spPr/>
        <p:txBody>
          <a:bodyPr/>
          <a:lstStyle/>
          <a:p>
            <a:fld id="{B4BA552B-473D-224C-8FCD-60DF7DF3FB37}" type="datetimeFigureOut">
              <a:rPr lang="en-US" smtClean="0"/>
              <a:t>9/27/19</a:t>
            </a:fld>
            <a:endParaRPr lang="en-US"/>
          </a:p>
        </p:txBody>
      </p:sp>
      <p:sp>
        <p:nvSpPr>
          <p:cNvPr id="6" name="Footer Placeholder 5">
            <a:extLst>
              <a:ext uri="{FF2B5EF4-FFF2-40B4-BE49-F238E27FC236}">
                <a16:creationId xmlns:a16="http://schemas.microsoft.com/office/drawing/2014/main" id="{3F5C9E66-9E17-2641-BC71-668391F96F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AF382-2580-7B45-AC72-B9D3A09C76FB}"/>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94157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59DC51-AEAA-074E-9391-0C8C299CD0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248288-60F0-0441-9AA9-D62E1B374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B54E8-B3A0-7049-B092-6392DB18E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A552B-473D-224C-8FCD-60DF7DF3FB37}" type="datetimeFigureOut">
              <a:rPr lang="en-US" smtClean="0"/>
              <a:t>9/27/19</a:t>
            </a:fld>
            <a:endParaRPr lang="en-US"/>
          </a:p>
        </p:txBody>
      </p:sp>
      <p:sp>
        <p:nvSpPr>
          <p:cNvPr id="5" name="Footer Placeholder 4">
            <a:extLst>
              <a:ext uri="{FF2B5EF4-FFF2-40B4-BE49-F238E27FC236}">
                <a16:creationId xmlns:a16="http://schemas.microsoft.com/office/drawing/2014/main" id="{1CC02798-5158-994B-A028-9C97222AEC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EFDE75-90AB-9E47-B21E-D6E7A6086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45EF0-4614-AC49-989F-19DE1DAF1775}" type="slidenum">
              <a:rPr lang="en-US" smtClean="0"/>
              <a:t>‹#›</a:t>
            </a:fld>
            <a:endParaRPr lang="en-US"/>
          </a:p>
        </p:txBody>
      </p:sp>
    </p:spTree>
    <p:extLst>
      <p:ext uri="{BB962C8B-B14F-4D97-AF65-F5344CB8AC3E}">
        <p14:creationId xmlns:p14="http://schemas.microsoft.com/office/powerpoint/2010/main" val="660516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23897-DEFF-4842-AD8E-DB3B836F8918}"/>
              </a:ext>
            </a:extLst>
          </p:cNvPr>
          <p:cNvSpPr>
            <a:spLocks noGrp="1"/>
          </p:cNvSpPr>
          <p:nvPr>
            <p:ph type="ctrTitle"/>
          </p:nvPr>
        </p:nvSpPr>
        <p:spPr>
          <a:xfrm>
            <a:off x="4380588" y="965199"/>
            <a:ext cx="6766078" cy="4927601"/>
          </a:xfrm>
        </p:spPr>
        <p:txBody>
          <a:bodyPr anchor="ctr">
            <a:normAutofit/>
          </a:bodyPr>
          <a:lstStyle/>
          <a:p>
            <a:pPr algn="l"/>
            <a:r>
              <a:rPr lang="en-US" sz="5400" dirty="0">
                <a:solidFill>
                  <a:schemeClr val="tx1">
                    <a:lumMod val="85000"/>
                    <a:lumOff val="15000"/>
                  </a:schemeClr>
                </a:solidFill>
              </a:rPr>
              <a:t>Discussion Section 9/27</a:t>
            </a:r>
          </a:p>
        </p:txBody>
      </p:sp>
      <p:sp>
        <p:nvSpPr>
          <p:cNvPr id="3" name="Subtitle 2">
            <a:extLst>
              <a:ext uri="{FF2B5EF4-FFF2-40B4-BE49-F238E27FC236}">
                <a16:creationId xmlns:a16="http://schemas.microsoft.com/office/drawing/2014/main" id="{EA2A346D-18D5-BF47-8F64-D4F5A0B27337}"/>
              </a:ext>
            </a:extLst>
          </p:cNvPr>
          <p:cNvSpPr>
            <a:spLocks noGrp="1"/>
          </p:cNvSpPr>
          <p:nvPr>
            <p:ph type="subTitle" idx="1"/>
          </p:nvPr>
        </p:nvSpPr>
        <p:spPr>
          <a:xfrm>
            <a:off x="1023257" y="965198"/>
            <a:ext cx="2707937" cy="4927602"/>
          </a:xfrm>
        </p:spPr>
        <p:txBody>
          <a:bodyPr anchor="ctr">
            <a:normAutofit/>
          </a:bodyPr>
          <a:lstStyle/>
          <a:p>
            <a:pPr algn="r"/>
            <a:r>
              <a:rPr lang="en-US" sz="2000" dirty="0">
                <a:solidFill>
                  <a:schemeClr val="accent1"/>
                </a:solidFill>
              </a:rPr>
              <a:t>SOC 110: Sociological Inquiry</a:t>
            </a:r>
          </a:p>
        </p:txBody>
      </p:sp>
      <p:cxnSp>
        <p:nvCxnSpPr>
          <p:cNvPr id="19" name="Straight Connector 1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529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7A2A1-0F3A-F749-A1CA-5AC86996425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Writing Time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317E17-0B91-8C4F-B9E6-52B297FDFBC0}"/>
              </a:ext>
            </a:extLst>
          </p:cNvPr>
          <p:cNvSpPr>
            <a:spLocks noGrp="1"/>
          </p:cNvSpPr>
          <p:nvPr>
            <p:ph idx="1"/>
          </p:nvPr>
        </p:nvSpPr>
        <p:spPr>
          <a:xfrm>
            <a:off x="4976031" y="963877"/>
            <a:ext cx="6377769" cy="4930246"/>
          </a:xfrm>
        </p:spPr>
        <p:txBody>
          <a:bodyPr anchor="ctr">
            <a:normAutofit/>
          </a:bodyPr>
          <a:lstStyle/>
          <a:p>
            <a:r>
              <a:rPr lang="en-US" sz="2400" dirty="0"/>
              <a:t>Sociologists have often used labeling theories of deviance to explain how people with mental illnesses are treated by others.</a:t>
            </a:r>
          </a:p>
          <a:p>
            <a:pPr lvl="1"/>
            <a:r>
              <a:rPr lang="en-US" sz="2000" dirty="0"/>
              <a:t>What is labeling theory?</a:t>
            </a:r>
          </a:p>
          <a:p>
            <a:pPr lvl="1"/>
            <a:r>
              <a:rPr lang="en-US" sz="2000" dirty="0"/>
              <a:t>How does the Rosenhan reading illustrate labeling theory in action?</a:t>
            </a:r>
          </a:p>
          <a:p>
            <a:pPr lvl="1"/>
            <a:r>
              <a:rPr lang="en-US" sz="2000" dirty="0"/>
              <a:t>What does the labeling theory process look like in these “</a:t>
            </a:r>
            <a:r>
              <a:rPr lang="en-US" sz="2000" dirty="0" err="1"/>
              <a:t>pseudopatient</a:t>
            </a:r>
            <a:r>
              <a:rPr lang="en-US" sz="2000" dirty="0"/>
              <a:t> studies?”</a:t>
            </a:r>
          </a:p>
        </p:txBody>
      </p:sp>
    </p:spTree>
    <p:extLst>
      <p:ext uri="{BB962C8B-B14F-4D97-AF65-F5344CB8AC3E}">
        <p14:creationId xmlns:p14="http://schemas.microsoft.com/office/powerpoint/2010/main" val="687687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7A2A1-0F3A-F749-A1CA-5AC86996425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Questions?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317E17-0B91-8C4F-B9E6-52B297FDFBC0}"/>
              </a:ext>
            </a:extLst>
          </p:cNvPr>
          <p:cNvSpPr>
            <a:spLocks noGrp="1"/>
          </p:cNvSpPr>
          <p:nvPr>
            <p:ph idx="1"/>
          </p:nvPr>
        </p:nvSpPr>
        <p:spPr>
          <a:xfrm>
            <a:off x="4976031" y="963877"/>
            <a:ext cx="6377769" cy="4930246"/>
          </a:xfrm>
        </p:spPr>
        <p:txBody>
          <a:bodyPr anchor="ctr">
            <a:normAutofit/>
          </a:bodyPr>
          <a:lstStyle/>
          <a:p>
            <a:r>
              <a:rPr lang="en-US" sz="2400" dirty="0"/>
              <a:t>Were any concepts from this week hard to understand?</a:t>
            </a:r>
          </a:p>
          <a:p>
            <a:pPr lvl="1"/>
            <a:r>
              <a:rPr lang="en-US" sz="1600" dirty="0"/>
              <a:t>Feel free to help explain things to your classmates!</a:t>
            </a:r>
          </a:p>
          <a:p>
            <a:r>
              <a:rPr lang="en-US" sz="2400" dirty="0"/>
              <a:t>Can anyone summarize the main theories of deviance we discussed in lecture this week?</a:t>
            </a:r>
            <a:endParaRPr lang="en-US" sz="2000" dirty="0"/>
          </a:p>
        </p:txBody>
      </p:sp>
    </p:spTree>
    <p:extLst>
      <p:ext uri="{BB962C8B-B14F-4D97-AF65-F5344CB8AC3E}">
        <p14:creationId xmlns:p14="http://schemas.microsoft.com/office/powerpoint/2010/main" val="189393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7A2A1-0F3A-F749-A1CA-5AC86996425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(Not) Eating Your Friends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317E17-0B91-8C4F-B9E6-52B297FDFBC0}"/>
              </a:ext>
            </a:extLst>
          </p:cNvPr>
          <p:cNvSpPr>
            <a:spLocks noGrp="1"/>
          </p:cNvSpPr>
          <p:nvPr>
            <p:ph idx="1"/>
          </p:nvPr>
        </p:nvSpPr>
        <p:spPr>
          <a:xfrm>
            <a:off x="4976031" y="963877"/>
            <a:ext cx="6377769" cy="4930246"/>
          </a:xfrm>
        </p:spPr>
        <p:txBody>
          <a:bodyPr anchor="ctr">
            <a:normAutofit/>
          </a:bodyPr>
          <a:lstStyle/>
          <a:p>
            <a:r>
              <a:rPr lang="en-US" sz="2400" dirty="0"/>
              <a:t>How does the story of the Uruguayan survivors illustrate a symbolic interactionist approach to understanding deviance?</a:t>
            </a:r>
          </a:p>
          <a:p>
            <a:r>
              <a:rPr lang="en-US" sz="2400" dirty="0"/>
              <a:t>How was cannibalism normalized? </a:t>
            </a:r>
          </a:p>
          <a:p>
            <a:r>
              <a:rPr lang="en-US" sz="2400" dirty="0"/>
              <a:t>Which agents helped in the process of normalization?</a:t>
            </a:r>
          </a:p>
          <a:p>
            <a:r>
              <a:rPr lang="en-US" sz="2400" dirty="0"/>
              <a:t>How might the survivors’ social backgrounds have affected how they were viewed by those who weren’t in their situation?</a:t>
            </a:r>
          </a:p>
        </p:txBody>
      </p:sp>
    </p:spTree>
    <p:extLst>
      <p:ext uri="{BB962C8B-B14F-4D97-AF65-F5344CB8AC3E}">
        <p14:creationId xmlns:p14="http://schemas.microsoft.com/office/powerpoint/2010/main" val="229313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7A2A1-0F3A-F749-A1CA-5AC86996425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It’s Only Crazy If You Say It Is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317E17-0B91-8C4F-B9E6-52B297FDFBC0}"/>
              </a:ext>
            </a:extLst>
          </p:cNvPr>
          <p:cNvSpPr>
            <a:spLocks noGrp="1"/>
          </p:cNvSpPr>
          <p:nvPr>
            <p:ph idx="1"/>
          </p:nvPr>
        </p:nvSpPr>
        <p:spPr>
          <a:xfrm>
            <a:off x="4976031" y="963877"/>
            <a:ext cx="6377769" cy="4930246"/>
          </a:xfrm>
        </p:spPr>
        <p:txBody>
          <a:bodyPr anchor="ctr">
            <a:normAutofit/>
          </a:bodyPr>
          <a:lstStyle/>
          <a:p>
            <a:r>
              <a:rPr lang="en-US" sz="2400" dirty="0"/>
              <a:t>What is labeling theory?</a:t>
            </a:r>
          </a:p>
          <a:p>
            <a:r>
              <a:rPr lang="en-US" sz="2400" dirty="0"/>
              <a:t>How does the Rosenhan reading illustrate labeling theory in action?</a:t>
            </a:r>
          </a:p>
          <a:p>
            <a:r>
              <a:rPr lang="en-US" sz="2400" dirty="0"/>
              <a:t>What does the labeling theory process look like in these “</a:t>
            </a:r>
            <a:r>
              <a:rPr lang="en-US" sz="2400" dirty="0" err="1"/>
              <a:t>pseudopatient</a:t>
            </a:r>
            <a:r>
              <a:rPr lang="en-US" sz="2400" dirty="0"/>
              <a:t> studies?”</a:t>
            </a:r>
          </a:p>
          <a:p>
            <a:r>
              <a:rPr lang="en-US" sz="2400" dirty="0"/>
              <a:t>What are the conditions for receiving a deviant label here?</a:t>
            </a:r>
          </a:p>
          <a:p>
            <a:r>
              <a:rPr lang="en-US" sz="2400" dirty="0"/>
              <a:t>Who is establishing deviance and normality here?</a:t>
            </a:r>
          </a:p>
        </p:txBody>
      </p:sp>
    </p:spTree>
    <p:extLst>
      <p:ext uri="{BB962C8B-B14F-4D97-AF65-F5344CB8AC3E}">
        <p14:creationId xmlns:p14="http://schemas.microsoft.com/office/powerpoint/2010/main" val="330990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7A2A1-0F3A-F749-A1CA-5AC86996425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Inductive Exercise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317E17-0B91-8C4F-B9E6-52B297FDFBC0}"/>
              </a:ext>
            </a:extLst>
          </p:cNvPr>
          <p:cNvSpPr>
            <a:spLocks noGrp="1"/>
          </p:cNvSpPr>
          <p:nvPr>
            <p:ph idx="1"/>
          </p:nvPr>
        </p:nvSpPr>
        <p:spPr>
          <a:xfrm>
            <a:off x="4976031" y="963877"/>
            <a:ext cx="6377769" cy="4930246"/>
          </a:xfrm>
        </p:spPr>
        <p:txBody>
          <a:bodyPr anchor="ctr">
            <a:normAutofit/>
          </a:bodyPr>
          <a:lstStyle/>
          <a:p>
            <a:r>
              <a:rPr lang="en-US" sz="2400" dirty="0"/>
              <a:t>Any observations from fieldwork?</a:t>
            </a:r>
          </a:p>
          <a:p>
            <a:r>
              <a:rPr lang="en-US" sz="2400" dirty="0"/>
              <a:t>Does anyone want help with interpreting a particularly interesting interaction?</a:t>
            </a:r>
          </a:p>
          <a:p>
            <a:pPr lvl="1"/>
            <a:r>
              <a:rPr lang="en-US" sz="1600" dirty="0"/>
              <a:t>You can also just share something you witnessed that was interesting!</a:t>
            </a:r>
          </a:p>
        </p:txBody>
      </p:sp>
    </p:spTree>
    <p:extLst>
      <p:ext uri="{BB962C8B-B14F-4D97-AF65-F5344CB8AC3E}">
        <p14:creationId xmlns:p14="http://schemas.microsoft.com/office/powerpoint/2010/main" val="214963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7A2A1-0F3A-F749-A1CA-5AC86996425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Groups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317E17-0B91-8C4F-B9E6-52B297FDFBC0}"/>
              </a:ext>
            </a:extLst>
          </p:cNvPr>
          <p:cNvSpPr>
            <a:spLocks noGrp="1"/>
          </p:cNvSpPr>
          <p:nvPr>
            <p:ph idx="1"/>
          </p:nvPr>
        </p:nvSpPr>
        <p:spPr>
          <a:xfrm>
            <a:off x="4976031" y="963877"/>
            <a:ext cx="6377769" cy="4930246"/>
          </a:xfrm>
        </p:spPr>
        <p:txBody>
          <a:bodyPr anchor="ctr">
            <a:normAutofit/>
          </a:bodyPr>
          <a:lstStyle/>
          <a:p>
            <a:r>
              <a:rPr lang="en-US" sz="2400" b="1" dirty="0"/>
              <a:t>GROUP 1</a:t>
            </a:r>
          </a:p>
          <a:p>
            <a:pPr lvl="1"/>
            <a:r>
              <a:rPr lang="en-US" sz="2000" dirty="0"/>
              <a:t>Katherine, </a:t>
            </a:r>
            <a:r>
              <a:rPr lang="en-US" sz="2000" dirty="0" err="1"/>
              <a:t>Xuanyu</a:t>
            </a:r>
            <a:r>
              <a:rPr lang="en-US" sz="2000" dirty="0"/>
              <a:t>, Lexi, Lauren S., Taher</a:t>
            </a:r>
          </a:p>
          <a:p>
            <a:r>
              <a:rPr lang="en-US" sz="2400" b="1" dirty="0"/>
              <a:t>GROUP 2</a:t>
            </a:r>
          </a:p>
          <a:p>
            <a:pPr lvl="1"/>
            <a:r>
              <a:rPr lang="en-US" sz="2000" dirty="0"/>
              <a:t>Sloane, RJ, Taylor, Mike, Justin</a:t>
            </a:r>
            <a:endParaRPr lang="en-US" sz="2000" b="1" dirty="0"/>
          </a:p>
          <a:p>
            <a:r>
              <a:rPr lang="en-US" sz="2400" b="1" dirty="0"/>
              <a:t>GROUP 3</a:t>
            </a:r>
          </a:p>
          <a:p>
            <a:pPr lvl="1"/>
            <a:r>
              <a:rPr lang="en-US" sz="2000" dirty="0"/>
              <a:t>Grace, Gabrielle, Caroline, Charlotte, Lauren H.</a:t>
            </a:r>
            <a:br>
              <a:rPr lang="en-US" sz="2000" dirty="0"/>
            </a:br>
            <a:endParaRPr lang="en-US" sz="2000" dirty="0"/>
          </a:p>
          <a:p>
            <a:r>
              <a:rPr lang="en-US" sz="2400" dirty="0"/>
              <a:t>If you don’t see your name here, tell me and I’ll assign you to a group</a:t>
            </a:r>
          </a:p>
        </p:txBody>
      </p:sp>
    </p:spTree>
    <p:extLst>
      <p:ext uri="{BB962C8B-B14F-4D97-AF65-F5344CB8AC3E}">
        <p14:creationId xmlns:p14="http://schemas.microsoft.com/office/powerpoint/2010/main" val="108584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7A2A1-0F3A-F749-A1CA-5AC86996425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Groups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317E17-0B91-8C4F-B9E6-52B297FDFBC0}"/>
              </a:ext>
            </a:extLst>
          </p:cNvPr>
          <p:cNvSpPr>
            <a:spLocks noGrp="1"/>
          </p:cNvSpPr>
          <p:nvPr>
            <p:ph idx="1"/>
          </p:nvPr>
        </p:nvSpPr>
        <p:spPr>
          <a:xfrm>
            <a:off x="4976031" y="963877"/>
            <a:ext cx="6377769" cy="4930246"/>
          </a:xfrm>
        </p:spPr>
        <p:txBody>
          <a:bodyPr anchor="ctr">
            <a:normAutofit/>
          </a:bodyPr>
          <a:lstStyle/>
          <a:p>
            <a:r>
              <a:rPr lang="en-US" sz="2400" b="1" dirty="0"/>
              <a:t>GROUP 1</a:t>
            </a:r>
          </a:p>
          <a:p>
            <a:pPr lvl="1"/>
            <a:r>
              <a:rPr lang="en-US" sz="2000" dirty="0"/>
              <a:t>Uma, </a:t>
            </a:r>
            <a:r>
              <a:rPr lang="en-US" sz="2000" dirty="0" err="1"/>
              <a:t>Saagar</a:t>
            </a:r>
            <a:r>
              <a:rPr lang="en-US" sz="2000" dirty="0"/>
              <a:t>, Kami, </a:t>
            </a:r>
            <a:r>
              <a:rPr lang="en-US" sz="2000" dirty="0" err="1"/>
              <a:t>Prayo</a:t>
            </a:r>
            <a:r>
              <a:rPr lang="en-US" sz="2000" dirty="0"/>
              <a:t>, Alex</a:t>
            </a:r>
          </a:p>
          <a:p>
            <a:r>
              <a:rPr lang="en-US" sz="2400" b="1" dirty="0"/>
              <a:t>GROUP 2</a:t>
            </a:r>
          </a:p>
          <a:p>
            <a:pPr lvl="1"/>
            <a:r>
              <a:rPr lang="en-US" sz="2000" dirty="0"/>
              <a:t>Manav, Soren, Malik, Colin, Trey</a:t>
            </a:r>
            <a:endParaRPr lang="en-US" sz="2000" b="1" dirty="0"/>
          </a:p>
          <a:p>
            <a:r>
              <a:rPr lang="en-US" sz="2400" b="1" dirty="0"/>
              <a:t>GROUP 3</a:t>
            </a:r>
          </a:p>
          <a:p>
            <a:pPr lvl="1"/>
            <a:r>
              <a:rPr lang="en-US" sz="2000" dirty="0"/>
              <a:t>Ritika, Abigail, Hannah, Nikki, Chloe</a:t>
            </a:r>
            <a:br>
              <a:rPr lang="en-US" sz="2000" dirty="0"/>
            </a:br>
            <a:endParaRPr lang="en-US" sz="2000" dirty="0"/>
          </a:p>
          <a:p>
            <a:r>
              <a:rPr lang="en-US" sz="2400" dirty="0"/>
              <a:t>If you don’t see your name here, tell me and I’ll assign you to a group</a:t>
            </a:r>
          </a:p>
        </p:txBody>
      </p:sp>
    </p:spTree>
    <p:extLst>
      <p:ext uri="{BB962C8B-B14F-4D97-AF65-F5344CB8AC3E}">
        <p14:creationId xmlns:p14="http://schemas.microsoft.com/office/powerpoint/2010/main" val="4430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2034</TotalTime>
  <Words>474</Words>
  <Application>Microsoft Macintosh PowerPoint</Application>
  <PresentationFormat>Widescreen</PresentationFormat>
  <Paragraphs>60</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Discussion Section 9/27</vt:lpstr>
      <vt:lpstr>Writing Time</vt:lpstr>
      <vt:lpstr>Questions?</vt:lpstr>
      <vt:lpstr>(Not) Eating Your Friends</vt:lpstr>
      <vt:lpstr>It’s Only Crazy If You Say It Is</vt:lpstr>
      <vt:lpstr>Inductive Exercise</vt:lpstr>
      <vt:lpstr>Groups</vt:lpstr>
      <vt:lpstr>Groups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Section 9/6</dc:title>
  <dc:creator>Tom Wolff</dc:creator>
  <cp:lastModifiedBy>Tom Wolff</cp:lastModifiedBy>
  <cp:revision>21</cp:revision>
  <dcterms:created xsi:type="dcterms:W3CDTF">2019-09-05T18:25:11Z</dcterms:created>
  <dcterms:modified xsi:type="dcterms:W3CDTF">2019-09-27T12:45:18Z</dcterms:modified>
</cp:coreProperties>
</file>