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0" r:id="rId3"/>
    <p:sldId id="257" r:id="rId4"/>
    <p:sldId id="269" r:id="rId5"/>
    <p:sldId id="267" r:id="rId6"/>
    <p:sldId id="273" r:id="rId7"/>
    <p:sldId id="270"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592"/>
  </p:normalViewPr>
  <p:slideViewPr>
    <p:cSldViewPr snapToGrid="0" snapToObjects="1">
      <p:cViewPr varScale="1">
        <p:scale>
          <a:sx n="100" d="100"/>
          <a:sy n="100" d="100"/>
        </p:scale>
        <p:origin x="1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09FB1-C3CA-5248-BC4B-25C5A5D2AB1B}" type="datetimeFigureOut">
              <a:rPr lang="en-US" smtClean="0"/>
              <a:t>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5AC0D-DCCC-114B-992C-DA86706CF825}" type="slidenum">
              <a:rPr lang="en-US" smtClean="0"/>
              <a:t>‹#›</a:t>
            </a:fld>
            <a:endParaRPr lang="en-US"/>
          </a:p>
        </p:txBody>
      </p:sp>
    </p:spTree>
    <p:extLst>
      <p:ext uri="{BB962C8B-B14F-4D97-AF65-F5344CB8AC3E}">
        <p14:creationId xmlns:p14="http://schemas.microsoft.com/office/powerpoint/2010/main" val="1735435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15AC0D-DCCC-114B-992C-DA86706CF825}" type="slidenum">
              <a:rPr lang="en-US" smtClean="0"/>
              <a:t>1</a:t>
            </a:fld>
            <a:endParaRPr lang="en-US"/>
          </a:p>
        </p:txBody>
      </p:sp>
    </p:spTree>
    <p:extLst>
      <p:ext uri="{BB962C8B-B14F-4D97-AF65-F5344CB8AC3E}">
        <p14:creationId xmlns:p14="http://schemas.microsoft.com/office/powerpoint/2010/main" val="946292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Symbolic Interactionism is a micro-level approach based on the idea that people act in accordance with shared meanings, orientations, and assumptions that are the product of socialization. </a:t>
            </a:r>
          </a:p>
          <a:p>
            <a:pPr marL="171450" indent="-171450">
              <a:buFontTx/>
              <a:buChar char="-"/>
            </a:pPr>
            <a:r>
              <a:rPr lang="en-US" dirty="0"/>
              <a:t>Cooley Theorized that the self emerges from our ability to assume the point of view of others and imagine how those others see us.</a:t>
            </a:r>
          </a:p>
          <a:p>
            <a:pPr marL="171450" indent="-171450">
              <a:buFontTx/>
              <a:buChar char="-"/>
            </a:pPr>
            <a:r>
              <a:rPr lang="en-US" dirty="0"/>
              <a:t>- Mead stressed the importance of imitation, play, and games in helping children recognize one another, distinguish between self and other, and grasp the idea that other people can have multiple roles.</a:t>
            </a:r>
          </a:p>
          <a:p>
            <a:r>
              <a:rPr lang="en-US" dirty="0"/>
              <a:t> Erving Goffman’s Dramaturgical Approach views social life as a theatrical performance in which we are all actors on stages with roles, scripts, costumes, and sets.</a:t>
            </a:r>
          </a:p>
          <a:p>
            <a:r>
              <a:rPr lang="en-US" dirty="0"/>
              <a:t> Ethnomethodology and Conversation Analysis are rigorous micro-level approaches to how reality is a fragile proposition that needs constant (unconscious) upkeep.</a:t>
            </a:r>
          </a:p>
        </p:txBody>
      </p:sp>
      <p:sp>
        <p:nvSpPr>
          <p:cNvPr id="4" name="Slide Number Placeholder 3"/>
          <p:cNvSpPr>
            <a:spLocks noGrp="1"/>
          </p:cNvSpPr>
          <p:nvPr>
            <p:ph type="sldNum" sz="quarter" idx="5"/>
          </p:nvPr>
        </p:nvSpPr>
        <p:spPr/>
        <p:txBody>
          <a:bodyPr/>
          <a:lstStyle/>
          <a:p>
            <a:fld id="{1115AC0D-DCCC-114B-992C-DA86706CF825}" type="slidenum">
              <a:rPr lang="en-US" smtClean="0"/>
              <a:t>3</a:t>
            </a:fld>
            <a:endParaRPr lang="en-US"/>
          </a:p>
        </p:txBody>
      </p:sp>
    </p:spTree>
    <p:extLst>
      <p:ext uri="{BB962C8B-B14F-4D97-AF65-F5344CB8AC3E}">
        <p14:creationId xmlns:p14="http://schemas.microsoft.com/office/powerpoint/2010/main" val="269712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What about the "</a:t>
            </a:r>
            <a:r>
              <a:rPr lang="en-US" dirty="0" err="1"/>
              <a:t>texty</a:t>
            </a:r>
            <a:r>
              <a:rPr lang="en-US" dirty="0"/>
              <a:t> introduce myself" thing?</a:t>
            </a:r>
          </a:p>
          <a:p>
            <a:r>
              <a:rPr lang="en-US" dirty="0"/>
              <a:t>	- One text can make/break/repair an interaction</a:t>
            </a:r>
          </a:p>
          <a:p>
            <a:r>
              <a:rPr lang="en-US" dirty="0"/>
              <a:t>	- Communication between symbols</a:t>
            </a:r>
          </a:p>
        </p:txBody>
      </p:sp>
      <p:sp>
        <p:nvSpPr>
          <p:cNvPr id="4" name="Slide Number Placeholder 3"/>
          <p:cNvSpPr>
            <a:spLocks noGrp="1"/>
          </p:cNvSpPr>
          <p:nvPr>
            <p:ph type="sldNum" sz="quarter" idx="5"/>
          </p:nvPr>
        </p:nvSpPr>
        <p:spPr/>
        <p:txBody>
          <a:bodyPr/>
          <a:lstStyle/>
          <a:p>
            <a:fld id="{1115AC0D-DCCC-114B-992C-DA86706CF825}" type="slidenum">
              <a:rPr lang="en-US" smtClean="0"/>
              <a:t>4</a:t>
            </a:fld>
            <a:endParaRPr lang="en-US"/>
          </a:p>
        </p:txBody>
      </p:sp>
    </p:spTree>
    <p:extLst>
      <p:ext uri="{BB962C8B-B14F-4D97-AF65-F5344CB8AC3E}">
        <p14:creationId xmlns:p14="http://schemas.microsoft.com/office/powerpoint/2010/main" val="338241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15AC0D-DCCC-114B-992C-DA86706CF825}" type="slidenum">
              <a:rPr lang="en-US" smtClean="0"/>
              <a:t>5</a:t>
            </a:fld>
            <a:endParaRPr lang="en-US"/>
          </a:p>
        </p:txBody>
      </p:sp>
    </p:spTree>
    <p:extLst>
      <p:ext uri="{BB962C8B-B14F-4D97-AF65-F5344CB8AC3E}">
        <p14:creationId xmlns:p14="http://schemas.microsoft.com/office/powerpoint/2010/main" val="301692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Social Register as a kind of bounded network</a:t>
            </a:r>
          </a:p>
          <a:p>
            <a:r>
              <a:rPr lang="en-US" dirty="0"/>
              <a:t>	- If people want to marry outside of it, they have to apply for re-entry</a:t>
            </a:r>
          </a:p>
          <a:p>
            <a:r>
              <a:rPr lang="en-US" dirty="0"/>
              <a:t>	- They go to same schools, hospitals, doctors, balls--- large structural holes</a:t>
            </a:r>
          </a:p>
          <a:p>
            <a:r>
              <a:rPr lang="en-US" dirty="0"/>
              <a:t>- Prep schools as foci</a:t>
            </a:r>
          </a:p>
          <a:p>
            <a:r>
              <a:rPr lang="en-US" dirty="0"/>
              <a:t>Homophily</a:t>
            </a:r>
          </a:p>
        </p:txBody>
      </p:sp>
      <p:sp>
        <p:nvSpPr>
          <p:cNvPr id="4" name="Slide Number Placeholder 3"/>
          <p:cNvSpPr>
            <a:spLocks noGrp="1"/>
          </p:cNvSpPr>
          <p:nvPr>
            <p:ph type="sldNum" sz="quarter" idx="5"/>
          </p:nvPr>
        </p:nvSpPr>
        <p:spPr/>
        <p:txBody>
          <a:bodyPr/>
          <a:lstStyle/>
          <a:p>
            <a:fld id="{1115AC0D-DCCC-114B-992C-DA86706CF825}" type="slidenum">
              <a:rPr lang="en-US" smtClean="0"/>
              <a:t>6</a:t>
            </a:fld>
            <a:endParaRPr lang="en-US"/>
          </a:p>
        </p:txBody>
      </p:sp>
    </p:spTree>
    <p:extLst>
      <p:ext uri="{BB962C8B-B14F-4D97-AF65-F5344CB8AC3E}">
        <p14:creationId xmlns:p14="http://schemas.microsoft.com/office/powerpoint/2010/main" val="388979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15AC0D-DCCC-114B-992C-DA86706CF825}" type="slidenum">
              <a:rPr lang="en-US" smtClean="0"/>
              <a:t>7</a:t>
            </a:fld>
            <a:endParaRPr lang="en-US"/>
          </a:p>
        </p:txBody>
      </p:sp>
    </p:spTree>
    <p:extLst>
      <p:ext uri="{BB962C8B-B14F-4D97-AF65-F5344CB8AC3E}">
        <p14:creationId xmlns:p14="http://schemas.microsoft.com/office/powerpoint/2010/main" val="341211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E229-3248-4A4E-AFCA-1D87AD8688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1510D4-9335-E543-AC83-7E26E09A3B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945302-1B7C-F44C-80D4-599A326F8BFE}"/>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5" name="Footer Placeholder 4">
            <a:extLst>
              <a:ext uri="{FF2B5EF4-FFF2-40B4-BE49-F238E27FC236}">
                <a16:creationId xmlns:a16="http://schemas.microsoft.com/office/drawing/2014/main" id="{A970DFE9-47CA-9A4B-B732-DF96AA567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4CF55-E453-5F41-9E82-B6D0A317769C}"/>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422515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5C13-4635-4842-8627-19C5BD091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6CE5C-106C-1B4F-81A2-6EF1B1ED5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B432A-411C-A041-A069-780A839DAD06}"/>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5" name="Footer Placeholder 4">
            <a:extLst>
              <a:ext uri="{FF2B5EF4-FFF2-40B4-BE49-F238E27FC236}">
                <a16:creationId xmlns:a16="http://schemas.microsoft.com/office/drawing/2014/main" id="{CC10EF34-1A8C-514D-AEC9-3BBA69B9E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9A911-4183-C149-B2D1-93BA65BC27E4}"/>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153854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E1CFFF-4346-8448-BEC8-D585BA93A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EC2E50-5131-D84D-9D8D-2F5C4859B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53C15-9FCF-614F-8C39-93413AB1A69B}"/>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5" name="Footer Placeholder 4">
            <a:extLst>
              <a:ext uri="{FF2B5EF4-FFF2-40B4-BE49-F238E27FC236}">
                <a16:creationId xmlns:a16="http://schemas.microsoft.com/office/drawing/2014/main" id="{365E3108-5FD3-4F4A-9D5B-0135BC56C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DDA56-DB76-FB4E-A52C-6D214DF724A6}"/>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304260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0F35-5BCB-FB4B-95F2-690E5B5F0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5E3C5-5744-474B-AFC4-5E1A7A08D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AA937-4B61-0D41-834E-F268F2C3E748}"/>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5" name="Footer Placeholder 4">
            <a:extLst>
              <a:ext uri="{FF2B5EF4-FFF2-40B4-BE49-F238E27FC236}">
                <a16:creationId xmlns:a16="http://schemas.microsoft.com/office/drawing/2014/main" id="{F785B170-260D-DE4C-B163-467BA8C85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19A71-9954-7247-BD28-290FE11EFB98}"/>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349312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0735-7845-7543-A013-C0D46F3E5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F5AAB5-3B9D-2B4B-9509-B90DE6113C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AECA8-D246-3849-BF4C-AEB2F28C6E18}"/>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5" name="Footer Placeholder 4">
            <a:extLst>
              <a:ext uri="{FF2B5EF4-FFF2-40B4-BE49-F238E27FC236}">
                <a16:creationId xmlns:a16="http://schemas.microsoft.com/office/drawing/2014/main" id="{796DBB20-DCD3-AF4D-A326-710B07EF4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AD556-6519-B847-9463-42FAB8F51EC0}"/>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69264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6F7D7-3E99-8543-AF4F-609B5577C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F14A9-E350-F642-B4CA-C56046B1E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2171DD-1644-C845-ACC5-73AD89C32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897E5-3747-7C48-A615-3B14ECEFE95C}"/>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6" name="Footer Placeholder 5">
            <a:extLst>
              <a:ext uri="{FF2B5EF4-FFF2-40B4-BE49-F238E27FC236}">
                <a16:creationId xmlns:a16="http://schemas.microsoft.com/office/drawing/2014/main" id="{24A0B908-F44E-7F4C-B236-8FC866084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1B8D8-BA85-AD4E-B068-68162615CABF}"/>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58499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5CB2-BFC7-2C46-991B-209498AC23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F3DE3-A5AC-024C-8EB3-9C3AE3128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E7FA2-AE88-C343-9AA9-B3A5CFAA10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DE25AF-1E3D-3D4D-BA13-006AC7DF9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09141-B027-DD42-B330-9E47E5334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6422E-DFE6-2F43-97B8-A706E93543BF}"/>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8" name="Footer Placeholder 7">
            <a:extLst>
              <a:ext uri="{FF2B5EF4-FFF2-40B4-BE49-F238E27FC236}">
                <a16:creationId xmlns:a16="http://schemas.microsoft.com/office/drawing/2014/main" id="{E6269C6A-A1BA-4748-A98B-DFEF7C574E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05A6B6-5962-C844-A682-6230BE55C94E}"/>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50111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770-20B0-8345-992B-0A13D08BD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1D47E1-C61B-A844-9C4B-FBE39DA9837C}"/>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4" name="Footer Placeholder 3">
            <a:extLst>
              <a:ext uri="{FF2B5EF4-FFF2-40B4-BE49-F238E27FC236}">
                <a16:creationId xmlns:a16="http://schemas.microsoft.com/office/drawing/2014/main" id="{E9A9BA0A-9C41-8F4D-9C59-E4BCF5CD3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9A96A0-1409-9043-87F1-F1C105D02CDF}"/>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82426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86D86-6397-364D-9A10-1D7335F868C0}"/>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3" name="Footer Placeholder 2">
            <a:extLst>
              <a:ext uri="{FF2B5EF4-FFF2-40B4-BE49-F238E27FC236}">
                <a16:creationId xmlns:a16="http://schemas.microsoft.com/office/drawing/2014/main" id="{6F8F1D4E-ED96-2946-99EB-2A0BCA27A1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596CF5-0B49-9A4A-B15F-205082661D55}"/>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3798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A647-0218-0F49-8A06-DB0CF1903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71AD78-2353-564A-AD55-518866550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D8B035-C577-A14B-9A2B-833CFDC73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EED15-DB37-7F4D-AFD4-F59E568A0BCC}"/>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6" name="Footer Placeholder 5">
            <a:extLst>
              <a:ext uri="{FF2B5EF4-FFF2-40B4-BE49-F238E27FC236}">
                <a16:creationId xmlns:a16="http://schemas.microsoft.com/office/drawing/2014/main" id="{6F930D89-93ED-6545-93D1-6D8B4EDF0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AFDC5-BBFB-AC43-9E30-7B0AF17A999C}"/>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235366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F441-624A-A04C-9EF2-A0F3B6090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8FE488-4599-C14A-B939-6C1A1A43C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334440-36CB-054A-ADA9-BD879689C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8F0CC-8018-784A-A1D7-91BCF1814266}"/>
              </a:ext>
            </a:extLst>
          </p:cNvPr>
          <p:cNvSpPr>
            <a:spLocks noGrp="1"/>
          </p:cNvSpPr>
          <p:nvPr>
            <p:ph type="dt" sz="half" idx="10"/>
          </p:nvPr>
        </p:nvSpPr>
        <p:spPr/>
        <p:txBody>
          <a:bodyPr/>
          <a:lstStyle/>
          <a:p>
            <a:fld id="{B4BA552B-473D-224C-8FCD-60DF7DF3FB37}" type="datetimeFigureOut">
              <a:rPr lang="en-US" smtClean="0"/>
              <a:t>9/20/19</a:t>
            </a:fld>
            <a:endParaRPr lang="en-US"/>
          </a:p>
        </p:txBody>
      </p:sp>
      <p:sp>
        <p:nvSpPr>
          <p:cNvPr id="6" name="Footer Placeholder 5">
            <a:extLst>
              <a:ext uri="{FF2B5EF4-FFF2-40B4-BE49-F238E27FC236}">
                <a16:creationId xmlns:a16="http://schemas.microsoft.com/office/drawing/2014/main" id="{3F5C9E66-9E17-2641-BC71-668391F96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AF382-2580-7B45-AC72-B9D3A09C76FB}"/>
              </a:ext>
            </a:extLst>
          </p:cNvPr>
          <p:cNvSpPr>
            <a:spLocks noGrp="1"/>
          </p:cNvSpPr>
          <p:nvPr>
            <p:ph type="sldNum" sz="quarter" idx="12"/>
          </p:nvPr>
        </p:nvSpPr>
        <p:spPr/>
        <p:txBody>
          <a:bodyPr/>
          <a:lstStyle/>
          <a:p>
            <a:fld id="{2AE45EF0-4614-AC49-989F-19DE1DAF1775}" type="slidenum">
              <a:rPr lang="en-US" smtClean="0"/>
              <a:t>‹#›</a:t>
            </a:fld>
            <a:endParaRPr lang="en-US"/>
          </a:p>
        </p:txBody>
      </p:sp>
    </p:spTree>
    <p:extLst>
      <p:ext uri="{BB962C8B-B14F-4D97-AF65-F5344CB8AC3E}">
        <p14:creationId xmlns:p14="http://schemas.microsoft.com/office/powerpoint/2010/main" val="94157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9DC51-AEAA-074E-9391-0C8C299CD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248288-60F0-0441-9AA9-D62E1B374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B54E8-B3A0-7049-B092-6392DB18E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A552B-473D-224C-8FCD-60DF7DF3FB37}" type="datetimeFigureOut">
              <a:rPr lang="en-US" smtClean="0"/>
              <a:t>9/20/19</a:t>
            </a:fld>
            <a:endParaRPr lang="en-US"/>
          </a:p>
        </p:txBody>
      </p:sp>
      <p:sp>
        <p:nvSpPr>
          <p:cNvPr id="5" name="Footer Placeholder 4">
            <a:extLst>
              <a:ext uri="{FF2B5EF4-FFF2-40B4-BE49-F238E27FC236}">
                <a16:creationId xmlns:a16="http://schemas.microsoft.com/office/drawing/2014/main" id="{1CC02798-5158-994B-A028-9C97222AE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EFDE75-90AB-9E47-B21E-D6E7A6086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45EF0-4614-AC49-989F-19DE1DAF1775}" type="slidenum">
              <a:rPr lang="en-US" smtClean="0"/>
              <a:t>‹#›</a:t>
            </a:fld>
            <a:endParaRPr lang="en-US"/>
          </a:p>
        </p:txBody>
      </p:sp>
    </p:spTree>
    <p:extLst>
      <p:ext uri="{BB962C8B-B14F-4D97-AF65-F5344CB8AC3E}">
        <p14:creationId xmlns:p14="http://schemas.microsoft.com/office/powerpoint/2010/main" val="66051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23897-DEFF-4842-AD8E-DB3B836F8918}"/>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Discussion Section 9/20</a:t>
            </a:r>
          </a:p>
        </p:txBody>
      </p:sp>
      <p:sp>
        <p:nvSpPr>
          <p:cNvPr id="3" name="Subtitle 2">
            <a:extLst>
              <a:ext uri="{FF2B5EF4-FFF2-40B4-BE49-F238E27FC236}">
                <a16:creationId xmlns:a16="http://schemas.microsoft.com/office/drawing/2014/main" id="{EA2A346D-18D5-BF47-8F64-D4F5A0B27337}"/>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chemeClr val="accent1"/>
                </a:solidFill>
              </a:rPr>
              <a:t>SOC 110: Sociological Inquiry</a:t>
            </a:r>
          </a:p>
        </p:txBody>
      </p:sp>
      <p:cxnSp>
        <p:nvCxnSpPr>
          <p:cNvPr id="19" name="Straight Connector 1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52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Writing Time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How can we illustrate the ideas of symbolic interactionism and related theories using the examples of dating and “asking somebody out?”</a:t>
            </a:r>
            <a:endParaRPr lang="en-US" sz="2400" b="1" dirty="0"/>
          </a:p>
          <a:p>
            <a:pPr lvl="1"/>
            <a:r>
              <a:rPr lang="en-US" sz="2000" dirty="0"/>
              <a:t>Feel free to lean on the Aziz Ansari reading!</a:t>
            </a:r>
          </a:p>
          <a:p>
            <a:r>
              <a:rPr lang="en-US" sz="2400" dirty="0"/>
              <a:t>How can we illustrate ideas related to social networks using the same examples?</a:t>
            </a:r>
          </a:p>
        </p:txBody>
      </p:sp>
    </p:spTree>
    <p:extLst>
      <p:ext uri="{BB962C8B-B14F-4D97-AF65-F5344CB8AC3E}">
        <p14:creationId xmlns:p14="http://schemas.microsoft.com/office/powerpoint/2010/main" val="68768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Questions?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Were any concepts from this week hard to understand?</a:t>
            </a:r>
          </a:p>
          <a:p>
            <a:pPr lvl="1"/>
            <a:r>
              <a:rPr lang="en-US" sz="1600" dirty="0"/>
              <a:t>Feel free to help explain things to your classmates!</a:t>
            </a:r>
          </a:p>
          <a:p>
            <a:r>
              <a:rPr lang="en-US" sz="2400" dirty="0"/>
              <a:t>Can anyone cover the basics of symbolic interactionism?</a:t>
            </a:r>
          </a:p>
          <a:p>
            <a:pPr lvl="1"/>
            <a:r>
              <a:rPr lang="en-US" sz="2000" dirty="0"/>
              <a:t>What about dramaturgical theory?</a:t>
            </a:r>
          </a:p>
          <a:p>
            <a:pPr lvl="1"/>
            <a:r>
              <a:rPr lang="en-US" sz="2000" dirty="0"/>
              <a:t>Ethnomethodology?</a:t>
            </a:r>
          </a:p>
        </p:txBody>
      </p:sp>
    </p:spTree>
    <p:extLst>
      <p:ext uri="{BB962C8B-B14F-4D97-AF65-F5344CB8AC3E}">
        <p14:creationId xmlns:p14="http://schemas.microsoft.com/office/powerpoint/2010/main" val="189393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U up?</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How can we illustrate the ideas of symbolic interactionism and related theories using the examples of dating and “asking somebody out?”</a:t>
            </a:r>
            <a:endParaRPr lang="en-US" sz="2400" b="1" dirty="0"/>
          </a:p>
        </p:txBody>
      </p:sp>
    </p:spTree>
    <p:extLst>
      <p:ext uri="{BB962C8B-B14F-4D97-AF65-F5344CB8AC3E}">
        <p14:creationId xmlns:p14="http://schemas.microsoft.com/office/powerpoint/2010/main" val="229313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Networks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How can we illustrate ideas related to social networks using the examples of dating and asking somebody out?</a:t>
            </a:r>
          </a:p>
          <a:p>
            <a:r>
              <a:rPr lang="en-US" sz="2400" dirty="0"/>
              <a:t>What would a “dating network” look like?</a:t>
            </a:r>
          </a:p>
          <a:p>
            <a:r>
              <a:rPr lang="en-US" sz="2400" dirty="0"/>
              <a:t>What would network measures represent in this network?</a:t>
            </a:r>
          </a:p>
          <a:p>
            <a:pPr lvl="1"/>
            <a:r>
              <a:rPr lang="en-US" sz="2000" dirty="0"/>
              <a:t>Directed ties?</a:t>
            </a:r>
          </a:p>
          <a:p>
            <a:pPr lvl="1"/>
            <a:r>
              <a:rPr lang="en-US" sz="2000" dirty="0"/>
              <a:t>Undirected ties?</a:t>
            </a:r>
          </a:p>
          <a:p>
            <a:pPr lvl="1"/>
            <a:r>
              <a:rPr lang="en-US" sz="2000" dirty="0"/>
              <a:t>Indegree?</a:t>
            </a:r>
          </a:p>
          <a:p>
            <a:pPr lvl="1"/>
            <a:r>
              <a:rPr lang="en-US" sz="2000" dirty="0"/>
              <a:t>Outdegree?</a:t>
            </a:r>
          </a:p>
          <a:p>
            <a:pPr lvl="1"/>
            <a:r>
              <a:rPr lang="en-US" sz="2000" dirty="0"/>
              <a:t>Centrality?</a:t>
            </a:r>
            <a:endParaRPr lang="en-US" sz="1600" dirty="0"/>
          </a:p>
        </p:txBody>
      </p:sp>
    </p:spTree>
    <p:extLst>
      <p:ext uri="{BB962C8B-B14F-4D97-AF65-F5344CB8AC3E}">
        <p14:creationId xmlns:p14="http://schemas.microsoft.com/office/powerpoint/2010/main" val="330990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Networks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How do concepts about social networks appear in Higley's account of the American upper class?</a:t>
            </a:r>
          </a:p>
          <a:p>
            <a:r>
              <a:rPr lang="en-US" sz="2400" dirty="0"/>
              <a:t>What are other examples of networks in your life?</a:t>
            </a:r>
          </a:p>
          <a:p>
            <a:pPr lvl="1"/>
            <a:r>
              <a:rPr lang="en-US" sz="2000" dirty="0"/>
              <a:t>What do network concepts mean in these contexts?</a:t>
            </a:r>
          </a:p>
          <a:p>
            <a:r>
              <a:rPr lang="en-US" sz="2400" dirty="0"/>
              <a:t>How might diversity in networks be beneficial to you?</a:t>
            </a:r>
          </a:p>
          <a:p>
            <a:pPr lvl="1"/>
            <a:r>
              <a:rPr lang="en-US" sz="2000" dirty="0"/>
              <a:t>Think about the Erickson reading here!</a:t>
            </a:r>
          </a:p>
          <a:p>
            <a:r>
              <a:rPr lang="en-US" sz="2400" dirty="0"/>
              <a:t>What kinds of networks/ties matter to your life at Duke? What kinds of ties will matter after you graduate?</a:t>
            </a:r>
          </a:p>
          <a:p>
            <a:endParaRPr lang="en-US" sz="2000" dirty="0"/>
          </a:p>
        </p:txBody>
      </p:sp>
    </p:spTree>
    <p:extLst>
      <p:ext uri="{BB962C8B-B14F-4D97-AF65-F5344CB8AC3E}">
        <p14:creationId xmlns:p14="http://schemas.microsoft.com/office/powerpoint/2010/main" val="21496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Brainstorming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dirty="0"/>
              <a:t>Feel free to share ideas about your field site for the first assignment!</a:t>
            </a:r>
          </a:p>
          <a:p>
            <a:pPr lvl="1"/>
            <a:r>
              <a:rPr lang="en-US" sz="2000" dirty="0"/>
              <a:t>Who do you want to observe? Where would you want to observe them?</a:t>
            </a:r>
          </a:p>
          <a:p>
            <a:r>
              <a:rPr lang="en-US" sz="2400" dirty="0"/>
              <a:t>We can break into groups if preferred</a:t>
            </a:r>
            <a:endParaRPr lang="en-US" sz="2000" dirty="0"/>
          </a:p>
        </p:txBody>
      </p:sp>
    </p:spTree>
    <p:extLst>
      <p:ext uri="{BB962C8B-B14F-4D97-AF65-F5344CB8AC3E}">
        <p14:creationId xmlns:p14="http://schemas.microsoft.com/office/powerpoint/2010/main" val="418084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Groups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b="1" dirty="0"/>
              <a:t>GROUP 1</a:t>
            </a:r>
          </a:p>
          <a:p>
            <a:pPr lvl="1"/>
            <a:r>
              <a:rPr lang="en-US" sz="2000" dirty="0"/>
              <a:t>Katherine, </a:t>
            </a:r>
            <a:r>
              <a:rPr lang="en-US" sz="2000" dirty="0" err="1"/>
              <a:t>Xuanyu</a:t>
            </a:r>
            <a:r>
              <a:rPr lang="en-US" sz="2000" dirty="0"/>
              <a:t>, Lexi, Lauren S., Taher</a:t>
            </a:r>
          </a:p>
          <a:p>
            <a:r>
              <a:rPr lang="en-US" sz="2400" b="1" dirty="0"/>
              <a:t>GROUP 2</a:t>
            </a:r>
          </a:p>
          <a:p>
            <a:pPr lvl="1"/>
            <a:r>
              <a:rPr lang="en-US" sz="2000" dirty="0"/>
              <a:t>Sloane, RJ, Taylor, Mike, Justin</a:t>
            </a:r>
            <a:endParaRPr lang="en-US" sz="2000" b="1" dirty="0"/>
          </a:p>
          <a:p>
            <a:r>
              <a:rPr lang="en-US" sz="2400" b="1" dirty="0"/>
              <a:t>GROUP 3</a:t>
            </a:r>
          </a:p>
          <a:p>
            <a:pPr lvl="1"/>
            <a:r>
              <a:rPr lang="en-US" sz="2000" dirty="0"/>
              <a:t>Grace, Gabrielle, Caroline, Charlotte, Lauren H.</a:t>
            </a:r>
            <a:br>
              <a:rPr lang="en-US" sz="2000" dirty="0"/>
            </a:br>
            <a:endParaRPr lang="en-US" sz="2000" dirty="0"/>
          </a:p>
          <a:p>
            <a:r>
              <a:rPr lang="en-US" sz="2400" dirty="0"/>
              <a:t>If you don’t see your name here, tell me and I’ll assign you to a group</a:t>
            </a:r>
          </a:p>
        </p:txBody>
      </p:sp>
    </p:spTree>
    <p:extLst>
      <p:ext uri="{BB962C8B-B14F-4D97-AF65-F5344CB8AC3E}">
        <p14:creationId xmlns:p14="http://schemas.microsoft.com/office/powerpoint/2010/main" val="10858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A2A1-0F3A-F749-A1CA-5AC86996425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Groups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317E17-0B91-8C4F-B9E6-52B297FDFBC0}"/>
              </a:ext>
            </a:extLst>
          </p:cNvPr>
          <p:cNvSpPr>
            <a:spLocks noGrp="1"/>
          </p:cNvSpPr>
          <p:nvPr>
            <p:ph idx="1"/>
          </p:nvPr>
        </p:nvSpPr>
        <p:spPr>
          <a:xfrm>
            <a:off x="4976031" y="963877"/>
            <a:ext cx="6377769" cy="4930246"/>
          </a:xfrm>
        </p:spPr>
        <p:txBody>
          <a:bodyPr anchor="ctr">
            <a:normAutofit/>
          </a:bodyPr>
          <a:lstStyle/>
          <a:p>
            <a:r>
              <a:rPr lang="en-US" sz="2400" b="1" dirty="0"/>
              <a:t>GROUP 1</a:t>
            </a:r>
          </a:p>
          <a:p>
            <a:pPr lvl="1"/>
            <a:r>
              <a:rPr lang="en-US" sz="2000" dirty="0"/>
              <a:t>Uma, </a:t>
            </a:r>
            <a:r>
              <a:rPr lang="en-US" sz="2000" dirty="0" err="1"/>
              <a:t>Saagar</a:t>
            </a:r>
            <a:r>
              <a:rPr lang="en-US" sz="2000" dirty="0"/>
              <a:t>, Kami, </a:t>
            </a:r>
            <a:r>
              <a:rPr lang="en-US" sz="2000" dirty="0" err="1"/>
              <a:t>Prayo</a:t>
            </a:r>
            <a:r>
              <a:rPr lang="en-US" sz="2000" dirty="0"/>
              <a:t>, Alex</a:t>
            </a:r>
          </a:p>
          <a:p>
            <a:r>
              <a:rPr lang="en-US" sz="2400" b="1" dirty="0"/>
              <a:t>GROUP 2</a:t>
            </a:r>
          </a:p>
          <a:p>
            <a:pPr lvl="1"/>
            <a:r>
              <a:rPr lang="en-US" sz="2000" dirty="0"/>
              <a:t>Manav, Soren, Malik, Colin, Trey</a:t>
            </a:r>
            <a:endParaRPr lang="en-US" sz="2000" b="1" dirty="0"/>
          </a:p>
          <a:p>
            <a:r>
              <a:rPr lang="en-US" sz="2400" b="1" dirty="0"/>
              <a:t>GROUP 3</a:t>
            </a:r>
          </a:p>
          <a:p>
            <a:pPr lvl="1"/>
            <a:r>
              <a:rPr lang="en-US" sz="2000" dirty="0"/>
              <a:t>Ritika, Abigail, Hannah, Nikki, Chloe</a:t>
            </a:r>
            <a:br>
              <a:rPr lang="en-US" sz="2000" dirty="0"/>
            </a:br>
            <a:endParaRPr lang="en-US" sz="2000" dirty="0"/>
          </a:p>
          <a:p>
            <a:r>
              <a:rPr lang="en-US" sz="2400" dirty="0"/>
              <a:t>If you don’t see your name here, tell me and I’ll assign you to a group</a:t>
            </a:r>
          </a:p>
        </p:txBody>
      </p:sp>
    </p:spTree>
    <p:extLst>
      <p:ext uri="{BB962C8B-B14F-4D97-AF65-F5344CB8AC3E}">
        <p14:creationId xmlns:p14="http://schemas.microsoft.com/office/powerpoint/2010/main" val="443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TotalTime>
  <Words>518</Words>
  <Application>Microsoft Macintosh PowerPoint</Application>
  <PresentationFormat>Widescreen</PresentationFormat>
  <Paragraphs>69</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Discussion Section 9/20</vt:lpstr>
      <vt:lpstr>Writing Time</vt:lpstr>
      <vt:lpstr>Questions?</vt:lpstr>
      <vt:lpstr>U up?</vt:lpstr>
      <vt:lpstr>Networks</vt:lpstr>
      <vt:lpstr>Networks</vt:lpstr>
      <vt:lpstr>Brainstorming</vt:lpstr>
      <vt:lpstr>Groups</vt:lpstr>
      <vt:lpstr>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Section 9/6</dc:title>
  <dc:creator>Tom Wolff</dc:creator>
  <cp:lastModifiedBy>Tom Wolff</cp:lastModifiedBy>
  <cp:revision>18</cp:revision>
  <dcterms:created xsi:type="dcterms:W3CDTF">2019-09-05T18:25:11Z</dcterms:created>
  <dcterms:modified xsi:type="dcterms:W3CDTF">2019-09-20T13:41:44Z</dcterms:modified>
</cp:coreProperties>
</file>