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6" r:id="rId3"/>
    <p:sldId id="278" r:id="rId4"/>
    <p:sldId id="282" r:id="rId5"/>
    <p:sldId id="280" r:id="rId6"/>
    <p:sldId id="281" r:id="rId7"/>
    <p:sldId id="288" r:id="rId8"/>
    <p:sldId id="283" r:id="rId9"/>
    <p:sldId id="284" r:id="rId10"/>
    <p:sldId id="289" r:id="rId11"/>
    <p:sldId id="285" r:id="rId12"/>
    <p:sldId id="257" r:id="rId13"/>
    <p:sldId id="258" r:id="rId14"/>
    <p:sldId id="262" r:id="rId15"/>
    <p:sldId id="269" r:id="rId16"/>
    <p:sldId id="264" r:id="rId17"/>
    <p:sldId id="265" r:id="rId18"/>
    <p:sldId id="287" r:id="rId19"/>
    <p:sldId id="291" r:id="rId20"/>
    <p:sldId id="273" r:id="rId21"/>
    <p:sldId id="274" r:id="rId22"/>
    <p:sldId id="292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4660"/>
  </p:normalViewPr>
  <p:slideViewPr>
    <p:cSldViewPr>
      <p:cViewPr varScale="1">
        <p:scale>
          <a:sx n="63" d="100"/>
          <a:sy n="63" d="100"/>
        </p:scale>
        <p:origin x="130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jpeg"/><Relationship Id="rId5" Type="http://schemas.openxmlformats.org/officeDocument/2006/relationships/image" Target="../media/image15.jpe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jpeg"/><Relationship Id="rId5" Type="http://schemas.openxmlformats.org/officeDocument/2006/relationships/image" Target="../media/image15.jpe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15.jpe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aws-serverless-workshops" TargetMode="External"/><Relationship Id="rId2" Type="http://schemas.openxmlformats.org/officeDocument/2006/relationships/hyperlink" Target="https://github.com/awslab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slabs/aws-lambda-zombie-worksho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elasticsearc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ucene.apache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ltk.org/nltk_data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nowballstem.org/demo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97A0-603F-416B-9AD5-4BE11A73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Customer Service Chatbot</a:t>
            </a:r>
          </a:p>
        </p:txBody>
      </p:sp>
    </p:spTree>
    <p:extLst>
      <p:ext uri="{BB962C8B-B14F-4D97-AF65-F5344CB8AC3E}">
        <p14:creationId xmlns:p14="http://schemas.microsoft.com/office/powerpoint/2010/main" val="186072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4801" y="2739161"/>
            <a:ext cx="8382000" cy="3387001"/>
          </a:xfrm>
        </p:spPr>
        <p:txBody>
          <a:bodyPr>
            <a:normAutofit/>
          </a:bodyPr>
          <a:lstStyle/>
          <a:p>
            <a:r>
              <a:rPr lang="en-US" dirty="0"/>
              <a:t>Included in NLTK</a:t>
            </a:r>
          </a:p>
          <a:p>
            <a:r>
              <a:rPr lang="en-US" dirty="0"/>
              <a:t>Used to perform Sentiment Analysis </a:t>
            </a:r>
            <a:r>
              <a:rPr lang="en-US" sz="1600" i="1" dirty="0"/>
              <a:t>(neg,  positive, neutral)</a:t>
            </a:r>
          </a:p>
          <a:p>
            <a:r>
              <a:rPr lang="en-US" dirty="0"/>
              <a:t>Better equipped than other analyzers to handle social media data</a:t>
            </a:r>
          </a:p>
          <a:p>
            <a:pPr lvl="1"/>
            <a:r>
              <a:rPr lang="en-US" dirty="0"/>
              <a:t>This movie was the SHIT!</a:t>
            </a:r>
          </a:p>
          <a:p>
            <a:pPr lvl="1"/>
            <a:r>
              <a:rPr lang="en-US" dirty="0"/>
              <a:t>My burrito was the bomb</a:t>
            </a:r>
          </a:p>
          <a:p>
            <a:pPr lvl="1"/>
            <a:r>
              <a:rPr lang="en-US" dirty="0"/>
              <a:t>WHY AM I SO BAD AT FANTASY FOOTBALL!!!!!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 :D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1C3A5-4733-4E0E-8875-43EAE107DCC0}"/>
              </a:ext>
            </a:extLst>
          </p:cNvPr>
          <p:cNvSpPr txBox="1"/>
          <p:nvPr/>
        </p:nvSpPr>
        <p:spPr>
          <a:xfrm>
            <a:off x="1219200" y="1724456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Vader</a:t>
            </a:r>
          </a:p>
        </p:txBody>
      </p:sp>
    </p:spTree>
    <p:extLst>
      <p:ext uri="{BB962C8B-B14F-4D97-AF65-F5344CB8AC3E}">
        <p14:creationId xmlns:p14="http://schemas.microsoft.com/office/powerpoint/2010/main" val="1442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EEEE-9F76-4D41-9266-E168FCCC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Brief overview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55477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sp>
        <p:nvSpPr>
          <p:cNvPr id="1070" name="TextBox 1069"/>
          <p:cNvSpPr txBox="1"/>
          <p:nvPr/>
        </p:nvSpPr>
        <p:spPr>
          <a:xfrm>
            <a:off x="1752600" y="2895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send our company a message via FB Messenger</a:t>
            </a:r>
          </a:p>
        </p:txBody>
      </p:sp>
    </p:spTree>
    <p:extLst>
      <p:ext uri="{BB962C8B-B14F-4D97-AF65-F5344CB8AC3E}">
        <p14:creationId xmlns:p14="http://schemas.microsoft.com/office/powerpoint/2010/main" val="72783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0099" y="5943600"/>
            <a:ext cx="82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Lambda function is notified of an incoming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copy of the message is automatically stored into </a:t>
            </a:r>
            <a:r>
              <a:rPr lang="en-US" dirty="0" err="1"/>
              <a:t>DynamoDB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9521" y="5638800"/>
            <a:ext cx="8289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function strips out stop words, stems words, and checks to see if the message approximately matches any of our previous messages (</a:t>
            </a:r>
            <a:r>
              <a:rPr lang="en-US" dirty="0" err="1"/>
              <a:t>KnowledgeBase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message receives a high enough match score, a previous response is automatically returned to the customer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pic>
        <p:nvPicPr>
          <p:cNvPr id="2050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1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omas.englert\Pictures\projectLogos\customer sup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1672"/>
            <a:ext cx="1066800" cy="8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omas.englert\Pictures\projectLogos\Slack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52" y="446892"/>
            <a:ext cx="728662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2" idx="3"/>
            <a:endCxn id="1030" idx="2"/>
          </p:cNvCxnSpPr>
          <p:nvPr/>
        </p:nvCxnSpPr>
        <p:spPr>
          <a:xfrm flipV="1">
            <a:off x="4956968" y="1175554"/>
            <a:ext cx="1985115" cy="4834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030" idx="3"/>
            <a:endCxn id="1029" idx="1"/>
          </p:cNvCxnSpPr>
          <p:nvPr/>
        </p:nvCxnSpPr>
        <p:spPr>
          <a:xfrm>
            <a:off x="7306414" y="811223"/>
            <a:ext cx="61838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0398" y="67750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 Service Team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cxnSp>
        <p:nvCxnSpPr>
          <p:cNvPr id="4" name="Elbow Connector 3"/>
          <p:cNvCxnSpPr>
            <a:stCxn id="1029" idx="2"/>
            <a:endCxn id="41" idx="3"/>
          </p:cNvCxnSpPr>
          <p:nvPr/>
        </p:nvCxnSpPr>
        <p:spPr>
          <a:xfrm rot="5400000">
            <a:off x="5698037" y="1829836"/>
            <a:ext cx="3359225" cy="2161103"/>
          </a:xfrm>
          <a:prstGeom prst="bentConnector2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4191" y="1032230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Approve/Reject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6785" y="4302670"/>
            <a:ext cx="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9521" y="5638800"/>
            <a:ext cx="8289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message receives a low match score, best guess is sent to Customer Service team for approval/rejection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Customer Service approves , the best guess response is sent to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 can reject and send a different response.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pic>
        <p:nvPicPr>
          <p:cNvPr id="35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7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omas.englert\Pictures\projectLogos\customer sup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1672"/>
            <a:ext cx="1066800" cy="8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omas.englert\Pictures\projectLogos\Slack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52" y="446892"/>
            <a:ext cx="728662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22" y="3001251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2" idx="3"/>
            <a:endCxn id="1030" idx="2"/>
          </p:cNvCxnSpPr>
          <p:nvPr/>
        </p:nvCxnSpPr>
        <p:spPr>
          <a:xfrm flipV="1">
            <a:off x="4956968" y="1175554"/>
            <a:ext cx="1985115" cy="4834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030" idx="3"/>
            <a:endCxn id="1029" idx="1"/>
          </p:cNvCxnSpPr>
          <p:nvPr/>
        </p:nvCxnSpPr>
        <p:spPr>
          <a:xfrm>
            <a:off x="7306414" y="811223"/>
            <a:ext cx="61838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Elbow Connector 1041"/>
          <p:cNvCxnSpPr>
            <a:endCxn id="11" idx="0"/>
          </p:cNvCxnSpPr>
          <p:nvPr/>
        </p:nvCxnSpPr>
        <p:spPr>
          <a:xfrm rot="10800000" flipV="1">
            <a:off x="3291216" y="2826509"/>
            <a:ext cx="1016628" cy="1747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Elbow Connector 1043"/>
          <p:cNvCxnSpPr>
            <a:stCxn id="11" idx="2"/>
            <a:endCxn id="1033" idx="1"/>
          </p:cNvCxnSpPr>
          <p:nvPr/>
        </p:nvCxnSpPr>
        <p:spPr>
          <a:xfrm rot="16200000" flipH="1">
            <a:off x="3397471" y="3480783"/>
            <a:ext cx="804118" cy="1016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063531" y="2885523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Sentiment Analysis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0398" y="67750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 Service Team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46616" y="4451499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/messages</a:t>
            </a:r>
          </a:p>
        </p:txBody>
      </p:sp>
      <p:cxnSp>
        <p:nvCxnSpPr>
          <p:cNvPr id="4" name="Elbow Connector 3"/>
          <p:cNvCxnSpPr>
            <a:stCxn id="1029" idx="2"/>
            <a:endCxn id="41" idx="3"/>
          </p:cNvCxnSpPr>
          <p:nvPr/>
        </p:nvCxnSpPr>
        <p:spPr>
          <a:xfrm rot="5400000">
            <a:off x="5698037" y="1829836"/>
            <a:ext cx="3359225" cy="2161103"/>
          </a:xfrm>
          <a:prstGeom prst="bentConnector2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4191" y="1032230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Approve/Reject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6785" y="4302670"/>
            <a:ext cx="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9521" y="5638800"/>
            <a:ext cx="82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 (with Vader) is performed on the message </a:t>
            </a:r>
          </a:p>
          <a:p>
            <a:endParaRPr lang="en-US" dirty="0"/>
          </a:p>
        </p:txBody>
      </p:sp>
      <p:pic>
        <p:nvPicPr>
          <p:cNvPr id="50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31" y="27783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3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omas.englert\Pictures\projectLogos\customer sup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1672"/>
            <a:ext cx="1066800" cy="8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omas.englert\Pictures\projectLogos\Slack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52" y="446892"/>
            <a:ext cx="728662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22" y="3001251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homas.englert\Pictures\projectLogos\kibana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6" y="4879976"/>
            <a:ext cx="1323975" cy="79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homas.englert\Pictures\projectLogos\business-users-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032" y="6037579"/>
            <a:ext cx="1052084" cy="72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2" idx="3"/>
            <a:endCxn id="1030" idx="2"/>
          </p:cNvCxnSpPr>
          <p:nvPr/>
        </p:nvCxnSpPr>
        <p:spPr>
          <a:xfrm flipV="1">
            <a:off x="4956968" y="1175554"/>
            <a:ext cx="1985115" cy="4834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030" idx="3"/>
            <a:endCxn id="1029" idx="1"/>
          </p:cNvCxnSpPr>
          <p:nvPr/>
        </p:nvCxnSpPr>
        <p:spPr>
          <a:xfrm>
            <a:off x="7306414" y="811223"/>
            <a:ext cx="61838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64073" y="54102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>
            <a:stCxn id="1033" idx="2"/>
          </p:cNvCxnSpPr>
          <p:nvPr/>
        </p:nvCxnSpPr>
        <p:spPr>
          <a:xfrm flipH="1">
            <a:off x="4645187" y="4728499"/>
            <a:ext cx="1" cy="37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Elbow Connector 1041"/>
          <p:cNvCxnSpPr>
            <a:endCxn id="11" idx="0"/>
          </p:cNvCxnSpPr>
          <p:nvPr/>
        </p:nvCxnSpPr>
        <p:spPr>
          <a:xfrm rot="10800000" flipV="1">
            <a:off x="3291216" y="2826509"/>
            <a:ext cx="1016628" cy="1747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Elbow Connector 1043"/>
          <p:cNvCxnSpPr>
            <a:stCxn id="11" idx="2"/>
            <a:endCxn id="1033" idx="1"/>
          </p:cNvCxnSpPr>
          <p:nvPr/>
        </p:nvCxnSpPr>
        <p:spPr>
          <a:xfrm rot="16200000" flipH="1">
            <a:off x="3397471" y="3480783"/>
            <a:ext cx="804118" cy="1016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273749" y="6262298"/>
            <a:ext cx="12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Management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0398" y="67750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 Service Team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46616" y="4451499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/messages</a:t>
            </a:r>
          </a:p>
        </p:txBody>
      </p:sp>
      <p:cxnSp>
        <p:nvCxnSpPr>
          <p:cNvPr id="4" name="Elbow Connector 3"/>
          <p:cNvCxnSpPr>
            <a:stCxn id="1029" idx="2"/>
            <a:endCxn id="41" idx="3"/>
          </p:cNvCxnSpPr>
          <p:nvPr/>
        </p:nvCxnSpPr>
        <p:spPr>
          <a:xfrm rot="5400000">
            <a:off x="5698037" y="1829836"/>
            <a:ext cx="3359225" cy="2161103"/>
          </a:xfrm>
          <a:prstGeom prst="bentConnector2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4191" y="1032230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Approve/Reject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6785" y="4302670"/>
            <a:ext cx="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63531" y="2885523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Sentiment Analysis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9521" y="5638800"/>
            <a:ext cx="328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Sentiment Metrics in </a:t>
            </a:r>
            <a:r>
              <a:rPr lang="en-US" dirty="0" err="1"/>
              <a:t>Kibana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0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31" y="27783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0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B494-FACA-4ACC-A462-337C5E4E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Time Check!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DCFF-F8C1-485E-BB29-87A22D4D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17638"/>
            <a:ext cx="72390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ask Chris, Dan, and/or Deb if we have enough time left for a live (albeit quick) demonstration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6226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DD15-86A5-4192-8AC6-D073C8E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D776-4A65-45BB-AB06-D29977B1E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Difficult to navigate AWS Documentation for various services they provide</a:t>
            </a:r>
          </a:p>
          <a:p>
            <a:r>
              <a:rPr lang="en-US" dirty="0"/>
              <a:t>AWS Documentation may be outdated/incorrect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3115F8-0CBE-4083-8421-E704B5CA0C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87" y="1600200"/>
            <a:ext cx="3816825" cy="498316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50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6C89-A1AC-450A-B6CE-972453A3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387D-96D0-479A-87DA-6BD793BE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Tommy Englert</a:t>
            </a:r>
          </a:p>
          <a:p>
            <a:pPr marL="0" indent="0" algn="ctr">
              <a:buNone/>
            </a:pPr>
            <a:r>
              <a:rPr lang="en-US" sz="2000" i="1" dirty="0"/>
              <a:t>twitter @</a:t>
            </a:r>
            <a:r>
              <a:rPr lang="en-US" sz="2000" i="1" dirty="0" err="1"/>
              <a:t>tommyenglert</a:t>
            </a:r>
            <a:endParaRPr lang="en-US" sz="2000" i="1" dirty="0"/>
          </a:p>
          <a:p>
            <a:pPr marL="0" indent="0" algn="ctr">
              <a:buNone/>
            </a:pPr>
            <a:endParaRPr lang="en-US" sz="2000" i="1" dirty="0"/>
          </a:p>
          <a:p>
            <a:r>
              <a:rPr lang="en-US" sz="2800" i="1" dirty="0"/>
              <a:t>Senior Data Analyst at ASRC Federal</a:t>
            </a:r>
          </a:p>
          <a:p>
            <a:r>
              <a:rPr lang="en-US" sz="2800" i="1" dirty="0"/>
              <a:t>BS Decision Sciences at ODU</a:t>
            </a:r>
          </a:p>
          <a:p>
            <a:r>
              <a:rPr lang="en-US" sz="2800" i="1" dirty="0"/>
              <a:t>Graduate Candidate (April 2018) MS in Decision Analytics at VCU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3300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DD15-86A5-4192-8AC6-D073C8E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D776-4A65-45BB-AB06-D29977B1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properly submit messenger application approvals to Facebook</a:t>
            </a:r>
          </a:p>
          <a:p>
            <a:r>
              <a:rPr lang="en-US" dirty="0"/>
              <a:t>Web Browsers: Chrome vs Firefox vs Edge</a:t>
            </a:r>
          </a:p>
          <a:p>
            <a:r>
              <a:rPr lang="en-US" dirty="0"/>
              <a:t>Snapshots of </a:t>
            </a:r>
            <a:r>
              <a:rPr lang="en-US" dirty="0" err="1"/>
              <a:t>ElasticSearch</a:t>
            </a:r>
            <a:r>
              <a:rPr lang="en-US" dirty="0"/>
              <a:t> clusters are a good idea</a:t>
            </a:r>
          </a:p>
          <a:p>
            <a:r>
              <a:rPr lang="en-US" dirty="0"/>
              <a:t>Security in real life</a:t>
            </a:r>
          </a:p>
          <a:p>
            <a:r>
              <a:rPr lang="en-US" dirty="0"/>
              <a:t>A more structured approach to collecting test data (see next slide for examples)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6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9C17-37EB-4C23-86BC-4738C304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People are Unpredictable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1003-CA38-4005-9F26-2EC89E6A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are the supreme ruler of the black hole of </a:t>
            </a:r>
            <a:r>
              <a:rPr lang="en-US" dirty="0" err="1"/>
              <a:t>suckyness</a:t>
            </a:r>
            <a:r>
              <a:rPr lang="en-US" dirty="0"/>
              <a:t> that is your Company.</a:t>
            </a:r>
          </a:p>
          <a:p>
            <a:endParaRPr lang="en-US" dirty="0"/>
          </a:p>
          <a:p>
            <a:r>
              <a:rPr lang="pt-BR" dirty="0"/>
              <a:t>w0w, 1'v3 n3v3r 533n 4ny7h1n6 45 4m4z1n6 45 y0ur pr0duc75.  7h3 1nf3c710n w3n7 4w4y 1mm3d1473ly, wh1ch w45 1mp0r74n7 b3c4u53 1 h4d 4 h07 d473!</a:t>
            </a:r>
          </a:p>
          <a:p>
            <a:endParaRPr lang="pt-BR" dirty="0"/>
          </a:p>
          <a:p>
            <a:r>
              <a:rPr lang="en-US" dirty="0"/>
              <a:t>I purchased a shrink ray about a month ago and it isn't shrinking my student loans. When I point it at the studentloans.gov website, it just shrinks the computer. Can you please provide assistance?</a:t>
            </a:r>
          </a:p>
          <a:p>
            <a:endParaRPr lang="en-US" dirty="0"/>
          </a:p>
          <a:p>
            <a:r>
              <a:rPr lang="en-US" dirty="0"/>
              <a:t>He's </a:t>
            </a:r>
            <a:r>
              <a:rPr lang="en-US" dirty="0" err="1"/>
              <a:t>cuuuute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758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9C17-37EB-4C23-86BC-4738C304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1003-CA38-4005-9F26-2EC89E6A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Visit AWS </a:t>
            </a:r>
            <a:r>
              <a:rPr lang="en-US" sz="2800" dirty="0" err="1"/>
              <a:t>github</a:t>
            </a:r>
            <a:r>
              <a:rPr lang="en-US" sz="2800" dirty="0"/>
              <a:t> page </a:t>
            </a:r>
            <a:r>
              <a:rPr lang="en-US" sz="2800" dirty="0">
                <a:hlinkClick r:id="rId2"/>
              </a:rPr>
              <a:t>https://github.com/awslabs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Try working your way through their more recent workshop </a:t>
            </a:r>
            <a:r>
              <a:rPr lang="en-US" sz="2800" dirty="0">
                <a:hlinkClick r:id="rId3"/>
              </a:rPr>
              <a:t>https://github.com/awslabs/aws-serverless-workshops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Looking for something harder??? </a:t>
            </a:r>
            <a:r>
              <a:rPr lang="en-US" sz="2800" dirty="0">
                <a:hlinkClick r:id="rId4"/>
              </a:rPr>
              <a:t>https://github.com/awslabs/aws-lambda-zombie-workshop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requires you to spend some $$$ for IoT equipment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E63E-C508-4FEE-A1E3-C80EA8E6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Thank You!</a:t>
            </a:r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Any (easy) Questions?</a:t>
            </a:r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1500" dirty="0"/>
              <a:t>References:</a:t>
            </a:r>
          </a:p>
          <a:p>
            <a:pPr marL="0" indent="0">
              <a:buNone/>
            </a:pPr>
            <a:r>
              <a:rPr lang="en-US" sz="1500" dirty="0" err="1"/>
              <a:t>AWSLabs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AWS Documentation and Tutorials</a:t>
            </a:r>
          </a:p>
          <a:p>
            <a:pPr marL="0" indent="0">
              <a:buNone/>
            </a:pPr>
            <a:r>
              <a:rPr lang="en-US" sz="1500" dirty="0"/>
              <a:t>O’Reilly Online Training – Building  Lex Bots </a:t>
            </a:r>
          </a:p>
        </p:txBody>
      </p:sp>
    </p:spTree>
    <p:extLst>
      <p:ext uri="{BB962C8B-B14F-4D97-AF65-F5344CB8AC3E}">
        <p14:creationId xmlns:p14="http://schemas.microsoft.com/office/powerpoint/2010/main" val="24050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 involved with this project!</a:t>
            </a:r>
          </a:p>
        </p:txBody>
      </p:sp>
    </p:spTree>
    <p:extLst>
      <p:ext uri="{BB962C8B-B14F-4D97-AF65-F5344CB8AC3E}">
        <p14:creationId xmlns:p14="http://schemas.microsoft.com/office/powerpoint/2010/main" val="327070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EE6E-0C43-480D-827A-7AB8D4569F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customer_tbl</a:t>
            </a:r>
            <a:r>
              <a:rPr lang="en-US" dirty="0"/>
              <a:t> WHERE </a:t>
            </a:r>
            <a:r>
              <a:rPr lang="en-US" dirty="0" err="1"/>
              <a:t>last_name</a:t>
            </a:r>
            <a:r>
              <a:rPr lang="en-US" dirty="0"/>
              <a:t> = ‘Smith’;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4502D-6BC8-4E83-B4D4-E2BD7011B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5668" y="1535113"/>
            <a:ext cx="4041775" cy="639762"/>
          </a:xfrm>
        </p:spPr>
        <p:txBody>
          <a:bodyPr>
            <a:noAutofit/>
          </a:bodyPr>
          <a:lstStyle/>
          <a:p>
            <a:r>
              <a:rPr lang="en-US" sz="3600" dirty="0"/>
              <a:t>NoSQL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FC64C2B-A354-4A23-887E-86B27632D94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081281"/>
              </p:ext>
            </p:extLst>
          </p:nvPr>
        </p:nvGraphicFramePr>
        <p:xfrm>
          <a:off x="449317" y="3505200"/>
          <a:ext cx="404177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7258">
                  <a:extLst>
                    <a:ext uri="{9D8B030D-6E8A-4147-A177-3AD203B41FA5}">
                      <a16:colId xmlns:a16="http://schemas.microsoft.com/office/drawing/2014/main" val="3270637017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2035719005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3456516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8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31717"/>
                  </a:ext>
                </a:extLst>
              </a:tr>
            </a:tbl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ECC41BB-0CD1-40CE-942A-C4B1DD78656D}"/>
              </a:ext>
            </a:extLst>
          </p:cNvPr>
          <p:cNvSpPr txBox="1">
            <a:spLocks/>
          </p:cNvSpPr>
          <p:nvPr/>
        </p:nvSpPr>
        <p:spPr>
          <a:xfrm>
            <a:off x="425669" y="1497396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SQL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A24546B-D5A0-4FC1-B20C-172A87001474}"/>
              </a:ext>
            </a:extLst>
          </p:cNvPr>
          <p:cNvSpPr txBox="1">
            <a:spLocks/>
          </p:cNvSpPr>
          <p:nvPr/>
        </p:nvSpPr>
        <p:spPr>
          <a:xfrm>
            <a:off x="4824193" y="2137158"/>
            <a:ext cx="4040188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GET </a:t>
            </a:r>
            <a:r>
              <a:rPr lang="en-US" sz="2000" dirty="0" err="1"/>
              <a:t>customer.first_name</a:t>
            </a:r>
            <a:r>
              <a:rPr lang="en-US" sz="2000" dirty="0"/>
              <a:t>, </a:t>
            </a:r>
            <a:r>
              <a:rPr lang="en-US" sz="2000" dirty="0" err="1"/>
              <a:t>customer.last_name</a:t>
            </a:r>
            <a:r>
              <a:rPr lang="en-US" sz="2000" dirty="0"/>
              <a:t>, </a:t>
            </a:r>
            <a:r>
              <a:rPr lang="en-US" sz="2000" dirty="0" err="1"/>
              <a:t>customer.productid</a:t>
            </a:r>
            <a:r>
              <a:rPr lang="en-US" sz="2000" dirty="0"/>
              <a:t>. * where </a:t>
            </a:r>
            <a:r>
              <a:rPr lang="en-US" sz="2000" dirty="0" err="1"/>
              <a:t>last_name</a:t>
            </a:r>
            <a:r>
              <a:rPr lang="en-US" sz="2000" dirty="0"/>
              <a:t> = ‘Burbank’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F294E8-D2A5-4E4E-83AF-FD95CD46D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76919"/>
              </p:ext>
            </p:extLst>
          </p:nvPr>
        </p:nvGraphicFramePr>
        <p:xfrm>
          <a:off x="4966273" y="3468806"/>
          <a:ext cx="3756028" cy="3117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27">
                  <a:extLst>
                    <a:ext uri="{9D8B030D-6E8A-4147-A177-3AD203B41FA5}">
                      <a16:colId xmlns:a16="http://schemas.microsoft.com/office/drawing/2014/main" val="947298135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625829030"/>
                    </a:ext>
                  </a:extLst>
                </a:gridCol>
              </a:tblGrid>
              <a:tr h="309321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3658"/>
                  </a:ext>
                </a:extLst>
              </a:tr>
              <a:tr h="794943">
                <a:tc>
                  <a:txBody>
                    <a:bodyPr/>
                    <a:lstStyle/>
                    <a:p>
                      <a:r>
                        <a:rPr lang="en-US" dirty="0"/>
                        <a:t>7461117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: Allen</a:t>
                      </a:r>
                    </a:p>
                    <a:p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: Burbank</a:t>
                      </a:r>
                    </a:p>
                    <a:p>
                      <a:r>
                        <a:rPr lang="en-US" sz="1400" dirty="0"/>
                        <a:t>Productid: 2010:8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15661"/>
                  </a:ext>
                </a:extLst>
              </a:tr>
              <a:tr h="978392">
                <a:tc>
                  <a:txBody>
                    <a:bodyPr/>
                    <a:lstStyle/>
                    <a:p>
                      <a:r>
                        <a:rPr lang="en-US" dirty="0"/>
                        <a:t>1245568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: Glenda</a:t>
                      </a:r>
                    </a:p>
                    <a:p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: Burbank</a:t>
                      </a:r>
                    </a:p>
                    <a:p>
                      <a:r>
                        <a:rPr lang="en-US" sz="1400" dirty="0"/>
                        <a:t>Productid: 2917:8</a:t>
                      </a:r>
                    </a:p>
                    <a:p>
                      <a:r>
                        <a:rPr lang="en-US" sz="1400" dirty="0"/>
                        <a:t>                    1094: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94013"/>
                  </a:ext>
                </a:extLst>
              </a:tr>
              <a:tr h="978392">
                <a:tc>
                  <a:txBody>
                    <a:bodyPr/>
                    <a:lstStyle/>
                    <a:p>
                      <a:r>
                        <a:rPr lang="en-US" dirty="0"/>
                        <a:t>8675309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: Jacob</a:t>
                      </a:r>
                    </a:p>
                    <a:p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: Burbank</a:t>
                      </a:r>
                    </a:p>
                    <a:p>
                      <a:r>
                        <a:rPr lang="en-US" sz="1400" dirty="0"/>
                        <a:t>Productid: 2099:8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76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F21B8C2-9B5A-47A2-89DA-BDAD8CC6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08" y="947445"/>
            <a:ext cx="2108536" cy="9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A360C3-5B20-4B55-8130-5385548F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0800" y="1752600"/>
            <a:ext cx="3810000" cy="8831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4801" y="3352799"/>
            <a:ext cx="8382000" cy="2773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Elasticsearch is a search engine based on </a:t>
            </a:r>
            <a:r>
              <a:rPr lang="en-US" b="1" u="sng" dirty="0"/>
              <a:t>Lucene</a:t>
            </a:r>
            <a:r>
              <a:rPr lang="en-US" dirty="0"/>
              <a:t>. It provides a distributed, multitenant-capable full-text search engine with an HTTP web interface and schema-free JSON documents</a:t>
            </a:r>
          </a:p>
          <a:p>
            <a:r>
              <a:rPr lang="en-US" dirty="0">
                <a:hlinkClick r:id="rId3"/>
              </a:rPr>
              <a:t>https://www.elastic.co/products/elasticsearch</a:t>
            </a:r>
            <a:endParaRPr lang="en-US" dirty="0"/>
          </a:p>
          <a:p>
            <a:r>
              <a:rPr lang="en-US" dirty="0"/>
              <a:t>Fast, Scalable and Flexible</a:t>
            </a:r>
          </a:p>
          <a:p>
            <a:r>
              <a:rPr lang="en-US" dirty="0"/>
              <a:t>Client Libraries include: Java, C#, Python, JavaScript, PHP, Perl and Ruby</a:t>
            </a:r>
          </a:p>
        </p:txBody>
      </p:sp>
    </p:spTree>
    <p:extLst>
      <p:ext uri="{BB962C8B-B14F-4D97-AF65-F5344CB8AC3E}">
        <p14:creationId xmlns:p14="http://schemas.microsoft.com/office/powerpoint/2010/main" val="44643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8926" y="2353868"/>
            <a:ext cx="3063874" cy="2773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Apache Lucene is a high-performance, full-featured text search engine library written entirely in Java. </a:t>
            </a:r>
          </a:p>
          <a:p>
            <a:r>
              <a:rPr lang="en-US" dirty="0"/>
              <a:t>Suitable for nearly any application that requires full-text search, especially cross-platform.</a:t>
            </a:r>
          </a:p>
          <a:p>
            <a:r>
              <a:rPr lang="en-US" sz="2300" dirty="0">
                <a:hlinkClick r:id="rId2"/>
              </a:rPr>
              <a:t>https://lucene.apache.org/</a:t>
            </a:r>
            <a:endParaRPr lang="en-US" sz="23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6639D-2911-4C75-A666-521ED7C8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0" y="1579683"/>
            <a:ext cx="3423443" cy="612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52011-9AD0-4D6C-BF88-EA4F6F34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88" y="1579683"/>
            <a:ext cx="5394874" cy="47449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DF073A-7D3A-49E8-A416-BC9F0A3FE81A}"/>
              </a:ext>
            </a:extLst>
          </p:cNvPr>
          <p:cNvSpPr/>
          <p:nvPr/>
        </p:nvSpPr>
        <p:spPr>
          <a:xfrm>
            <a:off x="5222211" y="6324600"/>
            <a:ext cx="3821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Great overview at </a:t>
            </a:r>
          </a:p>
          <a:p>
            <a:r>
              <a:rPr lang="en-US" sz="1400" dirty="0"/>
              <a:t>http://karthikkumar.me/intro-to-lucene</a:t>
            </a:r>
          </a:p>
        </p:txBody>
      </p:sp>
    </p:spTree>
    <p:extLst>
      <p:ext uri="{BB962C8B-B14F-4D97-AF65-F5344CB8AC3E}">
        <p14:creationId xmlns:p14="http://schemas.microsoft.com/office/powerpoint/2010/main" val="19705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3725" y="2042319"/>
            <a:ext cx="8550274" cy="21610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Kibana</a:t>
            </a:r>
            <a:r>
              <a:rPr lang="en-US" dirty="0"/>
              <a:t> is an open source analytics and visualization platform designed to work with Elasticsearch</a:t>
            </a:r>
          </a:p>
          <a:p>
            <a:r>
              <a:rPr lang="en-US" b="1" dirty="0"/>
              <a:t>Kibana</a:t>
            </a:r>
            <a:r>
              <a:rPr lang="en-US" dirty="0"/>
              <a:t> makes it easy to understand large volumes of data. </a:t>
            </a:r>
          </a:p>
          <a:p>
            <a:r>
              <a:rPr lang="en-US" dirty="0"/>
              <a:t>Its simple, browser-based interface enables you to quickly create and share dynamic dashboards that display changes to Elasticsearch queries in real time.</a:t>
            </a:r>
            <a:endParaRPr lang="en-US" sz="23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9EEAD-4642-4909-B994-D5D37618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819016"/>
            <a:ext cx="5516244" cy="2782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E3006-768F-476A-8E88-8C050FE7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86448"/>
            <a:ext cx="2238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000" y="2133600"/>
            <a:ext cx="8382000" cy="2047128"/>
          </a:xfrm>
        </p:spPr>
        <p:txBody>
          <a:bodyPr>
            <a:normAutofit/>
          </a:bodyPr>
          <a:lstStyle/>
          <a:p>
            <a:r>
              <a:rPr lang="en-US" b="1" dirty="0"/>
              <a:t>Natural Language Processing</a:t>
            </a:r>
            <a:r>
              <a:rPr lang="en-US" dirty="0"/>
              <a:t>, or </a:t>
            </a:r>
            <a:r>
              <a:rPr lang="en-US" b="1" dirty="0"/>
              <a:t>NLP</a:t>
            </a:r>
            <a:r>
              <a:rPr lang="en-US" dirty="0"/>
              <a:t> for short, is broadly defined as the automatic manipulation of natural language, like speech and text, by software.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924AE95-1753-47F0-A6BE-A25F96996E4E}"/>
              </a:ext>
            </a:extLst>
          </p:cNvPr>
          <p:cNvSpPr txBox="1">
            <a:spLocks/>
          </p:cNvSpPr>
          <p:nvPr/>
        </p:nvSpPr>
        <p:spPr>
          <a:xfrm>
            <a:off x="457200" y="3962402"/>
            <a:ext cx="8382000" cy="2656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Natural Language Toolkit - </a:t>
            </a:r>
            <a:r>
              <a:rPr lang="en-US" dirty="0"/>
              <a:t>NLTK is a leading platform for building Python programs to work with human language data. </a:t>
            </a:r>
          </a:p>
          <a:p>
            <a:r>
              <a:rPr lang="en-US" dirty="0"/>
              <a:t>It provides easy-to-use interfaces to </a:t>
            </a:r>
            <a:r>
              <a:rPr lang="en-US" u="sng" dirty="0">
                <a:hlinkClick r:id="rId2"/>
              </a:rPr>
              <a:t>over 50 corpora and lexical resources</a:t>
            </a:r>
            <a:r>
              <a:rPr lang="en-US" dirty="0"/>
              <a:t> such as WordNet, along with a suite of text processing libraries for classification, tokenization, stemming, tagging, parsing, and semantic reasoning, wrappers for industrial-strength NLP libraries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87E35-0648-4991-88DA-8F8509F35CB6}"/>
              </a:ext>
            </a:extLst>
          </p:cNvPr>
          <p:cNvSpPr txBox="1"/>
          <p:nvPr/>
        </p:nvSpPr>
        <p:spPr>
          <a:xfrm>
            <a:off x="4038600" y="3352518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NLTK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EAF86-B3DD-4A5D-80AE-9D6128F99672}"/>
              </a:ext>
            </a:extLst>
          </p:cNvPr>
          <p:cNvSpPr txBox="1"/>
          <p:nvPr/>
        </p:nvSpPr>
        <p:spPr>
          <a:xfrm>
            <a:off x="4046483" y="157501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3057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4801" y="3352799"/>
            <a:ext cx="8382000" cy="2773363"/>
          </a:xfrm>
        </p:spPr>
        <p:txBody>
          <a:bodyPr>
            <a:normAutofit/>
          </a:bodyPr>
          <a:lstStyle/>
          <a:p>
            <a:r>
              <a:rPr lang="en-US" dirty="0"/>
              <a:t>Stemming is used as an approximate method for grouping words with a similar basic meaning together. </a:t>
            </a:r>
          </a:p>
          <a:p>
            <a:r>
              <a:rPr lang="en-US" dirty="0"/>
              <a:t>Fish &lt;- fishing, fished, fisher</a:t>
            </a:r>
          </a:p>
          <a:p>
            <a:r>
              <a:rPr lang="en-US" dirty="0"/>
              <a:t>Demo can be found here </a:t>
            </a:r>
            <a:r>
              <a:rPr lang="en-US" dirty="0">
                <a:hlinkClick r:id="rId2"/>
              </a:rPr>
              <a:t>http://snowballstem.org/demo.html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1C3A5-4733-4E0E-8875-43EAE107DCC0}"/>
              </a:ext>
            </a:extLst>
          </p:cNvPr>
          <p:cNvSpPr txBox="1"/>
          <p:nvPr/>
        </p:nvSpPr>
        <p:spPr>
          <a:xfrm>
            <a:off x="1219200" y="2031275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English Snowball Stemmer</a:t>
            </a:r>
          </a:p>
        </p:txBody>
      </p:sp>
    </p:spTree>
    <p:extLst>
      <p:ext uri="{BB962C8B-B14F-4D97-AF65-F5344CB8AC3E}">
        <p14:creationId xmlns:p14="http://schemas.microsoft.com/office/powerpoint/2010/main" val="90749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944</Words>
  <Application>Microsoft Office PowerPoint</Application>
  <PresentationFormat>On-screen Show (4:3)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Building a Serverless Customer Service Chatbot</vt:lpstr>
      <vt:lpstr>Who am I?</vt:lpstr>
      <vt:lpstr>Let’s take a brief look at some key data science concepts/tools involved with this project!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Check!</vt:lpstr>
      <vt:lpstr>Lessons Learned</vt:lpstr>
      <vt:lpstr>Lessons Learned</vt:lpstr>
      <vt:lpstr>People are Unpredictable</vt:lpstr>
      <vt:lpstr>Next Steps</vt:lpstr>
      <vt:lpstr>PowerPoint Presentation</vt:lpstr>
    </vt:vector>
  </TitlesOfParts>
  <Company>NMCI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Englert, Thomas W IV CTR NAVIFOR, N813</dc:creator>
  <cp:lastModifiedBy>tommy</cp:lastModifiedBy>
  <cp:revision>42</cp:revision>
  <dcterms:created xsi:type="dcterms:W3CDTF">2017-11-16T20:27:28Z</dcterms:created>
  <dcterms:modified xsi:type="dcterms:W3CDTF">2018-01-08T18:08:50Z</dcterms:modified>
</cp:coreProperties>
</file>