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3E91-CF18-F04C-9748-B6B69430E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5BFC53-94A0-8044-86FA-B73039E10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computer security</a:t>
            </a:r>
          </a:p>
        </p:txBody>
      </p:sp>
    </p:spTree>
    <p:extLst>
      <p:ext uri="{BB962C8B-B14F-4D97-AF65-F5344CB8AC3E}">
        <p14:creationId xmlns:p14="http://schemas.microsoft.com/office/powerpoint/2010/main" val="737318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7194-AEC5-8A42-AF70-4B0A6AD1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9AA4-9A66-F640-9910-A1D5FF6E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Proves your identity – Drivers license, ID card</a:t>
            </a:r>
          </a:p>
          <a:p>
            <a:r>
              <a:rPr lang="en-US" dirty="0"/>
              <a:t>In </a:t>
            </a:r>
            <a:r>
              <a:rPr lang="en-US" dirty="0" err="1"/>
              <a:t>linux</a:t>
            </a:r>
            <a:r>
              <a:rPr lang="en-US" dirty="0"/>
              <a:t> the/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passwd</a:t>
            </a:r>
            <a:r>
              <a:rPr lang="en-US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10325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66D0-A7E4-7F4D-8427-996E9F7E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52EB-ED33-C84C-AA10-51EB362ED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groups of issues: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Reliability – Accidental mistakes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Usability – Operating mistakes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Security – Intentional failures</a:t>
            </a:r>
          </a:p>
          <a:p>
            <a:pPr marL="457200" lvl="1" indent="0">
              <a:buNone/>
            </a:pPr>
            <a:r>
              <a:rPr lang="en-US" dirty="0"/>
              <a:t>Computer systems:</a:t>
            </a:r>
          </a:p>
          <a:p>
            <a:pPr lvl="1"/>
            <a:r>
              <a:rPr lang="en-US" dirty="0"/>
              <a:t>Standalone boxes with processes and memory</a:t>
            </a:r>
          </a:p>
          <a:p>
            <a:pPr lvl="1"/>
            <a:r>
              <a:rPr lang="en-US" dirty="0"/>
              <a:t>Network of standalone boxes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0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D059-B0D4-824B-9CD6-F88900A3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12A1-FB56-1A48-98BE-5C8E23EC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Prevention – Security guards, CCTV,  Alarm systems, Locks,  Access cards</a:t>
            </a:r>
          </a:p>
          <a:p>
            <a:r>
              <a:rPr lang="en-US" dirty="0"/>
              <a:t>Detection (when, how, who) – CCTV,  Alarm systems</a:t>
            </a:r>
          </a:p>
          <a:p>
            <a:r>
              <a:rPr lang="en-US" dirty="0"/>
              <a:t>Reaction (Recovery) – Call the police</a:t>
            </a:r>
          </a:p>
        </p:txBody>
      </p:sp>
    </p:spTree>
    <p:extLst>
      <p:ext uri="{BB962C8B-B14F-4D97-AF65-F5344CB8AC3E}">
        <p14:creationId xmlns:p14="http://schemas.microsoft.com/office/powerpoint/2010/main" val="293349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D9C0-14BC-1244-A7FD-B3CAD504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>
            <a:normAutofit/>
          </a:bodyPr>
          <a:lstStyle/>
          <a:p>
            <a:r>
              <a:rPr lang="en-US" dirty="0"/>
              <a:t>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B1CE-E139-AB49-A520-39923180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7276096" cy="3593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CIA Triad represents protentional measures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“Prevention of unauthorized disclosure of information”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“Prevention of unauthorized modification of information”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Prevention of unauthorized withholding of information or resources”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76AFA-722C-2148-A0FD-8B8F2D91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" b="91250" l="8642" r="88889">
                        <a14:foregroundMark x1="9259" y1="91250" x2="12963" y2="86875"/>
                        <a14:foregroundMark x1="48765" y1="8125" x2="48765" y2="8125"/>
                        <a14:foregroundMark x1="48765" y1="3125" x2="48765" y2="31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42177" y="1989439"/>
            <a:ext cx="3664742" cy="361949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CA5953-9129-B845-B51E-F420F18650BB}"/>
              </a:ext>
            </a:extLst>
          </p:cNvPr>
          <p:cNvCxnSpPr/>
          <p:nvPr/>
        </p:nvCxnSpPr>
        <p:spPr>
          <a:xfrm>
            <a:off x="7136296" y="2892287"/>
            <a:ext cx="2524539" cy="2091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349B16-4EBC-8A40-919A-BB1C7EF3694C}"/>
              </a:ext>
            </a:extLst>
          </p:cNvPr>
          <p:cNvCxnSpPr/>
          <p:nvPr/>
        </p:nvCxnSpPr>
        <p:spPr>
          <a:xfrm>
            <a:off x="7265504" y="3299791"/>
            <a:ext cx="1918253" cy="50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FF0F92-CF2C-2844-8CFE-A02C89FCE173}"/>
              </a:ext>
            </a:extLst>
          </p:cNvPr>
          <p:cNvCxnSpPr/>
          <p:nvPr/>
        </p:nvCxnSpPr>
        <p:spPr>
          <a:xfrm>
            <a:off x="8342177" y="3687417"/>
            <a:ext cx="2083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9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72C0-D828-E344-AE05-5A23E3C5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6DB14-1B94-0447-ADBF-A94095B39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different types of ways to keep confidentiality: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3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A1B5-FFC7-5140-B12B-1A950D4C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7BAA-5D99-F941-B8D6-88727DCC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56964"/>
            <a:ext cx="10178322" cy="44229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Authenticity</a:t>
            </a:r>
          </a:p>
          <a:p>
            <a:pPr lvl="1"/>
            <a:r>
              <a:rPr lang="en-US" dirty="0"/>
              <a:t>Identification of a user’s identity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Grant/deny a user access to computer resources</a:t>
            </a:r>
          </a:p>
          <a:p>
            <a:pPr lvl="2"/>
            <a:r>
              <a:rPr lang="en-US" dirty="0"/>
              <a:t>After the user has been authenticated</a:t>
            </a:r>
          </a:p>
          <a:p>
            <a:pPr lvl="2"/>
            <a:r>
              <a:rPr lang="en-US" dirty="0"/>
              <a:t>Based on user’s privileges or permissions</a:t>
            </a:r>
          </a:p>
          <a:p>
            <a:r>
              <a:rPr lang="en-US" dirty="0"/>
              <a:t>Accountability</a:t>
            </a:r>
          </a:p>
          <a:p>
            <a:pPr lvl="1"/>
            <a:r>
              <a:rPr lang="en-US" dirty="0"/>
              <a:t>Tracing actions affecting security to the responsible party</a:t>
            </a:r>
          </a:p>
          <a:p>
            <a:pPr lvl="2"/>
            <a:r>
              <a:rPr lang="en-US" dirty="0"/>
              <a:t>Via an audit trail of security-relevant events</a:t>
            </a:r>
          </a:p>
          <a:p>
            <a:pPr lvl="3"/>
            <a:r>
              <a:rPr lang="en-US" dirty="0"/>
              <a:t>Debian and </a:t>
            </a:r>
            <a:r>
              <a:rPr lang="en-US" dirty="0" err="1"/>
              <a:t>ubantu</a:t>
            </a:r>
            <a:r>
              <a:rPr lang="en-US" dirty="0"/>
              <a:t>: /</a:t>
            </a:r>
            <a:r>
              <a:rPr lang="en-US" dirty="0" err="1"/>
              <a:t>var</a:t>
            </a:r>
            <a:r>
              <a:rPr lang="en-US" dirty="0"/>
              <a:t>/log/</a:t>
            </a:r>
            <a:r>
              <a:rPr lang="en-US" dirty="0" err="1"/>
              <a:t>auth</a:t>
            </a:r>
            <a:r>
              <a:rPr lang="en-US" dirty="0"/>
              <a:t>/log</a:t>
            </a:r>
          </a:p>
          <a:p>
            <a:r>
              <a:rPr lang="en-US" dirty="0"/>
              <a:t>Non- repudiation</a:t>
            </a:r>
          </a:p>
          <a:p>
            <a:pPr lvl="1"/>
            <a:r>
              <a:rPr lang="en-US" dirty="0"/>
              <a:t>Provision of unforgettable evidence that a specific action occurred. (proving evidence is unforgeable).</a:t>
            </a:r>
          </a:p>
        </p:txBody>
      </p:sp>
    </p:spTree>
    <p:extLst>
      <p:ext uri="{BB962C8B-B14F-4D97-AF65-F5344CB8AC3E}">
        <p14:creationId xmlns:p14="http://schemas.microsoft.com/office/powerpoint/2010/main" val="90859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3D07-9F47-714C-BE12-8EE5C4BD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FBF23F-61D0-8941-BB6E-85BFC5CE0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237094"/>
              </p:ext>
            </p:extLst>
          </p:nvPr>
        </p:nvGraphicFramePr>
        <p:xfrm>
          <a:off x="1250950" y="2286000"/>
          <a:ext cx="1017905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89525">
                  <a:extLst>
                    <a:ext uri="{9D8B030D-6E8A-4147-A177-3AD203B41FA5}">
                      <a16:colId xmlns:a16="http://schemas.microsoft.com/office/drawing/2014/main" val="3420082829"/>
                    </a:ext>
                  </a:extLst>
                </a:gridCol>
                <a:gridCol w="5089525">
                  <a:extLst>
                    <a:ext uri="{9D8B030D-6E8A-4147-A177-3AD203B41FA5}">
                      <a16:colId xmlns:a16="http://schemas.microsoft.com/office/drawing/2014/main" val="39735830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2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Intrusion detection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32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forensics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8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210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53A82-E362-064C-9829-1EDB15ADD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Dilemma of computer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E968F-92C9-E745-82CE-70B8BCF5E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Who are the users of CS?</a:t>
            </a:r>
          </a:p>
          <a:p>
            <a:pPr lvl="1"/>
            <a:r>
              <a:rPr lang="en-US" dirty="0"/>
              <a:t>Security unaware</a:t>
            </a:r>
          </a:p>
          <a:p>
            <a:pPr lvl="1"/>
            <a:r>
              <a:rPr lang="en-US" dirty="0"/>
              <a:t>Having specific security requirements</a:t>
            </a:r>
          </a:p>
          <a:p>
            <a:pPr lvl="1"/>
            <a:r>
              <a:rPr lang="en-US" dirty="0"/>
              <a:t>Usually no security expertise</a:t>
            </a:r>
          </a:p>
          <a:p>
            <a:r>
              <a:rPr lang="en-US" dirty="0"/>
              <a:t>Impact of CS on the computer system?</a:t>
            </a:r>
          </a:p>
          <a:p>
            <a:pPr lvl="1"/>
            <a:r>
              <a:rPr lang="en-US" dirty="0"/>
              <a:t>Security mechanisms =&gt; additional computer resources</a:t>
            </a:r>
          </a:p>
          <a:p>
            <a:pPr lvl="1"/>
            <a:r>
              <a:rPr lang="en-US" dirty="0"/>
              <a:t>Security =&gt; changing the working patterns the user are accustomed to</a:t>
            </a:r>
          </a:p>
          <a:p>
            <a:pPr lvl="1"/>
            <a:r>
              <a:rPr lang="en-US" dirty="0"/>
              <a:t>Security mechanisms =&gt; new vulnerabilities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17A4-951F-284C-A72F-2E5BBE89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Layered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4322-FDB9-804A-BF70-E21557B30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52330"/>
            <a:ext cx="10178322" cy="54068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Every protection mechanism defines a security perimeter</a:t>
            </a:r>
          </a:p>
          <a:p>
            <a:pPr lvl="1"/>
            <a:r>
              <a:rPr lang="en-US" dirty="0"/>
              <a:t>Outside the boundary:</a:t>
            </a:r>
          </a:p>
          <a:p>
            <a:pPr lvl="2"/>
            <a:r>
              <a:rPr lang="en-US" dirty="0"/>
              <a:t>Will breaking the parts outside the boundary have effect on the protection mechanism? - No</a:t>
            </a:r>
          </a:p>
          <a:p>
            <a:pPr lvl="1"/>
            <a:r>
              <a:rPr lang="en-US" dirty="0"/>
              <a:t>Inside the boundary:</a:t>
            </a:r>
          </a:p>
          <a:p>
            <a:pPr lvl="2"/>
            <a:r>
              <a:rPr lang="en-US" dirty="0"/>
              <a:t>Breaking the boundary inside will effect the system. Parts inside the boundary can be used to disable the protection mechanism.</a:t>
            </a:r>
          </a:p>
          <a:p>
            <a:pPr lvl="2"/>
            <a:r>
              <a:rPr lang="en-US" dirty="0"/>
              <a:t>An attacker with access to the layer below is in a position to subvert protection mechanisms further up</a:t>
            </a:r>
          </a:p>
          <a:p>
            <a:r>
              <a:rPr lang="en-US" dirty="0"/>
              <a:t>The layer below :</a:t>
            </a:r>
          </a:p>
          <a:p>
            <a:pPr lvl="1"/>
            <a:r>
              <a:rPr lang="en-US" dirty="0"/>
              <a:t>If you gain system privileges in the OS:</a:t>
            </a:r>
          </a:p>
          <a:p>
            <a:pPr lvl="2"/>
            <a:r>
              <a:rPr lang="en-US" dirty="0"/>
              <a:t>able to change programs/ files containing the control data for security mechanism</a:t>
            </a:r>
          </a:p>
          <a:p>
            <a:pPr lvl="1"/>
            <a:r>
              <a:rPr lang="en-US" dirty="0"/>
              <a:t>If you have direct access to the physical memory:</a:t>
            </a:r>
          </a:p>
          <a:p>
            <a:pPr lvl="2"/>
            <a:r>
              <a:rPr lang="en-US" dirty="0"/>
              <a:t>Can manipulate raw data =&gt; Bypassing the access controls of the OS</a:t>
            </a:r>
          </a:p>
          <a:p>
            <a:r>
              <a:rPr lang="en-US" dirty="0"/>
              <a:t>The layer above:</a:t>
            </a:r>
          </a:p>
          <a:p>
            <a:pPr lvl="1"/>
            <a:r>
              <a:rPr lang="en-US" dirty="0"/>
              <a:t>Can infrastructure defend against the attacks from the layer above</a:t>
            </a:r>
          </a:p>
          <a:p>
            <a:pPr lvl="2"/>
            <a:r>
              <a:rPr lang="en-US" dirty="0"/>
              <a:t>E.g. cracking passwords</a:t>
            </a:r>
          </a:p>
          <a:p>
            <a:pPr lvl="2"/>
            <a:r>
              <a:rPr lang="en-US" dirty="0"/>
              <a:t>An application may take care of its own security requirements</a:t>
            </a:r>
          </a:p>
          <a:p>
            <a:pPr lvl="1"/>
            <a:r>
              <a:rPr lang="en-US" dirty="0"/>
              <a:t>Fundamental fallacy of computer security:</a:t>
            </a:r>
          </a:p>
          <a:p>
            <a:pPr lvl="2"/>
            <a:r>
              <a:rPr lang="en-US" dirty="0"/>
              <a:t>Don’t believe that you must secure the infrastructure to protect your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43717695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440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Gill Sans MT</vt:lpstr>
      <vt:lpstr>Impact</vt:lpstr>
      <vt:lpstr>Badge</vt:lpstr>
      <vt:lpstr>Week 2 </vt:lpstr>
      <vt:lpstr>Definitions</vt:lpstr>
      <vt:lpstr>Protection measures</vt:lpstr>
      <vt:lpstr>CIA</vt:lpstr>
      <vt:lpstr>Confidentiality </vt:lpstr>
      <vt:lpstr>CS principles</vt:lpstr>
      <vt:lpstr>PowerPoint Presentation</vt:lpstr>
      <vt:lpstr>Dilemma of computer security</vt:lpstr>
      <vt:lpstr>Layered security</vt:lpstr>
      <vt:lpstr>Authentication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</dc:title>
  <dc:creator>Thomas Byrne</dc:creator>
  <cp:lastModifiedBy>Thomas Byrne</cp:lastModifiedBy>
  <cp:revision>7</cp:revision>
  <dcterms:created xsi:type="dcterms:W3CDTF">2019-01-28T11:26:11Z</dcterms:created>
  <dcterms:modified xsi:type="dcterms:W3CDTF">2019-01-28T12:50:00Z</dcterms:modified>
</cp:coreProperties>
</file>