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81" r:id="rId6"/>
    <p:sldId id="260" r:id="rId7"/>
    <p:sldId id="268" r:id="rId8"/>
    <p:sldId id="285" r:id="rId9"/>
    <p:sldId id="283" r:id="rId10"/>
    <p:sldId id="274" r:id="rId11"/>
    <p:sldId id="284" r:id="rId12"/>
    <p:sldId id="261" r:id="rId13"/>
    <p:sldId id="266" r:id="rId14"/>
    <p:sldId id="279" r:id="rId15"/>
    <p:sldId id="280" r:id="rId16"/>
    <p:sldId id="282" r:id="rId17"/>
    <p:sldId id="262" r:id="rId18"/>
    <p:sldId id="271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5C05-12C7-4818-9E4A-B3CBC7D4D1A5}" type="datetimeFigureOut">
              <a:rPr lang="de-DE"/>
              <a:t>29.11.2015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8535-938B-4ACD-AA30-1B902628CE25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5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4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70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57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5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52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34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40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0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87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2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0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37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3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Calibri"/>
              </a:rPr>
              <a:t>https://en.wikipedia.org/wiki/Comparison_of_relational_database_management_systems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43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Calibri"/>
              </a:rPr>
              <a:t>https://en.wikipedia.org/wiki/Comparison_of_relational_database_management_systems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0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88535-938B-4ACD-AA30-1B902628CE25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e-Portfolio von Tom </a:t>
            </a:r>
            <a:r>
              <a:rPr lang="en-US" dirty="0" err="1"/>
              <a:t>Wolske</a:t>
            </a:r>
            <a:endParaRPr lang="de-DE" dirty="0"/>
          </a:p>
        </p:txBody>
      </p:sp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15" y="886916"/>
            <a:ext cx="7315200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373" y="1123950"/>
            <a:ext cx="3412911" cy="4600575"/>
          </a:xfrm>
        </p:spPr>
        <p:txBody>
          <a:bodyPr/>
          <a:lstStyle/>
          <a:p>
            <a:r>
              <a:rPr lang="de-DE" dirty="0" smtClean="0"/>
              <a:t>3.Einbinden</a:t>
            </a:r>
            <a:br>
              <a:rPr lang="de-DE" dirty="0" smtClean="0"/>
            </a:br>
            <a:r>
              <a:rPr lang="de-DE" dirty="0" smtClean="0"/>
              <a:t>mit 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 Websites z.B. </a:t>
            </a:r>
            <a:r>
              <a:rPr lang="de-DE" dirty="0"/>
              <a:t>über </a:t>
            </a:r>
            <a:r>
              <a:rPr lang="de-DE" dirty="0" smtClean="0"/>
              <a:t>PHP: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&lt;?</a:t>
            </a:r>
            <a:r>
              <a:rPr lang="de-DE" dirty="0" err="1">
                <a:solidFill>
                  <a:srgbClr val="000000"/>
                </a:solidFill>
                <a:latin typeface="Corbel" charset="0"/>
              </a:rPr>
              <a:t>php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mysqli_connect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MYSQL_HOST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MYSQL_BENUTZER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MYSQL_KENNWORT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MYSQL_DATENBANK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           //Datenbankverbindung aufbauen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sql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"SELECT * FROM </a:t>
            </a:r>
            <a:r>
              <a:rPr lang="de-DE" dirty="0" err="1">
                <a:solidFill>
                  <a:srgbClr val="0000FF"/>
                </a:solidFill>
                <a:latin typeface="Corbel" charset="0"/>
              </a:rPr>
              <a:t>users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"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</a:t>
            </a:r>
            <a:r>
              <a:rPr lang="de-DE" dirty="0" smtClean="0">
                <a:solidFill>
                  <a:srgbClr val="339933"/>
                </a:solidFill>
                <a:latin typeface="Corbel" charset="0"/>
              </a:rPr>
              <a:t>       //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SQL-Query definieren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mysqli_query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, 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sql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//Query ausführen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B1B100"/>
                </a:solidFill>
                <a:latin typeface="Corbel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mysqli_connect_errno</a:t>
            </a:r>
            <a:r>
              <a:rPr lang="de-DE" dirty="0">
                <a:solidFill>
                  <a:srgbClr val="990000"/>
                </a:solidFill>
                <a:latin typeface="Corbel" charset="0"/>
              </a:rPr>
              <a:t>()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B1B100"/>
                </a:solidFill>
                <a:latin typeface="Corbel" charset="0"/>
              </a:rPr>
              <a:t>echo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'Ungültige Abfrage: '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.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mysqli_error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())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} //Query erfolgreich?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B1B100"/>
                </a:solidFill>
                <a:latin typeface="Corbel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zeile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mysqli_fetch_array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MYSQLI_ASSOC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))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B1B100"/>
                </a:solidFill>
                <a:latin typeface="Corbel" charset="0"/>
              </a:rPr>
              <a:t>echo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zeile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rbel" charset="0"/>
              </a:rPr>
              <a:t>'SPALTENNAME'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mysqli_free_result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db_erg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//Speicher freigeben</a:t>
            </a:r>
          </a:p>
          <a:p>
            <a:pPr marL="502920" lvl="1" indent="0">
              <a:buNone/>
            </a:pPr>
            <a:r>
              <a:rPr lang="de-DE" dirty="0" err="1">
                <a:solidFill>
                  <a:srgbClr val="990000"/>
                </a:solidFill>
                <a:latin typeface="Corbel" charset="0"/>
              </a:rPr>
              <a:t>mysqli_close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(</a:t>
            </a:r>
            <a:r>
              <a:rPr lang="de-DE" dirty="0">
                <a:solidFill>
                  <a:srgbClr val="990000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$</a:t>
            </a:r>
            <a:r>
              <a:rPr lang="de-DE" dirty="0" err="1">
                <a:solidFill>
                  <a:srgbClr val="000088"/>
                </a:solidFill>
                <a:latin typeface="Corbel" charset="0"/>
              </a:rPr>
              <a:t>db_link</a:t>
            </a:r>
            <a:r>
              <a:rPr lang="de-DE" dirty="0">
                <a:solidFill>
                  <a:srgbClr val="000088"/>
                </a:solidFill>
                <a:latin typeface="Corbel" charset="0"/>
              </a:rPr>
              <a:t> </a:t>
            </a:r>
            <a:r>
              <a:rPr lang="de-DE" dirty="0">
                <a:solidFill>
                  <a:srgbClr val="009900"/>
                </a:solidFill>
                <a:latin typeface="Corbel" charset="0"/>
              </a:rPr>
              <a:t>)</a:t>
            </a:r>
            <a:r>
              <a:rPr lang="de-DE" dirty="0">
                <a:solidFill>
                  <a:srgbClr val="339933"/>
                </a:solidFill>
                <a:latin typeface="Corbel" charset="0"/>
              </a:rPr>
              <a:t>;                       //Datenbankverbindung schließen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  </a:t>
            </a:r>
          </a:p>
          <a:p>
            <a:pPr marL="502920" lvl="1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?&gt;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373" y="1123950"/>
            <a:ext cx="3412911" cy="4600575"/>
          </a:xfrm>
        </p:spPr>
        <p:txBody>
          <a:bodyPr/>
          <a:lstStyle/>
          <a:p>
            <a:r>
              <a:rPr lang="de-DE" dirty="0" smtClean="0"/>
              <a:t>3.Einbinden </a:t>
            </a:r>
            <a:br>
              <a:rPr lang="de-DE" dirty="0" smtClean="0"/>
            </a:br>
            <a:r>
              <a:rPr lang="de-DE" dirty="0" smtClean="0"/>
              <a:t>mit JDBC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In Java Applikationen z.B. mit JDBC:</a:t>
            </a:r>
          </a:p>
          <a:p>
            <a:endParaRPr lang="de-DE" dirty="0" smtClean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err="1">
                <a:solidFill>
                  <a:schemeClr val="accent3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accent3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/>
              <a:t>DatenbankZugriff</a:t>
            </a:r>
            <a:r>
              <a:rPr lang="de-DE" dirty="0"/>
              <a:t> </a:t>
            </a:r>
            <a:r>
              <a:rPr lang="de-DE" dirty="0" smtClean="0"/>
              <a:t>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smtClean="0">
                <a:solidFill>
                  <a:schemeClr val="accent3"/>
                </a:solidFill>
              </a:rPr>
              <a:t>private</a:t>
            </a:r>
            <a:r>
              <a:rPr lang="de-DE" dirty="0" smtClean="0"/>
              <a:t> </a:t>
            </a:r>
            <a:r>
              <a:rPr lang="de-DE" dirty="0"/>
              <a:t>Connection </a:t>
            </a:r>
            <a:r>
              <a:rPr lang="de-DE" dirty="0" err="1"/>
              <a:t>connect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Statement </a:t>
            </a:r>
            <a:r>
              <a:rPr lang="de-DE" dirty="0" err="1"/>
              <a:t>statement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</a:t>
            </a:r>
            <a:r>
              <a:rPr lang="de-DE" dirty="0" err="1"/>
              <a:t>PreparedStatement</a:t>
            </a:r>
            <a:r>
              <a:rPr lang="de-DE" dirty="0"/>
              <a:t> </a:t>
            </a:r>
            <a:r>
              <a:rPr lang="de-DE" dirty="0" err="1"/>
              <a:t>preparedStatement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/>
              <a:t>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>
                <a:solidFill>
                  <a:schemeClr val="accent3"/>
                </a:solidFill>
              </a:rPr>
              <a:t>private</a:t>
            </a:r>
            <a:r>
              <a:rPr lang="de-DE" dirty="0"/>
              <a:t> </a:t>
            </a:r>
            <a:r>
              <a:rPr lang="de-DE" dirty="0" err="1"/>
              <a:t>ResultSet</a:t>
            </a:r>
            <a:r>
              <a:rPr lang="de-DE" dirty="0"/>
              <a:t> </a:t>
            </a:r>
            <a:r>
              <a:rPr lang="de-DE" dirty="0" err="1"/>
              <a:t>resultSet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null</a:t>
            </a:r>
            <a:r>
              <a:rPr lang="de-DE" dirty="0" smtClean="0"/>
              <a:t>;</a:t>
            </a:r>
            <a:endParaRPr lang="de-DE" dirty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</a:t>
            </a:r>
            <a:r>
              <a:rPr lang="de-DE" dirty="0" err="1">
                <a:solidFill>
                  <a:schemeClr val="accent3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accent3"/>
                </a:solidFill>
              </a:rPr>
              <a:t>void</a:t>
            </a:r>
            <a:r>
              <a:rPr lang="de-DE" dirty="0"/>
              <a:t> </a:t>
            </a:r>
            <a:r>
              <a:rPr lang="de-DE" dirty="0" err="1"/>
              <a:t>readDataBase</a:t>
            </a:r>
            <a:r>
              <a:rPr lang="de-DE" dirty="0"/>
              <a:t>() </a:t>
            </a:r>
            <a:r>
              <a:rPr lang="de-DE" dirty="0" err="1">
                <a:solidFill>
                  <a:schemeClr val="accent3"/>
                </a:solidFill>
              </a:rPr>
              <a:t>throws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</a:t>
            </a:r>
            <a:r>
              <a:rPr lang="de-DE" dirty="0" err="1">
                <a:solidFill>
                  <a:schemeClr val="accent3"/>
                </a:solidFill>
              </a:rPr>
              <a:t>try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Class.forName</a:t>
            </a:r>
            <a:r>
              <a:rPr lang="de-DE" dirty="0"/>
              <a:t>("</a:t>
            </a:r>
            <a:r>
              <a:rPr lang="de-DE" dirty="0" err="1"/>
              <a:t>com.mysql.jdbc.Driver</a:t>
            </a:r>
            <a:r>
              <a:rPr lang="de-DE" dirty="0"/>
              <a:t>");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de-DE" dirty="0" err="1" smtClean="0"/>
              <a:t>DriverManager.getConnection</a:t>
            </a:r>
            <a:r>
              <a:rPr lang="de-DE" dirty="0"/>
              <a:t>(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 err="1">
                <a:solidFill>
                  <a:srgbClr val="00B050"/>
                </a:solidFill>
              </a:rPr>
              <a:t>jdbc:mysql</a:t>
            </a:r>
            <a:r>
              <a:rPr lang="de-DE" dirty="0">
                <a:solidFill>
                  <a:srgbClr val="00B050"/>
                </a:solidFill>
              </a:rPr>
              <a:t>://</a:t>
            </a:r>
            <a:r>
              <a:rPr lang="de-DE" dirty="0" err="1">
                <a:solidFill>
                  <a:srgbClr val="00B050"/>
                </a:solidFill>
              </a:rPr>
              <a:t>localhost</a:t>
            </a:r>
            <a:r>
              <a:rPr lang="de-DE" dirty="0">
                <a:solidFill>
                  <a:srgbClr val="00B050"/>
                </a:solidFill>
              </a:rPr>
              <a:t>/</a:t>
            </a:r>
            <a:r>
              <a:rPr lang="de-DE" dirty="0" err="1">
                <a:solidFill>
                  <a:srgbClr val="00B050"/>
                </a:solidFill>
              </a:rPr>
              <a:t>feedback</a:t>
            </a:r>
            <a:r>
              <a:rPr lang="de-DE" dirty="0" smtClean="0">
                <a:solidFill>
                  <a:srgbClr val="00B050"/>
                </a:solidFill>
              </a:rPr>
              <a:t>?“                                                                                                                                                                                               + “</a:t>
            </a:r>
            <a:r>
              <a:rPr lang="de-DE" dirty="0" err="1" smtClean="0">
                <a:solidFill>
                  <a:srgbClr val="00B050"/>
                </a:solidFill>
              </a:rPr>
              <a:t>user</a:t>
            </a:r>
            <a:r>
              <a:rPr lang="de-DE" dirty="0" smtClean="0">
                <a:solidFill>
                  <a:srgbClr val="00B050"/>
                </a:solidFill>
              </a:rPr>
              <a:t>=</a:t>
            </a:r>
            <a:r>
              <a:rPr lang="de-DE" dirty="0" err="1" smtClean="0">
                <a:solidFill>
                  <a:srgbClr val="00B050"/>
                </a:solidFill>
              </a:rPr>
              <a:t>sqluser&amp;password</a:t>
            </a:r>
            <a:r>
              <a:rPr lang="de-DE" dirty="0" smtClean="0">
                <a:solidFill>
                  <a:srgbClr val="00B050"/>
                </a:solidFill>
              </a:rPr>
              <a:t>=</a:t>
            </a:r>
            <a:r>
              <a:rPr lang="de-DE" dirty="0" err="1" smtClean="0">
                <a:solidFill>
                  <a:srgbClr val="00B050"/>
                </a:solidFill>
              </a:rPr>
              <a:t>sqluserpw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/>
              <a:t>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statement</a:t>
            </a:r>
            <a:r>
              <a:rPr lang="de-DE" dirty="0"/>
              <a:t> = </a:t>
            </a:r>
            <a:r>
              <a:rPr lang="de-DE" dirty="0" err="1"/>
              <a:t>connect.createStatement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resultSet</a:t>
            </a:r>
            <a:r>
              <a:rPr lang="de-DE" dirty="0"/>
              <a:t> = </a:t>
            </a:r>
            <a:r>
              <a:rPr lang="de-DE" dirty="0" err="1"/>
              <a:t>statement.executeQuery</a:t>
            </a:r>
            <a:r>
              <a:rPr lang="de-DE" dirty="0"/>
              <a:t>(</a:t>
            </a:r>
            <a:r>
              <a:rPr lang="de-DE" dirty="0">
                <a:solidFill>
                  <a:srgbClr val="00B050"/>
                </a:solidFill>
              </a:rPr>
              <a:t>"</a:t>
            </a:r>
            <a:r>
              <a:rPr lang="de-DE" dirty="0" err="1">
                <a:solidFill>
                  <a:srgbClr val="00B050"/>
                </a:solidFill>
              </a:rPr>
              <a:t>select</a:t>
            </a:r>
            <a:r>
              <a:rPr lang="de-DE" dirty="0">
                <a:solidFill>
                  <a:srgbClr val="00B050"/>
                </a:solidFill>
              </a:rPr>
              <a:t> * </a:t>
            </a:r>
            <a:r>
              <a:rPr lang="de-DE" dirty="0" err="1">
                <a:solidFill>
                  <a:srgbClr val="00B050"/>
                </a:solidFill>
              </a:rPr>
              <a:t>from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users</a:t>
            </a:r>
            <a:r>
              <a:rPr lang="de-DE" dirty="0" smtClean="0">
                <a:solidFill>
                  <a:srgbClr val="00B050"/>
                </a:solidFill>
              </a:rPr>
              <a:t>"</a:t>
            </a:r>
            <a:r>
              <a:rPr lang="de-DE" dirty="0" smtClean="0"/>
              <a:t>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smtClean="0"/>
              <a:t>            </a:t>
            </a:r>
            <a:r>
              <a:rPr lang="de-DE" dirty="0"/>
              <a:t>//Ausgabe von </a:t>
            </a:r>
            <a:r>
              <a:rPr lang="de-DE" dirty="0" err="1"/>
              <a:t>resultSet</a:t>
            </a:r>
            <a:r>
              <a:rPr lang="de-DE" dirty="0"/>
              <a:t> </a:t>
            </a:r>
            <a:r>
              <a:rPr lang="de-DE" dirty="0" err="1"/>
              <a:t>System.out.println</a:t>
            </a:r>
            <a:r>
              <a:rPr lang="de-DE" dirty="0" smtClean="0"/>
              <a:t>();</a:t>
            </a:r>
            <a:endParaRPr lang="de-DE" dirty="0"/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 </a:t>
            </a:r>
            <a:r>
              <a:rPr lang="de-DE" dirty="0">
                <a:solidFill>
                  <a:schemeClr val="accent3"/>
                </a:solidFill>
              </a:rPr>
              <a:t>catch</a:t>
            </a:r>
            <a:r>
              <a:rPr lang="de-DE" dirty="0"/>
              <a:t> (</a:t>
            </a:r>
            <a:r>
              <a:rPr lang="de-DE" dirty="0" err="1"/>
              <a:t>Exception</a:t>
            </a:r>
            <a:r>
              <a:rPr lang="de-DE" dirty="0"/>
              <a:t> e)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>
                <a:solidFill>
                  <a:schemeClr val="accent3"/>
                </a:solidFill>
              </a:rPr>
              <a:t>throw</a:t>
            </a:r>
            <a:r>
              <a:rPr lang="de-DE" dirty="0"/>
              <a:t> e;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 </a:t>
            </a:r>
            <a:r>
              <a:rPr lang="de-DE" dirty="0" err="1">
                <a:solidFill>
                  <a:schemeClr val="accent3"/>
                </a:solidFill>
              </a:rPr>
              <a:t>finally</a:t>
            </a:r>
            <a:r>
              <a:rPr lang="de-DE" dirty="0"/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resultSet.close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statement.close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    </a:t>
            </a:r>
            <a:r>
              <a:rPr lang="de-DE" dirty="0" err="1"/>
              <a:t>connect.close</a:t>
            </a:r>
            <a:r>
              <a:rPr lang="de-DE" dirty="0"/>
              <a:t>();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    }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    }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/>
              <a:t>} </a:t>
            </a:r>
            <a:endParaRPr lang="de-DE" dirty="0" smtClean="0"/>
          </a:p>
          <a:p>
            <a:pPr marL="502920" lvl="1" indent="0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3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/>
              <a:t>SQL-Befehle Syntax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</a:t>
            </a:r>
            <a:r>
              <a:rPr lang="de-DE" dirty="0" smtClean="0"/>
              <a:t>Auslesen, Updaten, Löschen, … </a:t>
            </a:r>
            <a:r>
              <a:rPr lang="de-DE" dirty="0"/>
              <a:t>der Daten aus einer MySQL Datenbank</a:t>
            </a:r>
          </a:p>
        </p:txBody>
      </p:sp>
    </p:spTree>
    <p:extLst>
      <p:ext uri="{BB962C8B-B14F-4D97-AF65-F5344CB8AC3E}">
        <p14:creationId xmlns:p14="http://schemas.microsoft.com/office/powerpoint/2010/main" val="39618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 </a:t>
            </a:r>
            <a:r>
              <a:rPr lang="de-DE" dirty="0" smtClean="0"/>
              <a:t>Syntax</a:t>
            </a:r>
            <a:r>
              <a:rPr lang="en-US" dirty="0">
                <a:latin typeface="Corbel"/>
              </a:rPr>
              <a:t/>
            </a:r>
            <a:br>
              <a:rPr lang="en-US" dirty="0">
                <a:latin typeface="Corbel"/>
              </a:rPr>
            </a:br>
            <a:r>
              <a:rPr lang="de-DE" dirty="0">
                <a:latin typeface="Corbel"/>
              </a:rPr>
              <a:t>SELECT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[ALL | DISTINCT | DISTINCTROW ] 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b="1" i="1" dirty="0" err="1">
                <a:solidFill>
                  <a:srgbClr val="000000"/>
                </a:solidFill>
                <a:latin typeface="Corbel"/>
              </a:rPr>
              <a:t>select_expr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[,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select_expr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...]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FROM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table_references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 </a:t>
            </a:r>
            <a:r>
              <a:rPr lang="de-DE" b="1" i="1" dirty="0">
                <a:solidFill>
                  <a:srgbClr val="000000"/>
                </a:solidFill>
                <a:latin typeface="Corbel" charset="0"/>
              </a:rPr>
              <a:t>[,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table_expr</a:t>
            </a:r>
            <a:r>
              <a:rPr lang="de-DE" b="1" i="1" dirty="0">
                <a:solidFill>
                  <a:srgbClr val="000000"/>
                </a:solidFill>
                <a:latin typeface="Corbel" charset="0"/>
              </a:rPr>
              <a:t> ...] 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[WHERE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[GROUP BY {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col_name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rbel"/>
              </a:rPr>
              <a:t>} [ASC | DESC], ...]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/>
              </a:rPr>
              <a:t>[HAVING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[ORDER BY {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col_name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expr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>
                <a:solidFill>
                  <a:srgbClr val="000000"/>
                </a:solidFill>
                <a:latin typeface="Corbel"/>
              </a:rPr>
              <a:t>position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} [ASC | DESC], ...] 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/>
              </a:rPr>
              <a:t>[LIMIT {[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offset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,]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row_count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|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row_count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 OFFSET </a:t>
            </a:r>
            <a:r>
              <a:rPr lang="de-DE" b="1" i="1" dirty="0" err="1">
                <a:solidFill>
                  <a:srgbClr val="000000"/>
                </a:solidFill>
                <a:latin typeface="Corbel"/>
              </a:rPr>
              <a:t>offset</a:t>
            </a:r>
            <a:r>
              <a:rPr lang="de-DE" dirty="0">
                <a:solidFill>
                  <a:srgbClr val="000000"/>
                </a:solidFill>
                <a:latin typeface="Corbel"/>
              </a:rPr>
              <a:t>}] </a:t>
            </a:r>
            <a:endParaRPr lang="de-DE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 </a:t>
            </a:r>
            <a:r>
              <a:rPr lang="de-DE" dirty="0" smtClean="0"/>
              <a:t>Syntax</a:t>
            </a:r>
            <a:r>
              <a:rPr lang="en-US" dirty="0">
                <a:latin typeface="Corbel"/>
              </a:rPr>
              <a:t/>
            </a:r>
            <a:br>
              <a:rPr lang="en-US" dirty="0">
                <a:latin typeface="Corbel"/>
              </a:rPr>
            </a:br>
            <a:r>
              <a:rPr lang="de-DE" dirty="0">
                <a:latin typeface="Corbel"/>
              </a:rPr>
              <a:t>UPDATE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UPDATE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table_reference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SET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col_name1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={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expr1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|DEFAULT}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[, 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col_name2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={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expr2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|DEFAULT} ... 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rbel" charset="0"/>
              </a:rPr>
              <a:t>[WHERE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where_condition</a:t>
            </a:r>
            <a:r>
              <a:rPr lang="de-DE" dirty="0">
                <a:solidFill>
                  <a:srgbClr val="000000"/>
                </a:solidFill>
                <a:latin typeface="Corbel" charset="0"/>
              </a:rPr>
              <a:t>] 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[ORDER BY ...] 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rbel" charset="0"/>
              </a:rPr>
              <a:t>[LIMIT </a:t>
            </a:r>
            <a:r>
              <a:rPr lang="de-DE" b="1" i="1" dirty="0" err="1">
                <a:solidFill>
                  <a:srgbClr val="000000"/>
                </a:solidFill>
                <a:latin typeface="Corbel" charset="0"/>
              </a:rPr>
              <a:t>row_count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]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 </a:t>
            </a:r>
            <a:r>
              <a:rPr lang="de-DE" dirty="0" smtClean="0">
                <a:latin typeface="Corbel"/>
              </a:rPr>
              <a:t>Syntax</a:t>
            </a:r>
            <a:r>
              <a:rPr lang="en-US" dirty="0" smtClean="0">
                <a:latin typeface="Corbel"/>
              </a:rPr>
              <a:t> </a:t>
            </a:r>
            <a:r>
              <a:rPr lang="de-DE" dirty="0" smtClean="0">
                <a:latin typeface="Corbel"/>
              </a:rPr>
              <a:t>DELETE</a:t>
            </a:r>
            <a:endParaRPr lang="en-US" dirty="0"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DELETE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FROM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tbl_name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[WHERE </a:t>
            </a:r>
            <a:r>
              <a:rPr lang="en-US" b="1" i="1" dirty="0" err="1">
                <a:solidFill>
                  <a:srgbClr val="000000"/>
                </a:solidFill>
                <a:latin typeface="Corbel" charset="0"/>
              </a:rPr>
              <a:t>where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_condition</a:t>
            </a:r>
            <a:r>
              <a:rPr lang="en-US" i="1" dirty="0">
                <a:solidFill>
                  <a:srgbClr val="000000"/>
                </a:solidFill>
                <a:latin typeface="Corbel" charset="0"/>
              </a:rPr>
              <a:t>]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[ORDER BY ...]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rbel" charset="0"/>
              </a:rPr>
              <a:t>[LIMIT </a:t>
            </a:r>
            <a:r>
              <a:rPr lang="en-US" b="1" i="1" dirty="0">
                <a:solidFill>
                  <a:srgbClr val="000000"/>
                </a:solidFill>
                <a:latin typeface="Corbel" charset="0"/>
              </a:rPr>
              <a:t>row_count</a:t>
            </a:r>
            <a:r>
              <a:rPr lang="en-US" dirty="0">
                <a:solidFill>
                  <a:srgbClr val="000000"/>
                </a:solidFill>
                <a:latin typeface="Corbel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SQL-Befehle</a:t>
            </a:r>
            <a:br>
              <a:rPr lang="de-DE" dirty="0"/>
            </a:br>
            <a:r>
              <a:rPr lang="de-DE" dirty="0" smtClean="0">
                <a:latin typeface="Corbel"/>
              </a:rPr>
              <a:t>Syntax</a:t>
            </a:r>
            <a:endParaRPr lang="en-US" dirty="0">
              <a:latin typeface="Corbe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weitere MySQL-</a:t>
            </a:r>
            <a:r>
              <a:rPr lang="de-DE" dirty="0" err="1"/>
              <a:t>Syntaxen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http://dev.mysql.com/doc/refman/5.7/en/sql-syntax.html</a:t>
            </a:r>
          </a:p>
        </p:txBody>
      </p:sp>
    </p:spTree>
    <p:extLst>
      <p:ext uri="{BB962C8B-B14F-4D97-AF65-F5344CB8AC3E}">
        <p14:creationId xmlns:p14="http://schemas.microsoft.com/office/powerpoint/2010/main" val="1898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5.Praxisübung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Jetzt seid ihr dran !</a:t>
            </a:r>
          </a:p>
        </p:txBody>
      </p:sp>
    </p:spTree>
    <p:extLst>
      <p:ext uri="{BB962C8B-B14F-4D97-AF65-F5344CB8AC3E}">
        <p14:creationId xmlns:p14="http://schemas.microsoft.com/office/powerpoint/2010/main" val="7042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5.Praxisübung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DE" sz="13800" b="1" dirty="0" smtClean="0"/>
              <a:t>DEMO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674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eure Aufmerksamkeit !</a:t>
            </a:r>
          </a:p>
        </p:txBody>
      </p:sp>
    </p:spTree>
    <p:extLst>
      <p:ext uri="{BB962C8B-B14F-4D97-AF65-F5344CB8AC3E}">
        <p14:creationId xmlns:p14="http://schemas.microsoft.com/office/powerpoint/2010/main" val="13086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ist MySQL ?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latin typeface="Corbel" charset="0"/>
              </a:rPr>
              <a:t>Features</a:t>
            </a:r>
            <a:endParaRPr lang="de-DE" dirty="0">
              <a:latin typeface="Corbe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Einbinden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SQL-Befehle </a:t>
            </a:r>
            <a:r>
              <a:rPr lang="de-DE" dirty="0"/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Praxisübung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8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rbel" charset="0"/>
              </a:rPr>
              <a:t>http://dev.mysql.com/doc/refman/5.7/en/select.html</a:t>
            </a:r>
            <a:endParaRPr lang="en-US" dirty="0">
              <a:latin typeface="Corbel" charset="0"/>
            </a:endParaRPr>
          </a:p>
          <a:p>
            <a:r>
              <a:rPr lang="de-DE" dirty="0">
                <a:latin typeface="Corbel" charset="0"/>
              </a:rPr>
              <a:t>http://dev.mysql.com/doc/refman/5.7/en/update.html</a:t>
            </a:r>
          </a:p>
          <a:p>
            <a:r>
              <a:rPr lang="de-DE" dirty="0">
                <a:latin typeface="Corbel" charset="0"/>
              </a:rPr>
              <a:t>http://</a:t>
            </a:r>
            <a:r>
              <a:rPr lang="de-DE" dirty="0" smtClean="0">
                <a:latin typeface="Corbel" charset="0"/>
              </a:rPr>
              <a:t>database-management.softwareinsider.com/l/30/MySQL</a:t>
            </a:r>
          </a:p>
          <a:p>
            <a:r>
              <a:rPr lang="de-DE" dirty="0" smtClean="0"/>
              <a:t>http</a:t>
            </a:r>
            <a:r>
              <a:rPr lang="de-DE" dirty="0">
                <a:latin typeface="Corbel" charset="0"/>
              </a:rPr>
              <a:t>://www.w3schools.com/php/func_mysqli_free_result.asp</a:t>
            </a:r>
          </a:p>
          <a:p>
            <a:r>
              <a:rPr lang="de-DE" dirty="0">
                <a:latin typeface="Corbel" charset="0"/>
              </a:rPr>
              <a:t>https://</a:t>
            </a:r>
            <a:r>
              <a:rPr lang="de-DE" dirty="0" smtClean="0">
                <a:latin typeface="Corbel" charset="0"/>
              </a:rPr>
              <a:t>de.wikipedia.org/wiki/MySQL</a:t>
            </a:r>
          </a:p>
          <a:p>
            <a:r>
              <a:rPr lang="de-DE" dirty="0">
                <a:latin typeface="Corbel" charset="0"/>
              </a:rPr>
              <a:t>https://</a:t>
            </a:r>
            <a:r>
              <a:rPr lang="de-DE" dirty="0" smtClean="0">
                <a:latin typeface="Corbel" charset="0"/>
              </a:rPr>
              <a:t>dev.mysql.com/doc/connector-j/en/connector-j-overview.html</a:t>
            </a:r>
          </a:p>
        </p:txBody>
      </p:sp>
    </p:spTree>
    <p:extLst>
      <p:ext uri="{BB962C8B-B14F-4D97-AF65-F5344CB8AC3E}">
        <p14:creationId xmlns:p14="http://schemas.microsoft.com/office/powerpoint/2010/main" val="1742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1.Was ist MySQL ?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kleine Einführung in die Welt von MySQL</a:t>
            </a:r>
          </a:p>
        </p:txBody>
      </p:sp>
    </p:spTree>
    <p:extLst>
      <p:ext uri="{BB962C8B-B14F-4D97-AF65-F5344CB8AC3E}">
        <p14:creationId xmlns:p14="http://schemas.microsoft.com/office/powerpoint/2010/main" val="17222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746" y="1143000"/>
            <a:ext cx="3184129" cy="2378075"/>
          </a:xfrm>
        </p:spPr>
        <p:txBody>
          <a:bodyPr/>
          <a:lstStyle/>
          <a:p>
            <a:r>
              <a:rPr lang="de-DE" dirty="0">
                <a:latin typeface="Corbel" charset="0"/>
              </a:rPr>
              <a:t>1.Was ist MySQL ?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 ist ein</a:t>
            </a:r>
            <a:r>
              <a:rPr lang="de-DE" dirty="0">
                <a:solidFill>
                  <a:srgbClr val="595959"/>
                </a:solidFill>
                <a:latin typeface="Corbel" charset="0"/>
              </a:rPr>
              <a:t> rationales </a:t>
            </a:r>
            <a:r>
              <a:rPr lang="de-DE" dirty="0" smtClean="0">
                <a:solidFill>
                  <a:srgbClr val="595959"/>
                </a:solidFill>
                <a:latin typeface="Corbel" charset="0"/>
              </a:rPr>
              <a:t>Datenbankmanagementsystem (DBMS)</a:t>
            </a:r>
            <a:endParaRPr lang="de-DE" dirty="0">
              <a:solidFill>
                <a:srgbClr val="595959"/>
              </a:solidFill>
              <a:latin typeface="Corbel" charset="0"/>
            </a:endParaRP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rational: Die Daten werden zeilenweise in Tabellen verwaltet. Es kann beliebige Beziehungen zwischen Daten geben. Sie werden durch Werte bestimmter Tabellenspalten festgelegt</a:t>
            </a:r>
            <a:r>
              <a:rPr lang="de-DE" sz="2000" dirty="0" smtClean="0">
                <a:solidFill>
                  <a:srgbClr val="595959"/>
                </a:solidFill>
                <a:latin typeface="Corbel" charset="0"/>
              </a:rPr>
              <a:t>.</a:t>
            </a:r>
            <a:endParaRPr lang="de-DE" sz="2000" dirty="0">
              <a:solidFill>
                <a:srgbClr val="252525"/>
              </a:solidFill>
              <a:latin typeface="Corbel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746" y="1143000"/>
            <a:ext cx="3184129" cy="2378075"/>
          </a:xfrm>
        </p:spPr>
        <p:txBody>
          <a:bodyPr/>
          <a:lstStyle/>
          <a:p>
            <a:r>
              <a:rPr lang="de-DE" dirty="0">
                <a:latin typeface="Corbel" charset="0"/>
              </a:rPr>
              <a:t>1.Was ist MySQL ?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595959"/>
                </a:solidFill>
                <a:latin typeface="Corbel" charset="0"/>
              </a:rPr>
              <a:t>Zusammensetzung des Namens:</a:t>
            </a:r>
          </a:p>
          <a:p>
            <a:pPr lvl="1"/>
            <a:r>
              <a:rPr lang="de-DE" sz="2000" dirty="0" err="1">
                <a:solidFill>
                  <a:srgbClr val="595959"/>
                </a:solidFill>
                <a:latin typeface="Corbel" charset="0"/>
              </a:rPr>
              <a:t>My</a:t>
            </a:r>
            <a:r>
              <a:rPr lang="de-DE" sz="2000" dirty="0">
                <a:solidFill>
                  <a:srgbClr val="595959"/>
                </a:solidFill>
                <a:latin typeface="Corbel" charset="0"/>
              </a:rPr>
              <a:t>: Name der Tochter des Gründers von MySQL AB</a:t>
            </a: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SQL: Structured Query Language</a:t>
            </a:r>
          </a:p>
          <a:p>
            <a:r>
              <a:rPr lang="de-DE" dirty="0" smtClean="0">
                <a:solidFill>
                  <a:srgbClr val="595959"/>
                </a:solidFill>
                <a:latin typeface="Corbel" charset="0"/>
              </a:rPr>
              <a:t>Wurde 1994 </a:t>
            </a:r>
            <a:r>
              <a:rPr lang="de-DE" dirty="0">
                <a:solidFill>
                  <a:srgbClr val="595959"/>
                </a:solidFill>
                <a:latin typeface="Corbel" charset="0"/>
              </a:rPr>
              <a:t>von MySQL AB entwickelt</a:t>
            </a:r>
          </a:p>
          <a:p>
            <a:pPr lvl="1"/>
            <a:r>
              <a:rPr lang="de-DE" sz="2000" dirty="0">
                <a:solidFill>
                  <a:srgbClr val="595959"/>
                </a:solidFill>
                <a:latin typeface="Corbel" charset="0"/>
              </a:rPr>
              <a:t>Seit 2008 von Sun Microsystems (Seit 2009 Oracle) </a:t>
            </a:r>
            <a:r>
              <a:rPr lang="de-DE" sz="2000" dirty="0" smtClean="0">
                <a:solidFill>
                  <a:srgbClr val="595959"/>
                </a:solidFill>
                <a:latin typeface="Corbel" charset="0"/>
              </a:rPr>
              <a:t>weiterentwickelt</a:t>
            </a:r>
            <a:endParaRPr lang="de-DE" sz="2200" dirty="0">
              <a:solidFill>
                <a:srgbClr val="595959"/>
              </a:solidFill>
              <a:latin typeface="Corbel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/>
              <a:t>MySQL</a:t>
            </a:r>
            <a:endParaRPr lang="de-DE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Features</a:t>
            </a:r>
            <a:endParaRPr lang="de-DE" dirty="0">
              <a:latin typeface="Corbel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Integriertes Speichermanagement</a:t>
            </a:r>
            <a:endParaRPr lang="de-DE" dirty="0"/>
          </a:p>
          <a:p>
            <a:r>
              <a:rPr lang="de-DE" dirty="0"/>
              <a:t>Java Support</a:t>
            </a:r>
          </a:p>
          <a:p>
            <a:r>
              <a:rPr lang="de-DE" dirty="0"/>
              <a:t>Referentielle Integrität</a:t>
            </a:r>
          </a:p>
          <a:p>
            <a:r>
              <a:rPr lang="de-DE" dirty="0" smtClean="0"/>
              <a:t>SQL Interpreter</a:t>
            </a:r>
          </a:p>
          <a:p>
            <a:r>
              <a:rPr lang="de-DE" dirty="0" smtClean="0"/>
              <a:t>Unicode</a:t>
            </a:r>
            <a:endParaRPr lang="de-DE" dirty="0"/>
          </a:p>
          <a:p>
            <a:r>
              <a:rPr lang="de-DE" dirty="0" smtClean="0"/>
              <a:t>Klein und Schnell</a:t>
            </a:r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4D4D4D"/>
              </a:solidFill>
              <a:latin typeface="Helvetica" charset="0"/>
            </a:endParaRPr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ACID</a:t>
            </a:r>
          </a:p>
          <a:p>
            <a:pPr lvl="1"/>
            <a:r>
              <a:rPr lang="en-US" i="1" dirty="0"/>
              <a:t>Atomicity, Consistency, </a:t>
            </a:r>
            <a:r>
              <a:rPr lang="en-US" i="1" dirty="0" smtClean="0"/>
              <a:t>Isolation</a:t>
            </a:r>
            <a:r>
              <a:rPr lang="en-US" dirty="0"/>
              <a:t>, </a:t>
            </a:r>
            <a:r>
              <a:rPr lang="en-US" i="1" dirty="0" smtClean="0"/>
              <a:t>Durability</a:t>
            </a:r>
          </a:p>
          <a:p>
            <a:r>
              <a:rPr lang="de-DE" dirty="0" smtClean="0"/>
              <a:t>Backup</a:t>
            </a:r>
            <a:endParaRPr lang="de-DE" dirty="0"/>
          </a:p>
          <a:p>
            <a:r>
              <a:rPr lang="de-DE" dirty="0" smtClean="0"/>
              <a:t>Eigene Funktionen</a:t>
            </a:r>
            <a:endParaRPr lang="de-DE" dirty="0"/>
          </a:p>
          <a:p>
            <a:r>
              <a:rPr lang="de-DE" dirty="0" smtClean="0"/>
              <a:t>Datenbankimporte</a:t>
            </a:r>
            <a:endParaRPr lang="de-DE" dirty="0"/>
          </a:p>
          <a:p>
            <a:r>
              <a:rPr lang="de-DE" dirty="0" smtClean="0"/>
              <a:t>Daten exportieren</a:t>
            </a:r>
            <a:endParaRPr lang="de-DE" dirty="0"/>
          </a:p>
          <a:p>
            <a:r>
              <a:rPr lang="de-DE" dirty="0" smtClean="0"/>
              <a:t>Daten importieren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</a:t>
            </a:r>
            <a:r>
              <a:rPr lang="de-DE" dirty="0" smtClean="0"/>
              <a:t>Features</a:t>
            </a:r>
            <a:br>
              <a:rPr lang="de-DE" dirty="0" smtClean="0"/>
            </a:br>
            <a:r>
              <a:rPr lang="de-DE" dirty="0" smtClean="0"/>
              <a:t>Eigene Funktionen</a:t>
            </a:r>
            <a:endParaRPr lang="de-DE" dirty="0">
              <a:latin typeface="Corbe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CREATE FUNCTION Hello (s VARCHAR(255))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RETURNS VARCHAR(255)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select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from users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where users.name =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'My name is ' +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Einschränkung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Maximal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ückgabewert</a:t>
            </a:r>
            <a:r>
              <a:rPr lang="en-US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8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3.Einbinden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ein Softwareprojekt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3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609</Words>
  <Application>Microsoft Office PowerPoint</Application>
  <PresentationFormat>Breitbild</PresentationFormat>
  <Paragraphs>153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Helvetica</vt:lpstr>
      <vt:lpstr>Wingdings 2</vt:lpstr>
      <vt:lpstr>Frame</vt:lpstr>
      <vt:lpstr>PowerPoint-Präsentation</vt:lpstr>
      <vt:lpstr>Agenda</vt:lpstr>
      <vt:lpstr>1.Was ist MySQL ? </vt:lpstr>
      <vt:lpstr>1.Was ist MySQL ?  </vt:lpstr>
      <vt:lpstr>1.Was ist MySQL ?  </vt:lpstr>
      <vt:lpstr>2. Features</vt:lpstr>
      <vt:lpstr>2. Features</vt:lpstr>
      <vt:lpstr>2. Features Eigene Funktionen</vt:lpstr>
      <vt:lpstr>3.Einbinden</vt:lpstr>
      <vt:lpstr>3.Einbinden mit PHP</vt:lpstr>
      <vt:lpstr>3.Einbinden  mit JDBC</vt:lpstr>
      <vt:lpstr>4. SQL-Befehle Syntax</vt:lpstr>
      <vt:lpstr>SQL-Befehle Syntax SELECT</vt:lpstr>
      <vt:lpstr>SQL-Befehle Syntax UPDATE</vt:lpstr>
      <vt:lpstr>SQL-Befehle Syntax DELETE</vt:lpstr>
      <vt:lpstr>SQL-Befehle Syntax</vt:lpstr>
      <vt:lpstr>5.Praxisübung</vt:lpstr>
      <vt:lpstr>5.Praxisübung</vt:lpstr>
      <vt:lpstr>Ende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MySQL</dc:title>
  <dc:creator>Tom Wolske</dc:creator>
  <cp:lastModifiedBy>Tom Wolske</cp:lastModifiedBy>
  <cp:revision>22</cp:revision>
  <dcterms:created xsi:type="dcterms:W3CDTF">2014-08-26T23:50:58Z</dcterms:created>
  <dcterms:modified xsi:type="dcterms:W3CDTF">2015-11-29T18:44:04Z</dcterms:modified>
</cp:coreProperties>
</file>